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3" r:id="rId2"/>
    <p:sldId id="325" r:id="rId3"/>
    <p:sldId id="332" r:id="rId4"/>
    <p:sldId id="333" r:id="rId5"/>
    <p:sldId id="334" r:id="rId6"/>
    <p:sldId id="344" r:id="rId7"/>
    <p:sldId id="346" r:id="rId8"/>
    <p:sldId id="345" r:id="rId9"/>
    <p:sldId id="335" r:id="rId10"/>
    <p:sldId id="336" r:id="rId11"/>
    <p:sldId id="338" r:id="rId12"/>
    <p:sldId id="339" r:id="rId13"/>
    <p:sldId id="340" r:id="rId14"/>
    <p:sldId id="341" r:id="rId15"/>
    <p:sldId id="337" r:id="rId16"/>
    <p:sldId id="351" r:id="rId17"/>
    <p:sldId id="352" r:id="rId18"/>
    <p:sldId id="343" r:id="rId19"/>
    <p:sldId id="353" r:id="rId20"/>
    <p:sldId id="348" r:id="rId21"/>
    <p:sldId id="356" r:id="rId22"/>
    <p:sldId id="354" r:id="rId23"/>
    <p:sldId id="35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0F0"/>
    <a:srgbClr val="00FFFF"/>
    <a:srgbClr val="66FFFF"/>
    <a:srgbClr val="0070C0"/>
    <a:srgbClr val="B2B2B2"/>
    <a:srgbClr val="33CCFF"/>
    <a:srgbClr val="FF0000"/>
    <a:srgbClr val="3399FF"/>
    <a:srgbClr val="BAE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/>
          </a:bodyPr>
          <a:lstStyle/>
          <a:p>
            <a:r>
              <a:rPr lang="en-US" dirty="0"/>
              <a:t>CS 121: Lecture 10</a:t>
            </a:r>
            <a:br>
              <a:rPr lang="en-US" dirty="0"/>
            </a:br>
            <a:r>
              <a:rPr lang="en-US" dirty="0"/>
              <a:t>Turing Machines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56D063-BA84-4FE9-A55E-E0CEE615BE3C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149F9-C2AA-4F1F-A63F-2432C7A26EA3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E4105-60D4-4150-ABEC-2AD67D1C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242967-4019-4B88-A893-CD6FF0173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00423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=1⇔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for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(30 sec) Prove that no circuit computes f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(4 min 30 sec) Prove no DFA computes f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Part 1: Focus on big idea; defer calculations/parameter settings.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Part 2: Get your hands dirty; do </a:t>
                </a:r>
                <a:r>
                  <a:rPr lang="en-US" dirty="0" err="1"/>
                  <a:t>calculations+parameter</a:t>
                </a:r>
                <a:r>
                  <a:rPr lang="en-US" dirty="0"/>
                  <a:t> settings.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242967-4019-4B88-A893-CD6FF0173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004235"/>
              </a:xfrm>
              <a:blipFill>
                <a:blip r:embed="rId2"/>
                <a:stretch>
                  <a:fillRect l="-917" t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64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02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29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80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06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2339-CDFD-4900-BDEC-EE1474DC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 is computable by a Turing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F006-B406-4DAA-B03B-96CABF352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Main Idea: Loop many times:</a:t>
            </a:r>
          </a:p>
          <a:p>
            <a:r>
              <a:rPr lang="en-US" dirty="0"/>
              <a:t>	Scan string left to right</a:t>
            </a:r>
          </a:p>
          <a:p>
            <a:r>
              <a:rPr lang="en-US" dirty="0"/>
              <a:t>	Replace every alternate 1 by 0; </a:t>
            </a:r>
          </a:p>
          <a:p>
            <a:r>
              <a:rPr lang="en-US" dirty="0"/>
              <a:t>	reject if number of 1s is odd and greater than 2.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863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62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58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F6582-523C-467A-8D1E-54D81327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details: Alphabet &amp; States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E80638-89CE-4F0D-A7B8-F8EB82E023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940838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0. Start/Not seen any ones</a:t>
                </a:r>
              </a:p>
              <a:p>
                <a:r>
                  <a:rPr lang="en-US" dirty="0"/>
                  <a:t>1. Move Right first one</a:t>
                </a:r>
              </a:p>
              <a:p>
                <a:r>
                  <a:rPr lang="en-US" dirty="0"/>
                  <a:t>2. Move Right even # of ones</a:t>
                </a:r>
              </a:p>
              <a:p>
                <a:r>
                  <a:rPr lang="en-US" dirty="0"/>
                  <a:t>3. Move Right odd # of ones</a:t>
                </a:r>
              </a:p>
              <a:p>
                <a:r>
                  <a:rPr lang="en-US" dirty="0"/>
                  <a:t>4. Move Left</a:t>
                </a:r>
              </a:p>
              <a:p>
                <a:r>
                  <a:rPr lang="en-US" dirty="0"/>
                  <a:t>5. Clean Right and Reject</a:t>
                </a:r>
              </a:p>
              <a:p>
                <a:r>
                  <a:rPr lang="en-US" dirty="0"/>
                  <a:t>6. Clean Left and Reject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E80638-89CE-4F0D-A7B8-F8EB82E023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940838"/>
              </a:xfrm>
              <a:blipFill>
                <a:blip r:embed="rId2"/>
                <a:stretch>
                  <a:fillRect l="-1019" t="-1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724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92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FE-DAF8-4535-87A1-BC95479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9DF157-2A43-439E-9547-9A301906EA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891556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Midterm 1 next week: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Logistics announcement by Thursday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Prep Material: Canvas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Files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Midterm Prep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Likely: 2 pages of </a:t>
                </a:r>
                <a:r>
                  <a:rPr lang="en-US" dirty="0" err="1"/>
                  <a:t>typset</a:t>
                </a:r>
                <a:r>
                  <a:rPr lang="en-US" dirty="0"/>
                  <a:t> </a:t>
                </a:r>
                <a:r>
                  <a:rPr lang="en-US" dirty="0" err="1"/>
                  <a:t>cheatsheet</a:t>
                </a:r>
                <a:r>
                  <a:rPr lang="en-US" dirty="0"/>
                  <a:t> allowed. No other external refs.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Homework 3 due Thursday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Advanced Sections: Christina </a:t>
                </a:r>
                <a:r>
                  <a:rPr lang="en-US" dirty="0" err="1"/>
                  <a:t>Ilvento</a:t>
                </a:r>
                <a:r>
                  <a:rPr lang="en-US" dirty="0"/>
                  <a:t> on Differential Privacy!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9DF157-2A43-439E-9547-9A301906EA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891556"/>
              </a:xfrm>
              <a:blipFill>
                <a:blip r:embed="rId2"/>
                <a:stretch>
                  <a:fillRect l="-917" t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F7F23C8-A2B3-4E38-BEE6-5F82C16F4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619" y="3892677"/>
            <a:ext cx="1593454" cy="23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711669"/>
                  </p:ext>
                </p:extLst>
              </p:nvPr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711669"/>
                  </p:ext>
                </p:extLst>
              </p:nvPr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4348" r="-42727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6957" t="-4348" r="-288261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348" r="-201364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4348" r="-10228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4348" r="-1818" b="-699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0. Start/Not seen any ones</a:t>
                </a:r>
              </a:p>
              <a:p>
                <a:r>
                  <a:rPr lang="en-US" sz="2400" dirty="0"/>
                  <a:t>1. Move Right first one</a:t>
                </a:r>
              </a:p>
              <a:p>
                <a:r>
                  <a:rPr lang="en-US" sz="2400" dirty="0"/>
                  <a:t>2. Move Right even # of ones</a:t>
                </a:r>
              </a:p>
              <a:p>
                <a:r>
                  <a:rPr lang="en-US" sz="2400" dirty="0"/>
                  <a:t>3. Move Right odd # of ones</a:t>
                </a:r>
              </a:p>
              <a:p>
                <a:r>
                  <a:rPr lang="en-US" sz="2400" dirty="0"/>
                  <a:t>4. Move Left</a:t>
                </a:r>
              </a:p>
              <a:p>
                <a:r>
                  <a:rPr lang="en-US" sz="2400" dirty="0"/>
                  <a:t>5. Clean Right and Reject</a:t>
                </a:r>
              </a:p>
              <a:p>
                <a:r>
                  <a:rPr lang="en-US" sz="2400" dirty="0"/>
                  <a:t>6. Clean Left and Reject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blipFill>
                <a:blip r:embed="rId3"/>
                <a:stretch>
                  <a:fillRect l="-1821" t="-787" b="-2756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420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711669"/>
                  </p:ext>
                </p:extLst>
              </p:nvPr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4348" r="-42727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6957" t="-4348" r="-288261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348" r="-201364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4348" r="-10228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4348" r="-1818" b="-699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0. Start/Not seen any ones</a:t>
                </a:r>
              </a:p>
              <a:p>
                <a:r>
                  <a:rPr lang="en-US" sz="2400" dirty="0"/>
                  <a:t>1. Move Right first one</a:t>
                </a:r>
              </a:p>
              <a:p>
                <a:r>
                  <a:rPr lang="en-US" sz="2400" dirty="0"/>
                  <a:t>2. Move Right even # of ones</a:t>
                </a:r>
              </a:p>
              <a:p>
                <a:r>
                  <a:rPr lang="en-US" sz="2400" dirty="0"/>
                  <a:t>3. Move Right odd # of ones</a:t>
                </a:r>
              </a:p>
              <a:p>
                <a:r>
                  <a:rPr lang="en-US" sz="2400" dirty="0"/>
                  <a:t>4. Move Left</a:t>
                </a:r>
              </a:p>
              <a:p>
                <a:r>
                  <a:rPr lang="en-US" sz="2400" dirty="0"/>
                  <a:t>5. Clean Right and Reject</a:t>
                </a:r>
              </a:p>
              <a:p>
                <a:r>
                  <a:rPr lang="en-US" sz="2400" dirty="0"/>
                  <a:t>6. Clean Left and Reject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blipFill>
                <a:blip r:embed="rId3"/>
                <a:stretch>
                  <a:fillRect l="-1821" t="-787" b="-2756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A7023C-D376-45B8-BA03-3FB68D1D4981}"/>
                  </a:ext>
                </a:extLst>
              </p:cNvPr>
              <p:cNvSpPr txBox="1"/>
              <p:nvPr/>
            </p:nvSpPr>
            <p:spPr>
              <a:xfrm>
                <a:off x="322118" y="204890"/>
                <a:ext cx="6803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=1⇔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/>
                  <a:t> for integer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A7023C-D376-45B8-BA03-3FB68D1D4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18" y="204890"/>
                <a:ext cx="6803786" cy="400110"/>
              </a:xfrm>
              <a:prstGeom prst="rect">
                <a:avLst/>
              </a:prstGeom>
              <a:blipFill>
                <a:blip r:embed="rId4"/>
                <a:stretch>
                  <a:fillRect l="-448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D5BE5E7-8FEA-4B79-9894-81200A07AAC6}"/>
              </a:ext>
            </a:extLst>
          </p:cNvPr>
          <p:cNvSpPr txBox="1"/>
          <p:nvPr/>
        </p:nvSpPr>
        <p:spPr>
          <a:xfrm>
            <a:off x="8553554" y="3805547"/>
            <a:ext cx="3243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Exercise Break 2: </a:t>
            </a:r>
          </a:p>
          <a:p>
            <a:endParaRPr lang="en-US" sz="3200" dirty="0"/>
          </a:p>
          <a:p>
            <a:r>
              <a:rPr lang="en-US" sz="2000" dirty="0"/>
              <a:t>Fill in rows for states 2 &amp; 4</a:t>
            </a:r>
          </a:p>
          <a:p>
            <a:endParaRPr lang="en-US" sz="2000" dirty="0"/>
          </a:p>
          <a:p>
            <a:r>
              <a:rPr lang="en-US" sz="2000" dirty="0"/>
              <a:t>Keep answer ready (5 triples)  to type into chat. Use D for </a:t>
            </a:r>
            <a:r>
              <a:rPr lang="en-US" sz="2000" dirty="0">
                <a:sym typeface="Wingdings 3" panose="05040102010807070707" pitchFamily="18" charset="2"/>
              </a:rPr>
              <a:t>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681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0627955"/>
                  </p:ext>
                </p:extLst>
              </p:nvPr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(-,0,H)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(-,#,H)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sym typeface="Wingdings 3" panose="05040102010807070707" pitchFamily="18" charset="2"/>
                                </a:rPr>
                                <m:t></m:t>
                              </m:r>
                            </m:oMath>
                          </a14:m>
                          <a:r>
                            <a:rPr lang="en-US" dirty="0"/>
                            <a:t>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(4,#,L)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</a:t>
                          </a:r>
                          <a:r>
                            <a:rPr lang="en-US" dirty="0">
                              <a:sym typeface="Wingdings 3" panose="05040102010807070707" pitchFamily="18" charset="2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sym typeface="Wingdings 3" panose="05040102010807070707" pitchFamily="18" charset="2"/>
                                </a:rPr>
                                <m:t></m:t>
                              </m:r>
                            </m:oMath>
                          </a14:m>
                          <a:r>
                            <a:rPr lang="en-US" dirty="0"/>
                            <a:t>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(6,#,L)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0627955"/>
                  </p:ext>
                </p:extLst>
              </p:nvPr>
            </p:nvGraphicFramePr>
            <p:xfrm>
              <a:off x="31853" y="867007"/>
              <a:ext cx="8027932" cy="558604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4348" r="-42727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6957" t="-4348" r="-288261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348" r="-201364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4348" r="-102283" b="-69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4348" r="-1818" b="-699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(-,0,H)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(-,#,H)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303478" r="-10228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502609" r="-427273" b="-2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(4,#,L)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9825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701739" r="-427273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(6,#,L)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0. Start/Not seen any ones</a:t>
                </a:r>
              </a:p>
              <a:p>
                <a:r>
                  <a:rPr lang="en-US" sz="2400" dirty="0"/>
                  <a:t>1. Move Right first one</a:t>
                </a:r>
              </a:p>
              <a:p>
                <a:r>
                  <a:rPr lang="en-US" sz="2400" dirty="0"/>
                  <a:t>2. Move Right even # of ones</a:t>
                </a:r>
              </a:p>
              <a:p>
                <a:r>
                  <a:rPr lang="en-US" sz="2400" dirty="0"/>
                  <a:t>3. Move Right odd # of ones</a:t>
                </a:r>
              </a:p>
              <a:p>
                <a:r>
                  <a:rPr lang="en-US" sz="2400" dirty="0"/>
                  <a:t>4. Move Left</a:t>
                </a:r>
              </a:p>
              <a:p>
                <a:r>
                  <a:rPr lang="en-US" sz="2400" dirty="0"/>
                  <a:t>5. Clean Right and Reject</a:t>
                </a:r>
              </a:p>
              <a:p>
                <a:r>
                  <a:rPr lang="en-US" sz="2400" dirty="0"/>
                  <a:t>6. Clean Left and Reject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046988"/>
              </a:xfrm>
              <a:prstGeom prst="rect">
                <a:avLst/>
              </a:prstGeom>
              <a:blipFill>
                <a:blip r:embed="rId3"/>
                <a:stretch>
                  <a:fillRect l="-1821" t="-787" b="-2756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544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5A65-794E-4CEE-B062-FC039718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60AD-5D66-4B0F-8275-95A1621D4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01624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Achieved today: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Defined TM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Shown it computes one function that DFA and circuits can’t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Next Lecture: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More examples.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Towards equivalence with (all)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9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E879-AF30-4721-9342-9F67D815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C20551-F656-49FB-90C9-AAD4D7E5837A}"/>
              </a:ext>
            </a:extLst>
          </p:cNvPr>
          <p:cNvGrpSpPr/>
          <p:nvPr/>
        </p:nvGrpSpPr>
        <p:grpSpPr>
          <a:xfrm>
            <a:off x="1938192" y="1184630"/>
            <a:ext cx="8699754" cy="4830755"/>
            <a:chOff x="3486437" y="893685"/>
            <a:chExt cx="8699754" cy="4830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B10A4FE-8F58-4227-8DB3-BEDA0244A1B7}"/>
                </a:ext>
              </a:extLst>
            </p:cNvPr>
            <p:cNvSpPr txBox="1"/>
            <p:nvPr/>
          </p:nvSpPr>
          <p:spPr>
            <a:xfrm>
              <a:off x="3486437" y="893685"/>
              <a:ext cx="2749118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I: Circuits: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B71DB-AD01-4202-935F-7FCE154B3FFA}"/>
                </a:ext>
              </a:extLst>
            </p:cNvPr>
            <p:cNvSpPr txBox="1"/>
            <p:nvPr/>
          </p:nvSpPr>
          <p:spPr>
            <a:xfrm>
              <a:off x="7596686" y="1278405"/>
              <a:ext cx="4209430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II: Automata: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 restricted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42D241-7684-43B7-9C1B-B16A42480661}"/>
                </a:ext>
              </a:extLst>
            </p:cNvPr>
            <p:cNvSpPr txBox="1"/>
            <p:nvPr/>
          </p:nvSpPr>
          <p:spPr>
            <a:xfrm>
              <a:off x="7596686" y="2775758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III: Turing Machines: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qualitative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F2034D-665F-4B6F-AF71-70476304A23E}"/>
                </a:ext>
              </a:extLst>
            </p:cNvPr>
            <p:cNvSpPr txBox="1"/>
            <p:nvPr/>
          </p:nvSpPr>
          <p:spPr>
            <a:xfrm>
              <a:off x="4864861" y="3916793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IV: Efficient Computation: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966DCA-EDD6-49E7-A23A-61CC590E26C6}"/>
                </a:ext>
              </a:extLst>
            </p:cNvPr>
            <p:cNvSpPr txBox="1"/>
            <p:nvPr/>
          </p:nvSpPr>
          <p:spPr>
            <a:xfrm>
              <a:off x="4864860" y="5078109"/>
              <a:ext cx="4209430" cy="646331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V: Randomized computation: </a:t>
              </a:r>
            </a:p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Extending studies to non-classical algorithms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9B835A1F-F0AA-45C3-A649-DACFD9878978}"/>
                </a:ext>
              </a:extLst>
            </p:cNvPr>
            <p:cNvSpPr/>
            <p:nvPr/>
          </p:nvSpPr>
          <p:spPr>
            <a:xfrm>
              <a:off x="8009764" y="3468688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27D44C88-973B-49F1-8526-FE1549B07227}"/>
                </a:ext>
              </a:extLst>
            </p:cNvPr>
            <p:cNvSpPr/>
            <p:nvPr/>
          </p:nvSpPr>
          <p:spPr>
            <a:xfrm>
              <a:off x="7054421" y="4611177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CEC63100-047A-4789-95F4-78CFF977985C}"/>
                </a:ext>
              </a:extLst>
            </p:cNvPr>
            <p:cNvSpPr/>
            <p:nvPr/>
          </p:nvSpPr>
          <p:spPr>
            <a:xfrm rot="16782564">
              <a:off x="6688789" y="787200"/>
              <a:ext cx="484632" cy="1367952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2EDEFDE-1316-4083-A21B-0235D119D6B7}"/>
                </a:ext>
              </a:extLst>
            </p:cNvPr>
            <p:cNvSpPr/>
            <p:nvPr/>
          </p:nvSpPr>
          <p:spPr>
            <a:xfrm>
              <a:off x="9459085" y="2240423"/>
              <a:ext cx="484632" cy="53533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28BCED9-BC34-4A0A-A4CD-CE84E127B341}"/>
                </a:ext>
              </a:extLst>
            </p:cNvPr>
            <p:cNvSpPr/>
            <p:nvPr/>
          </p:nvSpPr>
          <p:spPr>
            <a:xfrm>
              <a:off x="5405316" y="1860371"/>
              <a:ext cx="484632" cy="203914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E6876-806D-41A7-B3BA-5075E46E2DB6}"/>
                </a:ext>
              </a:extLst>
            </p:cNvPr>
            <p:cNvSpPr/>
            <p:nvPr/>
          </p:nvSpPr>
          <p:spPr>
            <a:xfrm>
              <a:off x="7180179" y="2393940"/>
              <a:ext cx="5006012" cy="14438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EF9E22-5F31-4DC2-930F-08726959860B}"/>
              </a:ext>
            </a:extLst>
          </p:cNvPr>
          <p:cNvSpPr txBox="1"/>
          <p:nvPr/>
        </p:nvSpPr>
        <p:spPr>
          <a:xfrm>
            <a:off x="10149438" y="1120028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B806B-9CEF-4A05-AC5E-6BB9FC559341}"/>
              </a:ext>
            </a:extLst>
          </p:cNvPr>
          <p:cNvSpPr txBox="1"/>
          <p:nvPr/>
        </p:nvSpPr>
        <p:spPr>
          <a:xfrm>
            <a:off x="4578876" y="659522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CF6C-C304-44E8-8A05-87FB459B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FEB8-9A7E-46C6-980F-8F187897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Definition of Turing Machines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function F not computable by DFA or Circuits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Computing F with Turing Machine</a:t>
            </a:r>
          </a:p>
        </p:txBody>
      </p:sp>
    </p:spTree>
    <p:extLst>
      <p:ext uri="{BB962C8B-B14F-4D97-AF65-F5344CB8AC3E}">
        <p14:creationId xmlns:p14="http://schemas.microsoft.com/office/powerpoint/2010/main" val="423395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DDF1-FAFB-46BD-8EB5-1493A250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Turing Machine (TM)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CD7E78-200C-4F09-8F26-514E53F097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27974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Recall: DFA = Finite state control + input on tape + move right on each step.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In a nutshell: TM = DFA + “Write” + “Move </a:t>
                </a:r>
                <a:r>
                  <a:rPr lang="en-US" dirty="0" err="1"/>
                  <a:t>left+right</a:t>
                </a:r>
                <a:r>
                  <a:rPr lang="en-US" dirty="0"/>
                  <a:t> on tape”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(Either “Write” / “Move </a:t>
                </a:r>
                <a:r>
                  <a:rPr lang="en-US" dirty="0" err="1"/>
                  <a:t>left+right</a:t>
                </a:r>
                <a:r>
                  <a:rPr lang="en-US" dirty="0"/>
                  <a:t>” on its own insufficient)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TM: Main change: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More Involved Transition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(now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): 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(current state, read symbol)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lang="en-US" dirty="0"/>
                  <a:t> (new state, write symbol, direction of move/halt)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Explicit halting (don’t just end after reading last input bit)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Computes functions: output = concatenation of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symbols on tape.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CD7E78-200C-4F09-8F26-514E53F097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27974"/>
              </a:xfrm>
              <a:blipFill>
                <a:blip r:embed="rId2"/>
                <a:stretch>
                  <a:fillRect l="-917" t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1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BF9F-F173-4F11-A76F-7C18E94CD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CB896-9DF5-4798-BB5A-0DE6230D72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7016" y="1551402"/>
                <a:ext cx="7799637" cy="5184958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(Barak, Definition 7.1):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TM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states and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⊇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    is given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Action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     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Action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2400" b="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/>
                  <a:t>=Left,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=Right,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=Stay (don’t move),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/>
                  <a:t>=Halt (done!!)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Operation: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Start in state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, Tape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=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−1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𝜙𝜙𝜙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</m:oMath>
                </a14:m>
                <a:r>
                  <a:rPr lang="en-US" sz="2000" dirty="0"/>
                  <a:t> , Head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General step: current state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; input symbol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b="0" dirty="0"/>
                  <a:t>:</a:t>
                </a:r>
              </a:p>
              <a:p>
                <a:pPr lvl="2"/>
                <a:r>
                  <a:rPr lang="en-US" sz="1600" dirty="0"/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b="0" dirty="0"/>
                  <a:t> Write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1600" b="0" dirty="0"/>
                  <a:t> on tape (</a:t>
                </a:r>
                <a:r>
                  <a:rPr lang="en-US" sz="1600" dirty="0"/>
                  <a:t>overwriting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1600" b="0" dirty="0"/>
                  <a:t>) ; Move to state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b="0" dirty="0"/>
                  <a:t>; Move Head left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600" b="0" dirty="0"/>
                  <a:t>) 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b="0" dirty="0"/>
                  <a:t>; right 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b="0" dirty="0"/>
                  <a:t>; don’t move 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b="0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Repeat General step until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CB896-9DF5-4798-BB5A-0DE6230D72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016" y="1551402"/>
                <a:ext cx="7799637" cy="5184958"/>
              </a:xfrm>
              <a:blipFill>
                <a:blip r:embed="rId2"/>
                <a:stretch>
                  <a:fillRect l="-1095" t="-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96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F61CC-82D3-459C-B038-4E9B8D55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2C2D17-4AF1-48BF-8FBD-A8A96A3235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7016" y="1529254"/>
                <a:ext cx="11954984" cy="2660281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What does TM output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US" b="0" dirty="0"/>
                  <a:t> (in future, we won’t write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</m:t>
                    </m:r>
                  </m:oMath>
                </a14:m>
                <a:r>
                  <a:rPr lang="en-US" b="0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b="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2C2D17-4AF1-48BF-8FBD-A8A96A3235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016" y="1529254"/>
                <a:ext cx="11954984" cy="2660281"/>
              </a:xfrm>
              <a:blipFill>
                <a:blip r:embed="rId2"/>
                <a:stretch>
                  <a:fillRect l="-918" t="-2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0BC98-AEF1-4CD9-832F-977EDB47CE44}"/>
                  </a:ext>
                </a:extLst>
              </p:cNvPr>
              <p:cNvSpPr txBox="1"/>
              <p:nvPr/>
            </p:nvSpPr>
            <p:spPr>
              <a:xfrm>
                <a:off x="7677326" y="1707684"/>
                <a:ext cx="32246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∉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0BC98-AEF1-4CD9-832F-977EDB47C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326" y="1707684"/>
                <a:ext cx="3224601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D6152-79AE-4918-92E4-C55BD000BE4A}"/>
                  </a:ext>
                </a:extLst>
              </p:cNvPr>
              <p:cNvSpPr txBox="1"/>
              <p:nvPr/>
            </p:nvSpPr>
            <p:spPr>
              <a:xfrm>
                <a:off x="7685715" y="1098962"/>
                <a:ext cx="30737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(0,0,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D6152-79AE-4918-92E4-C55BD000B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715" y="1098962"/>
                <a:ext cx="3073727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AA5775-102F-487E-B17E-66AB7106790C}"/>
                  </a:ext>
                </a:extLst>
              </p:cNvPr>
              <p:cNvSpPr txBox="1"/>
              <p:nvPr/>
            </p:nvSpPr>
            <p:spPr>
              <a:xfrm>
                <a:off x="6965660" y="796855"/>
                <a:ext cx="99738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US" sz="72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AA5775-102F-487E-B17E-66AB71067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660" y="796855"/>
                <a:ext cx="997388" cy="1569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18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F61CC-82D3-459C-B038-4E9B8D55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2C2D17-4AF1-48BF-8FBD-A8A96A3235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7016" y="1529254"/>
                <a:ext cx="11954984" cy="2660281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What does TM output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US" b="0" dirty="0"/>
                  <a:t> (in future, we won’t write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</m:t>
                    </m:r>
                  </m:oMath>
                </a14:m>
                <a:r>
                  <a:rPr lang="en-US" b="0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b="0" dirty="0"/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What function does TM compute. 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2C2D17-4AF1-48BF-8FBD-A8A96A3235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016" y="1529254"/>
                <a:ext cx="11954984" cy="2660281"/>
              </a:xfrm>
              <a:blipFill>
                <a:blip r:embed="rId2"/>
                <a:stretch>
                  <a:fillRect l="-918" t="-2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0BC98-AEF1-4CD9-832F-977EDB47CE44}"/>
                  </a:ext>
                </a:extLst>
              </p:cNvPr>
              <p:cNvSpPr txBox="1"/>
              <p:nvPr/>
            </p:nvSpPr>
            <p:spPr>
              <a:xfrm>
                <a:off x="7677326" y="1707684"/>
                <a:ext cx="32246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∉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0BC98-AEF1-4CD9-832F-977EDB47C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326" y="1707684"/>
                <a:ext cx="3224601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D6152-79AE-4918-92E4-C55BD000BE4A}"/>
                  </a:ext>
                </a:extLst>
              </p:cNvPr>
              <p:cNvSpPr txBox="1"/>
              <p:nvPr/>
            </p:nvSpPr>
            <p:spPr>
              <a:xfrm>
                <a:off x="7685715" y="1098962"/>
                <a:ext cx="30737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(0,0,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D6152-79AE-4918-92E4-C55BD000B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715" y="1098962"/>
                <a:ext cx="3073727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AA5775-102F-487E-B17E-66AB7106790C}"/>
                  </a:ext>
                </a:extLst>
              </p:cNvPr>
              <p:cNvSpPr txBox="1"/>
              <p:nvPr/>
            </p:nvSpPr>
            <p:spPr>
              <a:xfrm>
                <a:off x="6965660" y="796855"/>
                <a:ext cx="99738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US" sz="72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AA5775-102F-487E-B17E-66AB71067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660" y="796855"/>
                <a:ext cx="997388" cy="1569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65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3D42-CDAA-450D-9554-D8858C97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“hard”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75EFE3-B33A-4048-995A-7FCE2AF8AF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=1⇔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for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75EFE3-B33A-4048-995A-7FCE2AF8AF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06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12528</TotalTime>
  <Words>1195</Words>
  <Application>Microsoft Office PowerPoint</Application>
  <PresentationFormat>Widescreen</PresentationFormat>
  <Paragraphs>211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Segoe UI</vt:lpstr>
      <vt:lpstr>Segoe UI Light</vt:lpstr>
      <vt:lpstr>Office Theme</vt:lpstr>
      <vt:lpstr>CS 121: Lecture 10 Turing Machines</vt:lpstr>
      <vt:lpstr>Announcements:</vt:lpstr>
      <vt:lpstr>Where we are:</vt:lpstr>
      <vt:lpstr>Today:</vt:lpstr>
      <vt:lpstr>Definition of Turing Machine (TM) </vt:lpstr>
      <vt:lpstr>Formal Definition</vt:lpstr>
      <vt:lpstr>TM Example</vt:lpstr>
      <vt:lpstr>TM Example</vt:lpstr>
      <vt:lpstr>A “hard” function</vt:lpstr>
      <vt:lpstr>Exercise Break 1</vt:lpstr>
      <vt:lpstr>PowerPoint Presentation</vt:lpstr>
      <vt:lpstr>PowerPoint Presentation</vt:lpstr>
      <vt:lpstr>PowerPoint Presentation</vt:lpstr>
      <vt:lpstr>PowerPoint Presentation</vt:lpstr>
      <vt:lpstr>F is computable by a Turing Machine</vt:lpstr>
      <vt:lpstr>PowerPoint Presentation</vt:lpstr>
      <vt:lpstr>PowerPoint Presentation</vt:lpstr>
      <vt:lpstr>More details: Alphabet &amp; States</vt:lpstr>
      <vt:lpstr>PowerPoint Presentation</vt:lpstr>
      <vt:lpstr>PowerPoint Presentation</vt:lpstr>
      <vt:lpstr>PowerPoint Presentation</vt:lpstr>
      <vt:lpstr>PowerPoint Presentation</vt:lpstr>
      <vt:lpstr>Summary &amp;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335</cp:revision>
  <dcterms:created xsi:type="dcterms:W3CDTF">2019-08-29T15:27:01Z</dcterms:created>
  <dcterms:modified xsi:type="dcterms:W3CDTF">2020-10-06T18:37:00Z</dcterms:modified>
</cp:coreProperties>
</file>