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3" r:id="rId2"/>
    <p:sldId id="325" r:id="rId3"/>
    <p:sldId id="332" r:id="rId4"/>
    <p:sldId id="333" r:id="rId5"/>
    <p:sldId id="357" r:id="rId6"/>
    <p:sldId id="371" r:id="rId7"/>
    <p:sldId id="372" r:id="rId8"/>
    <p:sldId id="374" r:id="rId9"/>
    <p:sldId id="375" r:id="rId10"/>
    <p:sldId id="376" r:id="rId11"/>
    <p:sldId id="373" r:id="rId12"/>
    <p:sldId id="377" r:id="rId13"/>
    <p:sldId id="378" r:id="rId14"/>
    <p:sldId id="379" r:id="rId15"/>
    <p:sldId id="380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B0F0"/>
    <a:srgbClr val="00FFFF"/>
    <a:srgbClr val="66FFFF"/>
    <a:srgbClr val="0070C0"/>
    <a:srgbClr val="B2B2B2"/>
    <a:srgbClr val="33CCFF"/>
    <a:srgbClr val="FF0000"/>
    <a:srgbClr val="3399FF"/>
    <a:srgbClr val="BAE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1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6A8DD-FF0F-4B60-BE15-587A7ED1135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6FA9-B422-4E00-A627-F0D189AD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46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26602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248866" cy="7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676" y="931696"/>
            <a:ext cx="11464688" cy="1982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0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kdux22p1mvg7ph" TargetMode="External"/><Relationship Id="rId2" Type="http://schemas.openxmlformats.org/officeDocument/2006/relationships/hyperlink" Target="mailto:cs121.fall2020.course.head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52" y="307073"/>
            <a:ext cx="9144000" cy="1694811"/>
          </a:xfrm>
        </p:spPr>
        <p:txBody>
          <a:bodyPr>
            <a:normAutofit fontScale="90000"/>
          </a:bodyPr>
          <a:lstStyle/>
          <a:p>
            <a:r>
              <a:rPr lang="en-US" dirty="0"/>
              <a:t>CS 121: Lecture 13</a:t>
            </a:r>
            <a:br>
              <a:rPr lang="en-US" dirty="0"/>
            </a:br>
            <a:r>
              <a:rPr lang="en-US" dirty="0"/>
              <a:t>Turing Equivalence &amp; Universality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521" y="2830527"/>
            <a:ext cx="4842681" cy="1694810"/>
          </a:xfrm>
        </p:spPr>
        <p:txBody>
          <a:bodyPr>
            <a:noAutofit/>
          </a:bodyPr>
          <a:lstStyle/>
          <a:p>
            <a:r>
              <a:rPr lang="en-US" sz="4000" dirty="0"/>
              <a:t>Madhu Sudan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333" y="4086510"/>
            <a:ext cx="1065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https://madhu.seas.Harvard.edu/courses/Fall2020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4AE05-29C1-4664-8848-DF3153DE463B}"/>
              </a:ext>
            </a:extLst>
          </p:cNvPr>
          <p:cNvSpPr txBox="1"/>
          <p:nvPr/>
        </p:nvSpPr>
        <p:spPr>
          <a:xfrm>
            <a:off x="2796045" y="4805262"/>
            <a:ext cx="631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Book: 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https://introtcs.org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E1F86-6407-4651-8C19-6DEF81A3B1E5}"/>
              </a:ext>
            </a:extLst>
          </p:cNvPr>
          <p:cNvSpPr txBox="1"/>
          <p:nvPr/>
        </p:nvSpPr>
        <p:spPr>
          <a:xfrm>
            <a:off x="3370834" y="5980821"/>
            <a:ext cx="8495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Only the course heads (slower):  </a:t>
            </a:r>
            <a:r>
              <a:rPr lang="en-US" dirty="0">
                <a:hlinkClick r:id="rId2"/>
              </a:rPr>
              <a:t>cs121.fall2020.course.heads@gmail.com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BCF5-914D-47F4-A9F0-EE30B681317E}"/>
              </a:ext>
            </a:extLst>
          </p:cNvPr>
          <p:cNvSpPr txBox="1"/>
          <p:nvPr/>
        </p:nvSpPr>
        <p:spPr>
          <a:xfrm>
            <a:off x="3292521" y="5330390"/>
            <a:ext cx="61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Segoe UI" panose="020B0502040204020203" pitchFamily="34" charset="0"/>
                <a:cs typeface="Segoe UI" panose="020B0502040204020203" pitchFamily="34" charset="0"/>
              </a:rPr>
              <a:t>{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1BD9A1-88B3-42C6-BC5B-DFA478DA0836}"/>
              </a:ext>
            </a:extLst>
          </p:cNvPr>
          <p:cNvSpPr txBox="1"/>
          <p:nvPr/>
        </p:nvSpPr>
        <p:spPr>
          <a:xfrm>
            <a:off x="771180" y="5783856"/>
            <a:ext cx="265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How to contact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E1313-820B-49BD-BDD8-6CF7D88B7248}"/>
              </a:ext>
            </a:extLst>
          </p:cNvPr>
          <p:cNvSpPr txBox="1"/>
          <p:nvPr/>
        </p:nvSpPr>
        <p:spPr>
          <a:xfrm>
            <a:off x="3600993" y="5553023"/>
            <a:ext cx="6596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whole staff (faster response):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CS 121 Piazza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56D063-BA84-4FE9-A55E-E0CEE615BE3C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A149F9-C2AA-4F1F-A63F-2432C7A26EA3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2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95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05C0A-D885-4892-8D3A-4DD6D39E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list of differences: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89689C-8895-4190-99D6-C4426A440D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881165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General programming languages allow multiple, multidimensional arrays!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TMs have one array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Tape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[0,∞]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Allow ``random’’ (arbitrary) access into arrays/memory.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Can look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in one step and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r>
                  <a:rPr lang="en-US" dirty="0"/>
                  <a:t> or even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in next step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TMs: If this step involves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Tape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              then next can only involve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Tape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Tape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Tape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Rest? Syntactic Sugar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Sophisticated constructs: loops, cases, recursion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Data structures: Lists, Queues, Stacks 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89689C-8895-4190-99D6-C4426A440D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881165"/>
              </a:xfrm>
              <a:blipFill>
                <a:blip r:embed="rId2"/>
                <a:stretch>
                  <a:fillRect l="-917" t="-1248" r="-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23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7343-F3F4-4778-83D0-D63F480C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differences - 1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24D1D7-AEDD-49FE-8795-90969AF62E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Random access: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Deal with by brute force.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Store index on Tape. Compute new index and overwrite on tape.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Make a linear pass of tape to recover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(Quadratic slowdown in run time immediately)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24D1D7-AEDD-49FE-8795-90969AF62E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886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7343-F3F4-4778-83D0-D63F480C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differences - 2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24D1D7-AEDD-49FE-8795-90969AF62E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07192"/>
              </a:xfrm>
            </p:spPr>
            <p:txBody>
              <a:bodyPr>
                <a:normAutofit fontScale="92500" lnSpcReduction="200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Multiple </a:t>
                </a:r>
                <a:r>
                  <a:rPr lang="en-US" dirty="0" err="1"/>
                  <a:t>Arrays+Indices</a:t>
                </a: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Same solution.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Multi-dimensional Arrays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(Draw this out)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Consequence: If algorithm A runs in time T with high-level program, can be implemented to run in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on Turing Machine.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Details in Barak: Chapter 8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24D1D7-AEDD-49FE-8795-90969AF62E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07192"/>
              </a:xfrm>
              <a:blipFill>
                <a:blip r:embed="rId2"/>
                <a:stretch>
                  <a:fillRect l="-765" t="-1722" b="-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506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E86B-D0D1-4065-9445-8803748E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 of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4511-637D-40B2-9085-D39753F29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482921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Define NAND-TMs. Show equivalent to TMs.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Just a program version of TMs. Like NAND circuits vs. NAND-CIRC programs.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Define NAND-RAMs. Show equivalent to NAND-TMs.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Allows loops and general indices.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This is the crucial step.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Define RAM machines. Show equivalent to NAND-RAMs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This what most compilers use to compile “down” from the high-level spec.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Equivalence straightforward.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4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0050-6122-43D9-976D-3B2DFBC1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“HOCAEIT”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F0206A-E650-4EB6-AE75-BEA8852848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27974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Recall definition of </a:t>
                </a:r>
                <a:r>
                  <a:rPr lang="en-US" b="1" dirty="0"/>
                  <a:t>Computabl</a:t>
                </a:r>
                <a:r>
                  <a:rPr lang="en-US" dirty="0"/>
                  <a:t>e.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is computable </a:t>
                </a:r>
                <a:r>
                  <a:rPr lang="en-US" dirty="0" err="1"/>
                  <a:t>iff</a:t>
                </a:r>
                <a:r>
                  <a:rPr lang="en-US" dirty="0"/>
                  <a:t> it is computable by TM.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1" dirty="0"/>
                  <a:t>Equivalence (HOCAEIT) Theorem: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7030A0"/>
                    </a:solidFill>
                  </a:rPr>
                  <a:t>TMs are equivalent to High-Level Languages.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Having our cake: </a:t>
                </a:r>
                <a:r>
                  <a:rPr lang="en-US" dirty="0">
                    <a:solidFill>
                      <a:srgbClr val="7030A0"/>
                    </a:solidFill>
                  </a:rPr>
                  <a:t>To prove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 is computable only need to exhibit algorithm in high-level language.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Eating it: </a:t>
                </a:r>
                <a:r>
                  <a:rPr lang="en-US" dirty="0">
                    <a:solidFill>
                      <a:srgbClr val="7030A0"/>
                    </a:solidFill>
                  </a:rPr>
                  <a:t>To prove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 is not computable only need to rule out TMs.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F0206A-E650-4EB6-AE75-BEA8852848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27974"/>
              </a:xfrm>
              <a:blipFill>
                <a:blip r:embed="rId2"/>
                <a:stretch>
                  <a:fillRect l="-917" t="-1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853F0B5-5987-4D50-BEA0-25F8BF4D65ED}"/>
              </a:ext>
            </a:extLst>
          </p:cNvPr>
          <p:cNvSpPr txBox="1"/>
          <p:nvPr/>
        </p:nvSpPr>
        <p:spPr>
          <a:xfrm>
            <a:off x="212771" y="768514"/>
            <a:ext cx="2526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Have Our Cake And Eat It Too</a:t>
            </a:r>
          </a:p>
        </p:txBody>
      </p:sp>
    </p:spTree>
    <p:extLst>
      <p:ext uri="{BB962C8B-B14F-4D97-AF65-F5344CB8AC3E}">
        <p14:creationId xmlns:p14="http://schemas.microsoft.com/office/powerpoint/2010/main" val="2730162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998D4-7161-4B31-B906-9690D209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Church-Turing 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3BF401-6695-42A0-B38B-65ECDB5B23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38365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“Every function that is computable by physical means is (Turing Machine) computable.”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Some (made-up?) history: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Church defined computability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-calculus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Turing + Church compared notes and agreed their models were equivalent.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Many other models were shown to be equivalent.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Turing went on to do a postdoc under von Neumann.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Von Neumann later introduced the “stored program architecture” of computer to the computer architects of the time. Led to the first physical computers.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Conway invented Game of Life … simplest Turing Equivalent model?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3BF401-6695-42A0-B38B-65ECDB5B23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38365"/>
              </a:xfrm>
              <a:blipFill>
                <a:blip r:embed="rId2"/>
                <a:stretch>
                  <a:fillRect l="-917" t="-1027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012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8AED-3B87-4241-B96D-17C29848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CC142E-533F-42BD-AF7E-614E8376CB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5523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“One machine to rule them all”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“There exists a single program/algorithm/TM that can run all other programs/algorithms/TMs.”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Formally: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There exists a way to encode Turing Machines so that they can be (part of) input to other Turing Machines. 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exists a universal machine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/>
                  <a:t> that takes as input a pair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outputs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halts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CC142E-533F-42BD-AF7E-614E8376CB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55237"/>
              </a:xfrm>
              <a:blipFill>
                <a:blip r:embed="rId2"/>
                <a:stretch>
                  <a:fillRect l="-917" t="-1044" r="-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46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8674B-D965-4B4F-84A5-8BF71BFB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1: Encoding Turing Machines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D798B5-52B2-4D09-A16A-C738382747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411101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Should be familiar to us: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Recall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specified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⊇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&gt;, 0,1,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First encode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    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 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</m:oMath>
                </a14:m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Enc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0,000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0,001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−1,111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Enc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0,1</m:t>
                                    </m:r>
                                  </m:e>
                                </m:d>
                              </m:e>
                              <m:sup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+2 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is some 1-1 function.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Enc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D798B5-52B2-4D09-A16A-C738382747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411101"/>
              </a:xfrm>
              <a:blipFill>
                <a:blip r:embed="rId2"/>
                <a:stretch>
                  <a:fillRect l="-917"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663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32EF-86FE-4C6C-A4D9-E5E81EEB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2: Interpreting the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D59035-94A5-4651-AB01-E6C9DB7775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995465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Definition: Configuration of a machine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after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steps of computation, denoted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,  is the “full state of the computation”: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Current state of Turing Machine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Current contents of the Tape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Current location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of Tape head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Core of Universal TM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“Universal-Stepper”: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D59035-94A5-4651-AB01-E6C9DB7775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995465"/>
              </a:xfrm>
              <a:blipFill>
                <a:blip r:embed="rId2"/>
                <a:stretch>
                  <a:fillRect l="-917" t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81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FE-DAF8-4535-87A1-BC95479F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F157-2A43-439E-9547-9A301906E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16" y="1048644"/>
            <a:ext cx="11954984" cy="565349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Advanced Sections: Josh Alman on Matrix Multiplication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Midterms yet to be graded. Will post details </a:t>
            </a:r>
            <a:r>
              <a:rPr lang="en-US"/>
              <a:t>on Piazza </a:t>
            </a:r>
            <a:r>
              <a:rPr lang="en-US" dirty="0"/>
              <a:t>when ready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Homework 4 out today. Due in two weeks.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Participation Survey done?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Sign up for active participation here!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Midterm Feedback Survey coming soon!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Mandatory (5 points on homework 4.). Anonymous!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Staff takes it seriously! (Be open – call out specific people, actions).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Section 6 cycle starts today. Material in usual place!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id="{BD3175E1-ED19-48FA-92CE-D607CEB8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0" y="0"/>
            <a:ext cx="1162000" cy="18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0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9A2F-D556-44A0-949C-B8250A57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71DA6D-D11C-490B-ADE6-84E423F6D7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953901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Discuss how to organize the information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/>
                  <a:t>’s tape: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Describe (in English) steps needed to compute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71DA6D-D11C-490B-ADE6-84E423F6D7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953901"/>
              </a:xfrm>
              <a:blipFill>
                <a:blip r:embed="rId2"/>
                <a:stretch>
                  <a:fillRect l="-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927C90-16BB-4335-827F-09BBCF3CECE6}"/>
                  </a:ext>
                </a:extLst>
              </p:cNvPr>
              <p:cNvSpPr txBox="1"/>
              <p:nvPr/>
            </p:nvSpPr>
            <p:spPr>
              <a:xfrm>
                <a:off x="6767947" y="4763"/>
                <a:ext cx="5424053" cy="2123658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Definition: Configuration of a machine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after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steps of computation, denoted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,  is the “full state of the computation”: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Current state of Turing Machine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Current contents of the Tape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Current location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of Tape head</a:t>
                </a:r>
              </a:p>
              <a:p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927C90-16BB-4335-827F-09BBCF3CE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947" y="4763"/>
                <a:ext cx="5424053" cy="2123658"/>
              </a:xfrm>
              <a:prstGeom prst="rect">
                <a:avLst/>
              </a:prstGeom>
              <a:blipFill>
                <a:blip r:embed="rId3"/>
                <a:stretch>
                  <a:fillRect l="-333" t="-279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219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956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289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0B94D6A-FB38-4315-B5F7-8006C4D82F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Computing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0B94D6A-FB38-4315-B5F7-8006C4D82F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50" t="-7831"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F5EBA-D9ED-40D3-B64C-FF0D49B86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541110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Initially: Make space for (current state, head location, current symbol)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 each round: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fetch contents of Tape[head location] and update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Look at the code of the TM to determine next state, next location, symbol to write.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Write the “symbol to write” at current location.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Update “head location”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Conclusion: Lots of string manipulation (string copy), adjust … nothing profound.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1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03A1-C243-44EC-9430-812F0C3C4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Lecture: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96C34-E1E4-4374-B15B-2BAB8BBFD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518903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Turing Equivalence and Turing-Church Thesis: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No proofs to remember. But encouraged to read the text (Chapter 8)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Do remember the HOCAEIT theorem! “Do not leave home without it.”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To prove computability, give algorithm in high-level language.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To prove non-computability, rule out TMs.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Universal Turing machines: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Single machine to simulate all others: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Similar to circuits.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Big difference: Simulates larger machines over larger alphabets!!!!</a:t>
            </a:r>
          </a:p>
        </p:txBody>
      </p:sp>
    </p:spTree>
    <p:extLst>
      <p:ext uri="{BB962C8B-B14F-4D97-AF65-F5344CB8AC3E}">
        <p14:creationId xmlns:p14="http://schemas.microsoft.com/office/powerpoint/2010/main" val="3850678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8056-1689-474F-93FF-F8BA6228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097DE-22E8-4A84-9ADC-42DA180A0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Uncomputability</a:t>
            </a:r>
            <a:r>
              <a:rPr lang="en-US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Some functions are not computable no matter how much time we are willing to take!</a:t>
            </a:r>
          </a:p>
        </p:txBody>
      </p:sp>
    </p:spTree>
    <p:extLst>
      <p:ext uri="{BB962C8B-B14F-4D97-AF65-F5344CB8AC3E}">
        <p14:creationId xmlns:p14="http://schemas.microsoft.com/office/powerpoint/2010/main" val="319492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E879-AF30-4721-9342-9F67D815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C20551-F656-49FB-90C9-AAD4D7E5837A}"/>
              </a:ext>
            </a:extLst>
          </p:cNvPr>
          <p:cNvGrpSpPr/>
          <p:nvPr/>
        </p:nvGrpSpPr>
        <p:grpSpPr>
          <a:xfrm>
            <a:off x="1938192" y="1184630"/>
            <a:ext cx="8699754" cy="4830755"/>
            <a:chOff x="3486437" y="893685"/>
            <a:chExt cx="8699754" cy="48307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B10A4FE-8F58-4227-8DB3-BEDA0244A1B7}"/>
                </a:ext>
              </a:extLst>
            </p:cNvPr>
            <p:cNvSpPr txBox="1"/>
            <p:nvPr/>
          </p:nvSpPr>
          <p:spPr>
            <a:xfrm>
              <a:off x="3486437" y="893685"/>
              <a:ext cx="2749118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I: Circuits: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8B71DB-AD01-4202-935F-7FCE154B3FFA}"/>
                </a:ext>
              </a:extLst>
            </p:cNvPr>
            <p:cNvSpPr txBox="1"/>
            <p:nvPr/>
          </p:nvSpPr>
          <p:spPr>
            <a:xfrm>
              <a:off x="7596686" y="1278405"/>
              <a:ext cx="4209430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II: Automata: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 restricted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42D241-7684-43B7-9C1B-B16A42480661}"/>
                </a:ext>
              </a:extLst>
            </p:cNvPr>
            <p:cNvSpPr txBox="1"/>
            <p:nvPr/>
          </p:nvSpPr>
          <p:spPr>
            <a:xfrm>
              <a:off x="7596686" y="2775758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III: Turing Machines: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qualitative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F2034D-665F-4B6F-AF71-70476304A23E}"/>
                </a:ext>
              </a:extLst>
            </p:cNvPr>
            <p:cNvSpPr txBox="1"/>
            <p:nvPr/>
          </p:nvSpPr>
          <p:spPr>
            <a:xfrm>
              <a:off x="4864861" y="3916793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IV: Efficient Computation: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966DCA-EDD6-49E7-A23A-61CC590E26C6}"/>
                </a:ext>
              </a:extLst>
            </p:cNvPr>
            <p:cNvSpPr txBox="1"/>
            <p:nvPr/>
          </p:nvSpPr>
          <p:spPr>
            <a:xfrm>
              <a:off x="4864860" y="5078109"/>
              <a:ext cx="4209430" cy="646331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V: Randomized computation: </a:t>
              </a:r>
            </a:p>
            <a:p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Extending studies to non-classical algorithms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9B835A1F-F0AA-45C3-A649-DACFD9878978}"/>
                </a:ext>
              </a:extLst>
            </p:cNvPr>
            <p:cNvSpPr/>
            <p:nvPr/>
          </p:nvSpPr>
          <p:spPr>
            <a:xfrm>
              <a:off x="8009764" y="3468688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27D44C88-973B-49F1-8526-FE1549B07227}"/>
                </a:ext>
              </a:extLst>
            </p:cNvPr>
            <p:cNvSpPr/>
            <p:nvPr/>
          </p:nvSpPr>
          <p:spPr>
            <a:xfrm>
              <a:off x="7054421" y="4611177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CEC63100-047A-4789-95F4-78CFF977985C}"/>
                </a:ext>
              </a:extLst>
            </p:cNvPr>
            <p:cNvSpPr/>
            <p:nvPr/>
          </p:nvSpPr>
          <p:spPr>
            <a:xfrm rot="16782564">
              <a:off x="6688789" y="787200"/>
              <a:ext cx="484632" cy="1367952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42EDEFDE-1316-4083-A21B-0235D119D6B7}"/>
                </a:ext>
              </a:extLst>
            </p:cNvPr>
            <p:cNvSpPr/>
            <p:nvPr/>
          </p:nvSpPr>
          <p:spPr>
            <a:xfrm>
              <a:off x="9459085" y="2240423"/>
              <a:ext cx="484632" cy="53533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B28BCED9-BC34-4A0A-A4CD-CE84E127B341}"/>
                </a:ext>
              </a:extLst>
            </p:cNvPr>
            <p:cNvSpPr/>
            <p:nvPr/>
          </p:nvSpPr>
          <p:spPr>
            <a:xfrm>
              <a:off x="5405316" y="1860371"/>
              <a:ext cx="484632" cy="203914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7E6876-806D-41A7-B3BA-5075E46E2DB6}"/>
                </a:ext>
              </a:extLst>
            </p:cNvPr>
            <p:cNvSpPr/>
            <p:nvPr/>
          </p:nvSpPr>
          <p:spPr>
            <a:xfrm>
              <a:off x="7180179" y="2393940"/>
              <a:ext cx="5006012" cy="14438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4EF9E22-5F31-4DC2-930F-08726959860B}"/>
              </a:ext>
            </a:extLst>
          </p:cNvPr>
          <p:cNvSpPr txBox="1"/>
          <p:nvPr/>
        </p:nvSpPr>
        <p:spPr>
          <a:xfrm>
            <a:off x="10149438" y="1120028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7B806B-9CEF-4A05-AC5E-6BB9FC559341}"/>
              </a:ext>
            </a:extLst>
          </p:cNvPr>
          <p:cNvSpPr txBox="1"/>
          <p:nvPr/>
        </p:nvSpPr>
        <p:spPr>
          <a:xfrm>
            <a:off x="4578876" y="659522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1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CF6C-C304-44E8-8A05-87FB459B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A5FEB8-9A7E-46C6-980F-8F18789713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13054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Two results to be aware of, and to use (heavily)?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No proofs to know/remember.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Proofs/sketches available in book.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We will discuss. But suffices to know they exist!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Result 1: Turing-Church Thesis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Provable part: TMs as powerful as any high-level programming language.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Usable part: To prove computability, suffices to give program in high-level lang.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Result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a Universal Turing Machine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Takes as input description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of any Turing Machine,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Outputs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, the result computed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(if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halts) – no output otherwise.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A5FEB8-9A7E-46C6-980F-8F18789713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130546"/>
              </a:xfrm>
              <a:blipFill>
                <a:blip r:embed="rId2"/>
                <a:stretch>
                  <a:fillRect l="-917" t="-1069" r="-459" b="-2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95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264A-6B35-43C9-A85F-8F31E03F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Turing Machines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63B703C-B069-4535-B125-0997895FAB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2099" y="1236624"/>
                <a:ext cx="7799637" cy="51849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1pPr>
                <a:lvl2pPr marL="4572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2pPr>
                <a:lvl3pPr marL="9144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3pPr>
                <a:lvl4pPr marL="13716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4pPr>
                <a:lvl5pPr marL="18288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(Barak, Definition 7.1):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TM on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states and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⊇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      is given by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i="1" smtClean="0">
                        <a:latin typeface="Cambria Math" panose="02040503050406030204" pitchFamily="18" charset="0"/>
                      </a:rPr>
                      <m:t>Action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r>
                  <a:rPr lang="en-US" sz="2400" dirty="0"/>
                  <a:t>     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smtClean="0">
                        <a:latin typeface="Cambria Math" panose="02040503050406030204" pitchFamily="18" charset="0"/>
                      </a:rPr>
                      <m:t>Action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000" dirty="0"/>
                  <a:t>=Left,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=Right,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=Stay (don’t move),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000" dirty="0"/>
                  <a:t>=Halt (done!!)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Operation: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Start in state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, Tape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=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0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…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𝑛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−1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𝜙𝜙𝜙</m:t>
                    </m:r>
                    <m:r>
                      <a:rPr lang="en-US" sz="200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…</m:t>
                    </m:r>
                  </m:oMath>
                </a14:m>
                <a:r>
                  <a:rPr lang="en-US" sz="2000" dirty="0"/>
                  <a:t> , Head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General step: current state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; input symbol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 lvl="2"/>
                <a:r>
                  <a:rPr lang="en-US" sz="1600" dirty="0"/>
                  <a:t>Let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Write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1600" dirty="0"/>
                  <a:t> on tape (overwriting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1600" dirty="0"/>
                  <a:t>) ; Move to state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/>
                  <a:t>; Move Head left (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600" dirty="0"/>
                  <a:t>)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1600" dirty="0"/>
                  <a:t>; right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/>
                  <a:t>; don’t move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/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Repeat General step until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63B703C-B069-4535-B125-0997895FA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99" y="1236624"/>
                <a:ext cx="7799637" cy="5184958"/>
              </a:xfrm>
              <a:prstGeom prst="rect">
                <a:avLst/>
              </a:prstGeom>
              <a:blipFill>
                <a:blip r:embed="rId2"/>
                <a:stretch>
                  <a:fillRect l="-1016" t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3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AE4D4-18EC-4046-BD20-8784D4DF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3E420-0509-4517-B0AF-C3583B7AC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Pick a high-level 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Identify features that are very different from Turing Machines.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Discuss differences after the break.</a:t>
            </a:r>
          </a:p>
        </p:txBody>
      </p:sp>
    </p:spTree>
    <p:extLst>
      <p:ext uri="{BB962C8B-B14F-4D97-AF65-F5344CB8AC3E}">
        <p14:creationId xmlns:p14="http://schemas.microsoft.com/office/powerpoint/2010/main" val="206492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30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48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73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13052</TotalTime>
  <Words>1461</Words>
  <Application>Microsoft Office PowerPoint</Application>
  <PresentationFormat>Widescreen</PresentationFormat>
  <Paragraphs>175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Courier New</vt:lpstr>
      <vt:lpstr>Segoe UI</vt:lpstr>
      <vt:lpstr>Segoe UI Light</vt:lpstr>
      <vt:lpstr>Office Theme</vt:lpstr>
      <vt:lpstr>CS 121: Lecture 13 Turing Equivalence &amp; Universality</vt:lpstr>
      <vt:lpstr>Announcements:</vt:lpstr>
      <vt:lpstr>Where we are:</vt:lpstr>
      <vt:lpstr>Today:</vt:lpstr>
      <vt:lpstr>Recall Turing Machines</vt:lpstr>
      <vt:lpstr>Exercise Break 1</vt:lpstr>
      <vt:lpstr>PowerPoint Presentation</vt:lpstr>
      <vt:lpstr>PowerPoint Presentation</vt:lpstr>
      <vt:lpstr>PowerPoint Presentation</vt:lpstr>
      <vt:lpstr>PowerPoint Presentation</vt:lpstr>
      <vt:lpstr>My list of differences:</vt:lpstr>
      <vt:lpstr>Dealing with the differences - 1</vt:lpstr>
      <vt:lpstr>Dealing with the differences - 2</vt:lpstr>
      <vt:lpstr>Road Map of details</vt:lpstr>
      <vt:lpstr>“HOCAEIT” Theorem</vt:lpstr>
      <vt:lpstr>Church-Turing Thesis</vt:lpstr>
      <vt:lpstr>Universality</vt:lpstr>
      <vt:lpstr>Part 1: Encoding Turing Machines</vt:lpstr>
      <vt:lpstr>Part 2: Interpreting the Encoding</vt:lpstr>
      <vt:lpstr>Exercise Break 2</vt:lpstr>
      <vt:lpstr>PowerPoint Presentation</vt:lpstr>
      <vt:lpstr>PowerPoint Presentation</vt:lpstr>
      <vt:lpstr>Computing (M,C_t )↦(M,C_(t+1) )</vt:lpstr>
      <vt:lpstr>Summary of Lecture: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Madhu Sudan</cp:lastModifiedBy>
  <cp:revision>376</cp:revision>
  <dcterms:created xsi:type="dcterms:W3CDTF">2019-08-29T15:27:01Z</dcterms:created>
  <dcterms:modified xsi:type="dcterms:W3CDTF">2020-10-15T01:44:25Z</dcterms:modified>
</cp:coreProperties>
</file>