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3" r:id="rId2"/>
    <p:sldId id="325" r:id="rId3"/>
    <p:sldId id="332" r:id="rId4"/>
    <p:sldId id="333" r:id="rId5"/>
    <p:sldId id="392" r:id="rId6"/>
    <p:sldId id="393" r:id="rId7"/>
    <p:sldId id="396" r:id="rId8"/>
    <p:sldId id="397" r:id="rId9"/>
    <p:sldId id="407" r:id="rId10"/>
    <p:sldId id="409" r:id="rId11"/>
    <p:sldId id="410" r:id="rId12"/>
    <p:sldId id="408" r:id="rId13"/>
    <p:sldId id="399" r:id="rId14"/>
    <p:sldId id="400" r:id="rId15"/>
    <p:sldId id="401" r:id="rId16"/>
    <p:sldId id="372" r:id="rId17"/>
    <p:sldId id="404" r:id="rId18"/>
    <p:sldId id="405" r:id="rId19"/>
    <p:sldId id="406" r:id="rId20"/>
    <p:sldId id="402" r:id="rId21"/>
    <p:sldId id="40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B0F0"/>
    <a:srgbClr val="00FFFF"/>
    <a:srgbClr val="66FFFF"/>
    <a:srgbClr val="0070C0"/>
    <a:srgbClr val="B2B2B2"/>
    <a:srgbClr val="33CCFF"/>
    <a:srgbClr val="FF0000"/>
    <a:srgbClr val="3399FF"/>
    <a:srgbClr val="BAE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41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6A8DD-FF0F-4B60-BE15-587A7ED1135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B6FA9-B422-4E00-A627-F0D189AD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6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9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1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3460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266028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8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8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2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2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248866" cy="77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676" y="931696"/>
            <a:ext cx="11464688" cy="1982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60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1pPr>
      <a:lvl2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2pPr>
      <a:lvl3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4pPr>
      <a:lvl5pPr marL="1828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class/kdux22p1mvg7ph" TargetMode="External"/><Relationship Id="rId2" Type="http://schemas.openxmlformats.org/officeDocument/2006/relationships/hyperlink" Target="mailto:cs121.fall2020.course.head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52" y="307073"/>
            <a:ext cx="9144000" cy="1694811"/>
          </a:xfrm>
        </p:spPr>
        <p:txBody>
          <a:bodyPr>
            <a:normAutofit/>
          </a:bodyPr>
          <a:lstStyle/>
          <a:p>
            <a:r>
              <a:rPr lang="en-US" dirty="0"/>
              <a:t>CS 121: Lecture 14</a:t>
            </a:r>
            <a:br>
              <a:rPr lang="en-US" dirty="0"/>
            </a:br>
            <a:r>
              <a:rPr lang="en-US" dirty="0" err="1"/>
              <a:t>Uncomputability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521" y="2830527"/>
            <a:ext cx="4842681" cy="1694810"/>
          </a:xfrm>
        </p:spPr>
        <p:txBody>
          <a:bodyPr>
            <a:noAutofit/>
          </a:bodyPr>
          <a:lstStyle/>
          <a:p>
            <a:r>
              <a:rPr lang="en-US" sz="4000" dirty="0"/>
              <a:t>Madhu Sudan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0333" y="4086510"/>
            <a:ext cx="10653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https://madhu.seas.Harvard.edu/courses/Fall2020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44AE05-29C1-4664-8848-DF3153DE463B}"/>
              </a:ext>
            </a:extLst>
          </p:cNvPr>
          <p:cNvSpPr txBox="1"/>
          <p:nvPr/>
        </p:nvSpPr>
        <p:spPr>
          <a:xfrm>
            <a:off x="2796045" y="4805262"/>
            <a:ext cx="631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Book: </a:t>
            </a:r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https://introtcs.org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7E1F86-6407-4651-8C19-6DEF81A3B1E5}"/>
              </a:ext>
            </a:extLst>
          </p:cNvPr>
          <p:cNvSpPr txBox="1"/>
          <p:nvPr/>
        </p:nvSpPr>
        <p:spPr>
          <a:xfrm>
            <a:off x="3370834" y="5980821"/>
            <a:ext cx="84955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Only the course heads (slower):  </a:t>
            </a:r>
            <a:r>
              <a:rPr lang="en-US" dirty="0">
                <a:hlinkClick r:id="rId2"/>
              </a:rPr>
              <a:t>cs121.fall2020.course.heads@gmail.com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EBCF5-914D-47F4-A9F0-EE30B681317E}"/>
              </a:ext>
            </a:extLst>
          </p:cNvPr>
          <p:cNvSpPr txBox="1"/>
          <p:nvPr/>
        </p:nvSpPr>
        <p:spPr>
          <a:xfrm>
            <a:off x="3292521" y="5330390"/>
            <a:ext cx="61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Segoe UI" panose="020B0502040204020203" pitchFamily="34" charset="0"/>
                <a:cs typeface="Segoe UI" panose="020B0502040204020203" pitchFamily="34" charset="0"/>
              </a:rPr>
              <a:t>{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1BD9A1-88B3-42C6-BC5B-DFA478DA0836}"/>
              </a:ext>
            </a:extLst>
          </p:cNvPr>
          <p:cNvSpPr txBox="1"/>
          <p:nvPr/>
        </p:nvSpPr>
        <p:spPr>
          <a:xfrm>
            <a:off x="771180" y="5783856"/>
            <a:ext cx="2655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How to contact 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CE1313-820B-49BD-BDD8-6CF7D88B7248}"/>
              </a:ext>
            </a:extLst>
          </p:cNvPr>
          <p:cNvSpPr txBox="1"/>
          <p:nvPr/>
        </p:nvSpPr>
        <p:spPr>
          <a:xfrm>
            <a:off x="3600993" y="5553023"/>
            <a:ext cx="6596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whole staff (faster response):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CS 121 Piazza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56D063-BA84-4FE9-A55E-E0CEE615BE3C}"/>
              </a:ext>
            </a:extLst>
          </p:cNvPr>
          <p:cNvSpPr txBox="1"/>
          <p:nvPr/>
        </p:nvSpPr>
        <p:spPr>
          <a:xfrm>
            <a:off x="3047301" y="333032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A149F9-C2AA-4F1F-A63F-2432C7A26EA3}"/>
              </a:ext>
            </a:extLst>
          </p:cNvPr>
          <p:cNvSpPr txBox="1"/>
          <p:nvPr/>
        </p:nvSpPr>
        <p:spPr>
          <a:xfrm>
            <a:off x="3047301" y="333032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025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418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3869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7104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AA6B8-2A32-439B-9AE6-4EE540776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</a:t>
            </a:r>
            <a:r>
              <a:rPr lang="en-US" dirty="0" err="1"/>
              <a:t>Uncomputable</a:t>
            </a:r>
            <a:r>
              <a:rPr lang="en-US" dirty="0"/>
              <a:t> Functions?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41A819-3B1E-47EB-BC37-F720EE0555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4985432"/>
              </a:xfrm>
            </p:spPr>
            <p:txBody>
              <a:bodyPr>
                <a:normAutofit lnSpcReduction="10000"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Motivation: Are “</a:t>
                </a:r>
                <a:r>
                  <a:rPr lang="en-US" dirty="0" err="1"/>
                  <a:t>uncomputable</a:t>
                </a:r>
                <a:r>
                  <a:rPr lang="en-US" dirty="0"/>
                  <a:t>” functions of interest to us?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Maybe they exist but can’t even be described. 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(#describable functions = countable! By definition!)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If they can’t be described why would we be interested in computing them?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Turns out: Many natural problems </a:t>
                </a:r>
                <a:r>
                  <a:rPr lang="en-US" dirty="0" err="1"/>
                  <a:t>uncomputable</a:t>
                </a:r>
                <a:r>
                  <a:rPr lang="en-US" dirty="0"/>
                  <a:t>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As we will see, the following (very describable!) problem is </a:t>
                </a:r>
                <a:r>
                  <a:rPr lang="en-US" dirty="0" err="1"/>
                  <a:t>uncomputable</a:t>
                </a:r>
                <a:r>
                  <a:rPr lang="en-US" dirty="0"/>
                  <a:t>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if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halts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on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input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otherwise</m:t>
                    </m:r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Will see in next lecture: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</m:oMath>
                </a14:m>
                <a:r>
                  <a:rPr lang="en-US" dirty="0"/>
                  <a:t> is </a:t>
                </a:r>
                <a:r>
                  <a:rPr lang="en-US" dirty="0" err="1"/>
                  <a:t>uncomputable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41A819-3B1E-47EB-BC37-F720EE0555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4985432"/>
              </a:xfrm>
              <a:blipFill>
                <a:blip r:embed="rId2"/>
                <a:stretch>
                  <a:fillRect l="-917" t="-1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700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0144-6D9F-4327-9085-91082F6FD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Explicit </a:t>
            </a:r>
            <a:r>
              <a:rPr lang="en-US" dirty="0" err="1"/>
              <a:t>Uncomputable</a:t>
            </a:r>
            <a:r>
              <a:rPr lang="en-US" dirty="0"/>
              <a:t>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388A1E-2F58-4E79-AFF8-769A7DB2DB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6250494" cy="5290232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Cantor</m:t>
                    </m:r>
                  </m:oMath>
                </a14:m>
                <a:r>
                  <a:rPr lang="en-US" dirty="0"/>
                  <a:t> inspired by the diagonalization proof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Idea: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columns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= inputs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rows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⊇ </m:t>
                    </m:r>
                  </m:oMath>
                </a14:m>
                <a:r>
                  <a:rPr lang="en-US" dirty="0"/>
                  <a:t>Turing machines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err="1"/>
                  <a:t>th</a:t>
                </a:r>
                <a:r>
                  <a:rPr lang="en-US" dirty="0"/>
                  <a:t> row,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err="1"/>
                  <a:t>th</a:t>
                </a:r>
                <a:r>
                  <a:rPr lang="en-US" dirty="0"/>
                  <a:t> column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If row not TM – fill with 0s.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does not halt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enter 0.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Consider function that computes diagonal entries and flips them.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Cantor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388A1E-2F58-4E79-AFF8-769A7DB2DB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6250494" cy="5290232"/>
              </a:xfrm>
              <a:blipFill>
                <a:blip r:embed="rId2"/>
                <a:stretch>
                  <a:fillRect l="-1462" t="-922" r="-1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027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337F4-EE8F-4484-BCD3-3D374D7BA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Break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B16EF4-2AC3-42F0-97AA-A44F8253D3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Prove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Cantor</m:t>
                    </m:r>
                  </m:oMath>
                </a14:m>
                <a:r>
                  <a:rPr lang="en-US" dirty="0"/>
                  <a:t> is </a:t>
                </a:r>
                <a:r>
                  <a:rPr lang="en-US" dirty="0" err="1"/>
                  <a:t>uncomputable</a:t>
                </a:r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Cantor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B16EF4-2AC3-42F0-97AA-A44F8253D3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17" t="-1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7131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307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668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87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438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09FE-DAF8-4535-87A1-BC95479F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F157-2A43-439E-9547-9A301906E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16" y="1048644"/>
            <a:ext cx="11954984" cy="565349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Midterm 1 graded. Solutions to be posted today-</a:t>
            </a:r>
            <a:r>
              <a:rPr lang="en-US" dirty="0" err="1"/>
              <a:t>ish</a:t>
            </a:r>
            <a:r>
              <a:rPr lang="en-US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Homework 4 due in 9 days.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Thanks for participating in Midterm Feedback Survey.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02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6094C-B4EE-4B36-87E2-B0B0B47C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AEC48-1E63-4DFE-A6D4-EC230A7751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Assume for contradiction that Turing Machine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computes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Cantor</m:t>
                    </m:r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Then we have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acc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acc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lang="en-US" dirty="0"/>
                  <a:t>.      … Contradiction!!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AEC48-1E63-4DFE-A6D4-EC230A7751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17" t="-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411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EBF53-2E2E-4160-AB34-EAF6CC2E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 More </a:t>
            </a:r>
            <a:r>
              <a:rPr lang="en-US" dirty="0" err="1"/>
              <a:t>Uncomputability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C4B2A3-4039-4F40-9056-3FBB987B0A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4281239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Uncomputability of new problems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ON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ZERO</m:t>
                    </m:r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Two proof techniques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Using presumed (non-existent) Turing Machine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REDUCTIONS!!!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Using a hard problem to show other problems are also hard.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C4B2A3-4039-4F40-9056-3FBB987B0A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4281239"/>
              </a:xfrm>
              <a:blipFill>
                <a:blip r:embed="rId2"/>
                <a:stretch>
                  <a:fillRect l="-917" t="-1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8156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E879-AF30-4721-9342-9F67D815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C20551-F656-49FB-90C9-AAD4D7E5837A}"/>
              </a:ext>
            </a:extLst>
          </p:cNvPr>
          <p:cNvGrpSpPr/>
          <p:nvPr/>
        </p:nvGrpSpPr>
        <p:grpSpPr>
          <a:xfrm>
            <a:off x="1938192" y="1184630"/>
            <a:ext cx="8699754" cy="4830755"/>
            <a:chOff x="3486437" y="893685"/>
            <a:chExt cx="8699754" cy="483075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B10A4FE-8F58-4227-8DB3-BEDA0244A1B7}"/>
                </a:ext>
              </a:extLst>
            </p:cNvPr>
            <p:cNvSpPr txBox="1"/>
            <p:nvPr/>
          </p:nvSpPr>
          <p:spPr>
            <a:xfrm>
              <a:off x="3486437" y="893685"/>
              <a:ext cx="2749118" cy="954107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I: Circuits: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28B71DB-AD01-4202-935F-7FCE154B3FFA}"/>
                </a:ext>
              </a:extLst>
            </p:cNvPr>
            <p:cNvSpPr txBox="1"/>
            <p:nvPr/>
          </p:nvSpPr>
          <p:spPr>
            <a:xfrm>
              <a:off x="7596686" y="1278405"/>
              <a:ext cx="4209430" cy="954107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II: Automata: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 restricted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142D241-7684-43B7-9C1B-B16A42480661}"/>
                </a:ext>
              </a:extLst>
            </p:cNvPr>
            <p:cNvSpPr txBox="1"/>
            <p:nvPr/>
          </p:nvSpPr>
          <p:spPr>
            <a:xfrm>
              <a:off x="7596686" y="2775758"/>
              <a:ext cx="4209430" cy="677108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III: Turing Machines: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qualitative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6F2034D-665F-4B6F-AF71-70476304A23E}"/>
                </a:ext>
              </a:extLst>
            </p:cNvPr>
            <p:cNvSpPr txBox="1"/>
            <p:nvPr/>
          </p:nvSpPr>
          <p:spPr>
            <a:xfrm>
              <a:off x="4864861" y="3916793"/>
              <a:ext cx="4209430" cy="677108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IV: Efficient Computation: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E966DCA-EDD6-49E7-A23A-61CC590E26C6}"/>
                </a:ext>
              </a:extLst>
            </p:cNvPr>
            <p:cNvSpPr txBox="1"/>
            <p:nvPr/>
          </p:nvSpPr>
          <p:spPr>
            <a:xfrm>
              <a:off x="4864860" y="5078109"/>
              <a:ext cx="4209430" cy="646331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V: Randomized computation: </a:t>
              </a:r>
            </a:p>
            <a:p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Extending studies to non-classical algorithms</a:t>
              </a:r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9B835A1F-F0AA-45C3-A649-DACFD9878978}"/>
                </a:ext>
              </a:extLst>
            </p:cNvPr>
            <p:cNvSpPr/>
            <p:nvPr/>
          </p:nvSpPr>
          <p:spPr>
            <a:xfrm>
              <a:off x="8009764" y="3468688"/>
              <a:ext cx="484632" cy="44810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27D44C88-973B-49F1-8526-FE1549B07227}"/>
                </a:ext>
              </a:extLst>
            </p:cNvPr>
            <p:cNvSpPr/>
            <p:nvPr/>
          </p:nvSpPr>
          <p:spPr>
            <a:xfrm>
              <a:off x="7054421" y="4611177"/>
              <a:ext cx="484632" cy="44810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CEC63100-047A-4789-95F4-78CFF977985C}"/>
                </a:ext>
              </a:extLst>
            </p:cNvPr>
            <p:cNvSpPr/>
            <p:nvPr/>
          </p:nvSpPr>
          <p:spPr>
            <a:xfrm rot="16782564">
              <a:off x="6688789" y="787200"/>
              <a:ext cx="484632" cy="1367952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42EDEFDE-1316-4083-A21B-0235D119D6B7}"/>
                </a:ext>
              </a:extLst>
            </p:cNvPr>
            <p:cNvSpPr/>
            <p:nvPr/>
          </p:nvSpPr>
          <p:spPr>
            <a:xfrm>
              <a:off x="9459085" y="2240423"/>
              <a:ext cx="484632" cy="53533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B28BCED9-BC34-4A0A-A4CD-CE84E127B341}"/>
                </a:ext>
              </a:extLst>
            </p:cNvPr>
            <p:cNvSpPr/>
            <p:nvPr/>
          </p:nvSpPr>
          <p:spPr>
            <a:xfrm>
              <a:off x="5405316" y="1860371"/>
              <a:ext cx="484632" cy="203914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B7E6876-806D-41A7-B3BA-5075E46E2DB6}"/>
                </a:ext>
              </a:extLst>
            </p:cNvPr>
            <p:cNvSpPr/>
            <p:nvPr/>
          </p:nvSpPr>
          <p:spPr>
            <a:xfrm>
              <a:off x="7180179" y="2393940"/>
              <a:ext cx="5006012" cy="14438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4EF9E22-5F31-4DC2-930F-08726959860B}"/>
              </a:ext>
            </a:extLst>
          </p:cNvPr>
          <p:cNvSpPr txBox="1"/>
          <p:nvPr/>
        </p:nvSpPr>
        <p:spPr>
          <a:xfrm>
            <a:off x="10149438" y="1120028"/>
            <a:ext cx="788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CC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</a:t>
            </a:r>
            <a:endParaRPr lang="en-US" sz="6000" dirty="0">
              <a:solidFill>
                <a:srgbClr val="00CC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7B806B-9CEF-4A05-AC5E-6BB9FC559341}"/>
              </a:ext>
            </a:extLst>
          </p:cNvPr>
          <p:cNvSpPr txBox="1"/>
          <p:nvPr/>
        </p:nvSpPr>
        <p:spPr>
          <a:xfrm>
            <a:off x="4578876" y="659522"/>
            <a:ext cx="788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CC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</a:t>
            </a:r>
            <a:endParaRPr lang="en-US" sz="6000" dirty="0">
              <a:solidFill>
                <a:srgbClr val="00CC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51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4CF6C-C304-44E8-8A05-87FB459B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A5FEB8-9A7E-46C6-980F-8F18789713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130546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Finiteness and Infinities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Cantor: #Reals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dirty="0"/>
                  <a:t> #Rationals (Uncountable vs. Countable sets)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 err="1"/>
                  <a:t>Uncomputable</a:t>
                </a:r>
                <a:r>
                  <a:rPr lang="en-US" dirty="0"/>
                  <a:t> function by counting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Explicit </a:t>
                </a:r>
                <a:r>
                  <a:rPr lang="en-US" dirty="0" err="1"/>
                  <a:t>Uncomputable</a:t>
                </a:r>
                <a:r>
                  <a:rPr lang="en-US" dirty="0"/>
                  <a:t> function: HALT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A5FEB8-9A7E-46C6-980F-8F18789713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130546"/>
              </a:xfrm>
              <a:blipFill>
                <a:blip r:embed="rId2"/>
                <a:stretch>
                  <a:fillRect l="-917" t="-1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957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8679F-6A5F-490B-A401-EA87F34AB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Finiteness &amp; Infinities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8BDD6E-2FEB-4959-A41A-5039FBE73D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321763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Back prior to1800s: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Understood finite vs. infinite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is finite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s.t.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 </m:t>
                    </m:r>
                  </m:oMath>
                </a14:m>
                <a:r>
                  <a:rPr lang="en-US" dirty="0"/>
                  <a:t>1-1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Infinite otherwise.</a:t>
                </a:r>
              </a:p>
              <a:p>
                <a:pPr marL="1828800" lvl="3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Example infinite sets: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US" dirty="0"/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Thinking then: All of same size? No point comparing?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…, Cantor ‘1800s: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⇔∃ 1−1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: Applies also to infinite sets.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Examples: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ℕ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ℚ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ℤ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 err="1"/>
                  <a:t>Thm</a:t>
                </a:r>
                <a:r>
                  <a:rPr lang="en-US" dirty="0"/>
                  <a:t>: No 1-1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dirty="0"/>
                  <a:t> exists.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ℚ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</m:d>
                  </m:oMath>
                </a14:m>
                <a:r>
                  <a:rPr lang="en-US" dirty="0"/>
                  <a:t>)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8BDD6E-2FEB-4959-A41A-5039FBE73D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321763"/>
              </a:xfrm>
              <a:blipFill>
                <a:blip r:embed="rId2"/>
                <a:stretch>
                  <a:fillRect l="-917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00C397-E453-452F-B9A1-282A80F7B923}"/>
                  </a:ext>
                </a:extLst>
              </p:cNvPr>
              <p:cNvSpPr txBox="1"/>
              <p:nvPr/>
            </p:nvSpPr>
            <p:spPr>
              <a:xfrm>
                <a:off x="8576442" y="1135118"/>
                <a:ext cx="3615558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Glossary of terms: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ℕ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=</m:t>
                    </m:r>
                  </m:oMath>
                </a14:m>
                <a:r>
                  <a:rPr lang="en-US" b="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Natural numbers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ℤ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= </m:t>
                    </m:r>
                  </m:oMath>
                </a14:m>
                <a:r>
                  <a:rPr lang="en-US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Integers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ℚ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= </m:t>
                    </m:r>
                  </m:oMath>
                </a14:m>
                <a:r>
                  <a:rPr lang="en-US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Rationals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ℝ</m:t>
                    </m:r>
                  </m:oMath>
                </a14:m>
                <a:r>
                  <a:rPr lang="en-US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= Reals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0,1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ℝ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0≤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≤1</m:t>
                        </m:r>
                      </m:e>
                    </m:d>
                  </m:oMath>
                </a14:m>
                <a:endParaRPr 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𝐵</m:t>
                    </m:r>
                  </m:oMath>
                </a14:m>
                <a:r>
                  <a:rPr lang="en-US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1-1 (aka injective): </a:t>
                </a:r>
                <a:endParaRPr lang="en-US" b="0" i="1" dirty="0">
                  <a:latin typeface="Cambria Math" panose="02040503050406030204" pitchFamily="18" charset="0"/>
                  <a:cs typeface="Segoe UI" panose="020B0502040204020203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Segoe UI" panose="020B0502040204020203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Segoe UI" panose="020B0502040204020203" pitchFamily="34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Segoe UI" panose="020B0502040204020203" pitchFamily="34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b="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𝐴</m:t>
                    </m:r>
                  </m:oMath>
                </a14:m>
                <a:r>
                  <a:rPr lang="en-US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onto (aka surjective):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 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.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Segoe UI" panose="020B0502040204020203" pitchFamily="34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Segoe UI" panose="020B0502040204020203" pitchFamily="34" charset="0"/>
                        </a:rPr>
                        <m:t>𝑎</m:t>
                      </m:r>
                    </m:oMath>
                  </m:oMathPara>
                </a14:m>
                <a:endParaRPr lang="en-US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00C397-E453-452F-B9A1-282A80F7B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6442" y="1135118"/>
                <a:ext cx="3615558" cy="3139321"/>
              </a:xfrm>
              <a:prstGeom prst="rect">
                <a:avLst/>
              </a:prstGeom>
              <a:blipFill>
                <a:blip r:embed="rId3"/>
                <a:stretch>
                  <a:fillRect l="-1518" t="-777" r="-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69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56797-30DF-4956-883F-0EBDFB575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Cantor’s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4C5DAA-39A2-46B8-83C6-E82F845AE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290232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 1−1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b="0" dirty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b="0" dirty="0"/>
                  <a:t> onto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→[0,1]</m:t>
                    </m:r>
                  </m:oMath>
                </a14:m>
                <a:endParaRPr lang="en-US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Then … can draw matrix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 err="1"/>
                  <a:t>th</a:t>
                </a:r>
                <a:r>
                  <a:rPr lang="en-US" dirty="0"/>
                  <a:t> bit in binary expansion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Consider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d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dirty="0"/>
                  <a:t> where does it lie? [Can’t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err="1"/>
                  <a:t>th</a:t>
                </a:r>
                <a:r>
                  <a:rPr lang="en-US" dirty="0"/>
                  <a:t> row.]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Doesn’t! Hence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 can’t exist!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4C5DAA-39A2-46B8-83C6-E82F845AE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290232"/>
              </a:xfrm>
              <a:blipFill>
                <a:blip r:embed="rId2"/>
                <a:stretch>
                  <a:fillRect l="-765" t="-922" r="-866" b="-2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020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6353D-318C-49EA-BF94-B6A019E40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Uncomputable</a:t>
            </a:r>
            <a:r>
              <a:rPr lang="en-US" dirty="0"/>
              <a:t> functions by counting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0A38C8-888A-482D-B103-D8A9B0D347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269211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Q1: How many computable functions are there?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Claim: At most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Why?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Q2: How many functions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0,1}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Claim: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[0,1]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Put together: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𝐴𝐿𝐿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, where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0,1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is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computable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𝐴𝐿𝐿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0,1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𝐴𝐿𝐿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b="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0A38C8-888A-482D-B103-D8A9B0D347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269211"/>
              </a:xfrm>
              <a:blipFill>
                <a:blip r:embed="rId2"/>
                <a:stretch>
                  <a:fillRect l="-917" t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219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F6BC-3F02-474B-AC5E-1711AD4EE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Break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388EF1-3A1B-429D-83CA-5A640D6EC2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 direct proof a la Cantor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ALL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≝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388EF1-3A1B-429D-83CA-5A640D6EC2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19" t="-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25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2008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13669</TotalTime>
  <Words>749</Words>
  <Application>Microsoft Office PowerPoint</Application>
  <PresentationFormat>Widescreen</PresentationFormat>
  <Paragraphs>114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Courier New</vt:lpstr>
      <vt:lpstr>Segoe UI</vt:lpstr>
      <vt:lpstr>Segoe UI Light</vt:lpstr>
      <vt:lpstr>Office Theme</vt:lpstr>
      <vt:lpstr>CS 121: Lecture 14 Uncomputability</vt:lpstr>
      <vt:lpstr>Announcements:</vt:lpstr>
      <vt:lpstr>Where we are:</vt:lpstr>
      <vt:lpstr>Today:</vt:lpstr>
      <vt:lpstr>Background: Finiteness &amp; Infinities</vt:lpstr>
      <vt:lpstr>Cantor’s Proof</vt:lpstr>
      <vt:lpstr>Uncomputable functions by counting</vt:lpstr>
      <vt:lpstr>Exercise Break 1</vt:lpstr>
      <vt:lpstr>PowerPoint Presentation</vt:lpstr>
      <vt:lpstr>PowerPoint Presentation</vt:lpstr>
      <vt:lpstr>PowerPoint Presentation</vt:lpstr>
      <vt:lpstr>PowerPoint Presentation</vt:lpstr>
      <vt:lpstr>Explicit Uncomputable Functions?</vt:lpstr>
      <vt:lpstr>An Explicit Uncomputable Function</vt:lpstr>
      <vt:lpstr>Exercise Break 2</vt:lpstr>
      <vt:lpstr>PowerPoint Presentation</vt:lpstr>
      <vt:lpstr>PowerPoint Presentation</vt:lpstr>
      <vt:lpstr>PowerPoint Presentation</vt:lpstr>
      <vt:lpstr>PowerPoint Presentation</vt:lpstr>
      <vt:lpstr>Proof:</vt:lpstr>
      <vt:lpstr>Next Lecture: More Uncomputability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Boaz Barak</dc:creator>
  <cp:lastModifiedBy>Madhu Sudan</cp:lastModifiedBy>
  <cp:revision>398</cp:revision>
  <dcterms:created xsi:type="dcterms:W3CDTF">2019-08-29T15:27:01Z</dcterms:created>
  <dcterms:modified xsi:type="dcterms:W3CDTF">2020-10-19T19:41:39Z</dcterms:modified>
</cp:coreProperties>
</file>