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23" r:id="rId2"/>
    <p:sldId id="325" r:id="rId3"/>
    <p:sldId id="332" r:id="rId4"/>
    <p:sldId id="392" r:id="rId5"/>
    <p:sldId id="393" r:id="rId6"/>
    <p:sldId id="395" r:id="rId7"/>
    <p:sldId id="398" r:id="rId8"/>
    <p:sldId id="399" r:id="rId9"/>
    <p:sldId id="397" r:id="rId10"/>
    <p:sldId id="394" r:id="rId11"/>
    <p:sldId id="400" r:id="rId12"/>
    <p:sldId id="401" r:id="rId13"/>
    <p:sldId id="402" r:id="rId14"/>
    <p:sldId id="403" r:id="rId15"/>
    <p:sldId id="404" r:id="rId16"/>
    <p:sldId id="406" r:id="rId17"/>
    <p:sldId id="407" r:id="rId18"/>
    <p:sldId id="410" r:id="rId19"/>
    <p:sldId id="412" r:id="rId20"/>
    <p:sldId id="411" r:id="rId21"/>
    <p:sldId id="413" r:id="rId22"/>
    <p:sldId id="414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66"/>
    <a:srgbClr val="00CC00"/>
    <a:srgbClr val="00B0F0"/>
    <a:srgbClr val="00FFFF"/>
    <a:srgbClr val="66FFFF"/>
    <a:srgbClr val="0070C0"/>
    <a:srgbClr val="B2B2B2"/>
    <a:srgbClr val="33CCFF"/>
    <a:srgbClr val="FF00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3" y="4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4" d="100"/>
          <a:sy n="124" d="100"/>
        </p:scale>
        <p:origin x="4146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C6A8DD-FF0F-4B60-BE15-587A7ED1135E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5B6FA9-B422-4E00-A627-F0D189AD78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6689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990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128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15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3460"/>
          </a:xfrm>
        </p:spPr>
        <p:txBody>
          <a:bodyPr>
            <a:noAutofit/>
          </a:bodyPr>
          <a:lstStyle>
            <a:lvl1pPr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2660281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45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08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80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8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98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920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6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B5CA615-DD84-439F-95C5-06906EF04EB6}" type="datetimeFigureOut">
              <a:rPr lang="en-US" smtClean="0"/>
              <a:t>10/21/2020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1BBC17-BA18-4B09-A3BE-7DFC1D91A8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922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2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2248866" cy="771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3676" y="931696"/>
            <a:ext cx="11464688" cy="19821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360928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C00000"/>
          </a:solidFill>
          <a:latin typeface="Segoe UI Light" panose="020B0502040204020203" pitchFamily="34" charset="0"/>
          <a:ea typeface="+mj-ea"/>
          <a:cs typeface="Segoe UI Light" panose="020B0502040204020203" pitchFamily="34" charset="0"/>
        </a:defRPr>
      </a:lvl1pPr>
    </p:titleStyle>
    <p:bodyStyle>
      <a:lvl1pPr marL="0" indent="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1pPr>
      <a:lvl2pPr marL="4572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2pPr>
      <a:lvl3pPr marL="9144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3pPr>
      <a:lvl4pPr marL="13716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4pPr>
      <a:lvl5pPr marL="1828800" indent="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Segoe UI" panose="020B0502040204020203" pitchFamily="34" charset="0"/>
          <a:ea typeface="Tahoma" panose="020B0604030504040204" pitchFamily="34" charset="0"/>
          <a:cs typeface="Segoe UI" panose="020B050204020402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iazza.com/class/kdux22p1mvg7ph" TargetMode="External"/><Relationship Id="rId2" Type="http://schemas.openxmlformats.org/officeDocument/2006/relationships/hyperlink" Target="mailto:cs121.fall2020.course.heads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5252" y="307073"/>
            <a:ext cx="9144000" cy="1694811"/>
          </a:xfrm>
        </p:spPr>
        <p:txBody>
          <a:bodyPr>
            <a:normAutofit/>
          </a:bodyPr>
          <a:lstStyle/>
          <a:p>
            <a:r>
              <a:rPr lang="en-US" dirty="0"/>
              <a:t>CS 121: Lecture 15</a:t>
            </a:r>
            <a:br>
              <a:rPr lang="en-US" dirty="0"/>
            </a:br>
            <a:r>
              <a:rPr lang="en-US" dirty="0"/>
              <a:t>More </a:t>
            </a:r>
            <a:r>
              <a:rPr lang="en-US" dirty="0" err="1"/>
              <a:t>Uncomputability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92521" y="2830527"/>
            <a:ext cx="4842681" cy="1694810"/>
          </a:xfrm>
        </p:spPr>
        <p:txBody>
          <a:bodyPr>
            <a:noAutofit/>
          </a:bodyPr>
          <a:lstStyle/>
          <a:p>
            <a:r>
              <a:rPr lang="en-US" sz="4000" dirty="0"/>
              <a:t>Madhu Sudan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70333" y="4086510"/>
            <a:ext cx="10653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https://madhu.seas.Harvard.edu/courses/Fall2020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944AE05-29C1-4664-8848-DF3153DE463B}"/>
              </a:ext>
            </a:extLst>
          </p:cNvPr>
          <p:cNvSpPr txBox="1"/>
          <p:nvPr/>
        </p:nvSpPr>
        <p:spPr>
          <a:xfrm>
            <a:off x="2796045" y="4805262"/>
            <a:ext cx="63163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Segoe UI" panose="020B0502040204020203" pitchFamily="34" charset="0"/>
                <a:cs typeface="Segoe UI" panose="020B0502040204020203" pitchFamily="34" charset="0"/>
              </a:rPr>
              <a:t>Book: </a:t>
            </a:r>
            <a:r>
              <a:rPr lang="en-US" sz="2800" dirty="0">
                <a:solidFill>
                  <a:srgbClr val="0070C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https://introtcs.org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7E1F86-6407-4651-8C19-6DEF81A3B1E5}"/>
              </a:ext>
            </a:extLst>
          </p:cNvPr>
          <p:cNvSpPr txBox="1"/>
          <p:nvPr/>
        </p:nvSpPr>
        <p:spPr>
          <a:xfrm>
            <a:off x="3370834" y="5980821"/>
            <a:ext cx="8495527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Only the course heads (slower):  </a:t>
            </a:r>
            <a:r>
              <a:rPr lang="en-US" dirty="0">
                <a:hlinkClick r:id="rId2"/>
              </a:rPr>
              <a:t>cs121.fall2020.course.heads@gmail.com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20EBCF5-914D-47F4-A9F0-EE30B681317E}"/>
              </a:ext>
            </a:extLst>
          </p:cNvPr>
          <p:cNvSpPr txBox="1"/>
          <p:nvPr/>
        </p:nvSpPr>
        <p:spPr>
          <a:xfrm>
            <a:off x="3292521" y="5330390"/>
            <a:ext cx="61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>
                <a:latin typeface="Segoe UI" panose="020B0502040204020203" pitchFamily="34" charset="0"/>
                <a:cs typeface="Segoe UI" panose="020B0502040204020203" pitchFamily="34" charset="0"/>
              </a:rPr>
              <a:t>{</a:t>
            </a:r>
            <a:endParaRPr lang="en-US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1BD9A1-88B3-42C6-BC5B-DFA478DA0836}"/>
              </a:ext>
            </a:extLst>
          </p:cNvPr>
          <p:cNvSpPr txBox="1"/>
          <p:nvPr/>
        </p:nvSpPr>
        <p:spPr>
          <a:xfrm>
            <a:off x="771180" y="5783856"/>
            <a:ext cx="26556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How to contact us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2CE1313-820B-49BD-BDD8-6CF7D88B7248}"/>
              </a:ext>
            </a:extLst>
          </p:cNvPr>
          <p:cNvSpPr txBox="1"/>
          <p:nvPr/>
        </p:nvSpPr>
        <p:spPr>
          <a:xfrm>
            <a:off x="3600993" y="5553023"/>
            <a:ext cx="659661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</a:rPr>
              <a:t>The whole staff (faster response): </a:t>
            </a:r>
            <a:r>
              <a:rPr lang="en-US" sz="24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CS 121 Piazza</a:t>
            </a:r>
            <a:endParaRPr lang="en-US" sz="24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E56D063-BA84-4FE9-A55E-E0CEE615BE3C}"/>
              </a:ext>
            </a:extLst>
          </p:cNvPr>
          <p:cNvSpPr txBox="1"/>
          <p:nvPr/>
        </p:nvSpPr>
        <p:spPr>
          <a:xfrm>
            <a:off x="3047301" y="333032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A149F9-C2AA-4F1F-A63F-2432C7A26EA3}"/>
              </a:ext>
            </a:extLst>
          </p:cNvPr>
          <p:cNvSpPr txBox="1"/>
          <p:nvPr/>
        </p:nvSpPr>
        <p:spPr>
          <a:xfrm>
            <a:off x="3047301" y="3330321"/>
            <a:ext cx="609460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402589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540E8-9314-4545-B997-61AC2E844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Thoughts: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55A1C1-6F8E-4010-8D6F-E8803A13EE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Very slick!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But just an implementation of Diagonalization. (Note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𝑧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…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Food for thought: What happens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does not always halt but correctly determines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on inputs where it halts?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955A1C1-6F8E-4010-8D6F-E8803A13EE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17" t="-2059" r="-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2572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172531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5899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766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59886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244DB-0AC7-48DB-AD7A-AA82D6FB1C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2: (General) Reduction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DCA1EA-C93A-40CE-B663-CA984048D84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8508" y="946567"/>
                <a:ext cx="11954984" cy="5773410"/>
              </a:xfrm>
            </p:spPr>
            <p:txBody>
              <a:bodyPr>
                <a:normAutofit fontScale="92500" lnSpcReduction="10000"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Reductions: Key theme in Computer Science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Function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 reduces to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𝐺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/>
                  <a:t> if algorithm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implies algorithm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How to prove it?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Build algorithm for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 using </a:t>
                </a:r>
                <a:r>
                  <a:rPr lang="en-US" dirty="0" err="1"/>
                  <a:t>Alg</a:t>
                </a:r>
                <a:r>
                  <a:rPr lang="en-US" dirty="0"/>
                  <a:t>-G as subroutine. 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 err="1"/>
                  <a:t>Alg</a:t>
                </a:r>
                <a:r>
                  <a:rPr lang="en-US" dirty="0"/>
                  <a:t>-F correctly computes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 if </a:t>
                </a:r>
                <a:r>
                  <a:rPr lang="en-US" dirty="0" err="1"/>
                  <a:t>Alg</a:t>
                </a:r>
                <a:r>
                  <a:rPr lang="en-US" dirty="0"/>
                  <a:t>-G correctly computes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Usual Interpretation: Positive: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sz="1800" dirty="0"/>
                  <a:t>Somebody builds tools for mean, median; I just invoke it on my data with wrapper.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Our Use: Negative: 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Start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𝐹</m:t>
                    </m:r>
                  </m:oMath>
                </a14:m>
                <a:r>
                  <a:rPr lang="en-US" dirty="0"/>
                  <a:t> known not to have algorithm. Infer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dirty="0"/>
                  <a:t> does not!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Do you remember any so far in this course?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sz="1800" dirty="0"/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4DCA1EA-C93A-40CE-B663-CA984048D84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8508" y="946567"/>
                <a:ext cx="11954984" cy="5773410"/>
              </a:xfrm>
              <a:blipFill>
                <a:blip r:embed="rId2"/>
                <a:stretch>
                  <a:fillRect l="-765" t="-8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7CC1044-8EB1-4732-BE2A-5AA2D00202F5}"/>
                  </a:ext>
                </a:extLst>
              </p:cNvPr>
              <p:cNvSpPr txBox="1"/>
              <p:nvPr/>
            </p:nvSpPr>
            <p:spPr>
              <a:xfrm>
                <a:off x="3603361" y="2031174"/>
                <a:ext cx="4635062" cy="1569660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cs typeface="Segoe UI" panose="020B0502040204020203" pitchFamily="34" charset="0"/>
                  </a:rPr>
                  <a:t>Alg-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: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Blah Blah Blah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𝑧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= 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Alg-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𝐺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𝑦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)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Blah blah blah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7CC1044-8EB1-4732-BE2A-5AA2D00202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03361" y="2031174"/>
                <a:ext cx="4635062" cy="1569660"/>
              </a:xfrm>
              <a:prstGeom prst="rect">
                <a:avLst/>
              </a:prstGeom>
              <a:blipFill>
                <a:blip r:embed="rId3"/>
                <a:stretch>
                  <a:fillRect l="-1299" t="-1493" b="-5970"/>
                </a:stretch>
              </a:blipFill>
              <a:ln w="635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451241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D65B836-CAD8-4884-A0C9-00247A4492C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</m:oMath>
                </a14:m>
                <a:r>
                  <a:rPr lang="en-US" dirty="0"/>
                  <a:t> uncomputable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D65B836-CAD8-4884-A0C9-00247A4492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50" t="-7831" b="-19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6505FB-1F52-4C95-B5C8-ADF52396B1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Recall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CANTOR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uncomputable</a:t>
                </a:r>
                <a:r>
                  <a:rPr lang="en-US" dirty="0"/>
                  <a:t>.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Will use this to prove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uncomputable</a:t>
                </a:r>
                <a:r>
                  <a:rPr lang="en-US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So what do we need to do?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6505FB-1F52-4C95-B5C8-ADF52396B1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17" t="-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D65601E-CA11-4E53-9A30-E89873274255}"/>
                  </a:ext>
                </a:extLst>
              </p:cNvPr>
              <p:cNvSpPr txBox="1"/>
              <p:nvPr/>
            </p:nvSpPr>
            <p:spPr>
              <a:xfrm>
                <a:off x="3517096" y="3661566"/>
                <a:ext cx="4635062" cy="1569660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cs typeface="Segoe UI" panose="020B0502040204020203" pitchFamily="34" charset="0"/>
                  </a:rPr>
                  <a:t>Alg-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𝐹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: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Blah Blah Blah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𝑧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= 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Alg-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𝐺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𝑦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)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Blah blah blah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D65601E-CA11-4E53-9A30-E8987327425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7096" y="3661566"/>
                <a:ext cx="4635062" cy="1569660"/>
              </a:xfrm>
              <a:prstGeom prst="rect">
                <a:avLst/>
              </a:prstGeom>
              <a:blipFill>
                <a:blip r:embed="rId4"/>
                <a:stretch>
                  <a:fillRect l="-1429" t="-1498" b="-6367"/>
                </a:stretch>
              </a:blipFill>
              <a:ln w="635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0895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D65B836-CAD8-4884-A0C9-00247A4492C1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/>
                  <a:t>Example: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</m:oMath>
                </a14:m>
                <a:r>
                  <a:rPr lang="en-US" dirty="0"/>
                  <a:t> uncomputable</a:t>
                </a:r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5D65B836-CAD8-4884-A0C9-00247A4492C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2250" t="-7831" b="-192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6505FB-1F52-4C95-B5C8-ADF52396B1C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Recall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CANTOR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uncomputable</a:t>
                </a:r>
                <a:r>
                  <a:rPr lang="en-US" dirty="0"/>
                  <a:t>.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Will use this to prove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uncomputable</a:t>
                </a:r>
                <a:r>
                  <a:rPr lang="en-US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So what do we need to do?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6C6505FB-1F52-4C95-B5C8-ADF52396B1C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917" t="-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143FA2-631C-44DD-991C-F6FD0C04E8B1}"/>
                  </a:ext>
                </a:extLst>
              </p:cNvPr>
              <p:cNvSpPr txBox="1"/>
              <p:nvPr/>
            </p:nvSpPr>
            <p:spPr>
              <a:xfrm>
                <a:off x="3778469" y="3429000"/>
                <a:ext cx="4635062" cy="1569660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cs typeface="Segoe UI" panose="020B0502040204020203" pitchFamily="34" charset="0"/>
                  </a:rPr>
                  <a:t>Alg-</a:t>
                </a:r>
                <a:r>
                  <a:rPr lang="en-US" sz="2400" dirty="0">
                    <a:cs typeface="Segoe UI" panose="020B0502040204020203" pitchFamily="34" charset="0"/>
                  </a:rPr>
                  <a:t>CANTOR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: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Blah Blah Blah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𝑧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= 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Alg-HALT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𝑦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)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Blah blah blah</a:t>
                </a: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BF143FA2-631C-44DD-991C-F6FD0C04E8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469" y="3429000"/>
                <a:ext cx="4635062" cy="1569660"/>
              </a:xfrm>
              <a:prstGeom prst="rect">
                <a:avLst/>
              </a:prstGeom>
              <a:blipFill>
                <a:blip r:embed="rId4"/>
                <a:stretch>
                  <a:fillRect l="-1429" t="-1498" b="-5993"/>
                </a:stretch>
              </a:blipFill>
              <a:ln w="635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10071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EE10FF-909E-42AC-9098-C9487BFB3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ALG-CANTOR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F0F850-CA45-4CBE-B24C-6CC344AEC7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333463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Recall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CANTOR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acc>
                  </m:oMath>
                </a14:m>
                <a:endParaRPr lang="en-US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Claim 1: </a:t>
                </a:r>
                <a:r>
                  <a:rPr lang="en-US" dirty="0" err="1"/>
                  <a:t>Alg</a:t>
                </a:r>
                <a:r>
                  <a:rPr lang="en-US" dirty="0"/>
                  <a:t>-CANTOR always halts if </a:t>
                </a:r>
                <a:r>
                  <a:rPr lang="en-US" dirty="0" err="1"/>
                  <a:t>Alg</a:t>
                </a:r>
                <a:r>
                  <a:rPr lang="en-US" dirty="0"/>
                  <a:t>-HALT correct.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Claim 2: </a:t>
                </a:r>
                <a:r>
                  <a:rPr lang="en-US" dirty="0" err="1"/>
                  <a:t>Alg</a:t>
                </a:r>
                <a:r>
                  <a:rPr lang="en-US" dirty="0"/>
                  <a:t>-CANTOR correctly computes CANTOR.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Claim 1+Claim 2: </a:t>
                </a:r>
                <a:r>
                  <a:rPr lang="en-US" dirty="0" err="1"/>
                  <a:t>Alg</a:t>
                </a:r>
                <a:r>
                  <a:rPr lang="en-US" dirty="0"/>
                  <a:t>-CANTOR computes </a:t>
                </a:r>
                <a:r>
                  <a:rPr lang="en-US" sz="2000" dirty="0"/>
                  <a:t>(the </a:t>
                </a:r>
                <a:r>
                  <a:rPr lang="en-US" sz="2000" dirty="0" err="1"/>
                  <a:t>uncomputable</a:t>
                </a:r>
                <a:r>
                  <a:rPr lang="en-US" sz="2000" dirty="0"/>
                  <a:t> function) </a:t>
                </a:r>
                <a:r>
                  <a:rPr lang="en-US" dirty="0"/>
                  <a:t>CANTOR if </a:t>
                </a:r>
                <a:r>
                  <a:rPr lang="en-US" dirty="0" err="1"/>
                  <a:t>Alg</a:t>
                </a:r>
                <a:r>
                  <a:rPr lang="en-US" dirty="0"/>
                  <a:t>-HALT exists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err="1"/>
                  <a:t>Alg</a:t>
                </a:r>
                <a:r>
                  <a:rPr lang="en-US" dirty="0"/>
                  <a:t>-HALT does not exist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⇔</m:t>
                    </m:r>
                  </m:oMath>
                </a14:m>
                <a:r>
                  <a:rPr lang="en-US" dirty="0"/>
                  <a:t> HALT </a:t>
                </a:r>
                <a:r>
                  <a:rPr lang="en-US" dirty="0" err="1"/>
                  <a:t>uncomputable</a:t>
                </a:r>
                <a:r>
                  <a:rPr lang="en-US" dirty="0"/>
                  <a:t>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4F0F850-CA45-4CBE-B24C-6CC344AEC7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333463"/>
              </a:xfrm>
              <a:blipFill>
                <a:blip r:embed="rId2"/>
                <a:stretch>
                  <a:fillRect l="-917" t="-914" r="-612" b="-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60555EF-371B-454A-A5E0-7DCB34EEB97E}"/>
                  </a:ext>
                </a:extLst>
              </p:cNvPr>
              <p:cNvSpPr txBox="1"/>
              <p:nvPr/>
            </p:nvSpPr>
            <p:spPr>
              <a:xfrm>
                <a:off x="5477872" y="1496776"/>
                <a:ext cx="5650203" cy="1938992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cs typeface="Segoe UI" panose="020B0502040204020203" pitchFamily="34" charset="0"/>
                  </a:rPr>
                  <a:t>Alg-</a:t>
                </a:r>
                <a:r>
                  <a:rPr lang="en-US" sz="2400" dirty="0">
                    <a:cs typeface="Segoe UI" panose="020B0502040204020203" pitchFamily="34" charset="0"/>
                  </a:rPr>
                  <a:t>CANTOR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𝑀</m:t>
                        </m:r>
                      </m:e>
                    </m:d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: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←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Alg-HALT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𝑀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,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𝑀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)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  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=0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output 1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   Else run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𝑀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𝑀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and let output be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𝑐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          Output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𝑐</m:t>
                        </m:r>
                      </m:e>
                    </m:acc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 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60555EF-371B-454A-A5E0-7DCB34EEB9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77872" y="1496776"/>
                <a:ext cx="5650203" cy="1938992"/>
              </a:xfrm>
              <a:prstGeom prst="rect">
                <a:avLst/>
              </a:prstGeom>
              <a:blipFill>
                <a:blip r:embed="rId3"/>
                <a:stretch>
                  <a:fillRect l="-1175" t="-1220" b="-4878"/>
                </a:stretch>
              </a:blipFill>
              <a:ln w="635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015448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413B1B-5D44-4546-B870-47CDA4BC3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did we prove?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3DBE75-E8EE-4056-9A8F-C8854E60E7B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CANTOR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HALT  ?     Or    HALT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r>
                  <a:rPr lang="en-US" dirty="0"/>
                  <a:t> CANTOR?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E3DBE75-E8EE-4056-9A8F-C8854E60E7B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17" t="-20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007827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309FE-DAF8-4535-87A1-BC95479F0A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Announcements: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9DF157-2A43-439E-9547-9A301906E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7016" y="1048644"/>
            <a:ext cx="11954984" cy="5653492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Advanced Section: Nada Amin: </a:t>
            </a:r>
            <a:r>
              <a:rPr lang="en-US" dirty="0" err="1"/>
              <a:t>Uncomputability</a:t>
            </a:r>
            <a:r>
              <a:rPr lang="en-US" dirty="0"/>
              <a:t> &amp; PL Design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Thanks for feedback.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Confirm – are breakouts no good?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TFs scouring the feedback also!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Sections: Week 7 cycle start, material on canvas (as usual).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5" name="Picture 4" descr="A person wearing glasses and smiling at the camera&#10;&#10;Description automatically generated">
            <a:extLst>
              <a:ext uri="{FF2B5EF4-FFF2-40B4-BE49-F238E27FC236}">
                <a16:creationId xmlns:a16="http://schemas.microsoft.com/office/drawing/2014/main" id="{216DFC51-D6FA-4B0E-A73B-636029624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0" y="0"/>
            <a:ext cx="1524000" cy="1862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5021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C633B-09CF-4E6D-BB25-2190285AA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(Basic) Reduction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ACBC52-83CB-42B4-8A4C-34782E83CEE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048792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For many problems we will use a very basic reduction (even simpler than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CANTOR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 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FACBC52-83CB-42B4-8A4C-34782E83CEE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048792"/>
              </a:xfrm>
              <a:blipFill>
                <a:blip r:embed="rId2"/>
                <a:stretch>
                  <a:fillRect l="-917" t="-10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CC74CA-6BD4-4723-B17B-29EF91F56420}"/>
                  </a:ext>
                </a:extLst>
              </p:cNvPr>
              <p:cNvSpPr txBox="1"/>
              <p:nvPr/>
            </p:nvSpPr>
            <p:spPr>
              <a:xfrm>
                <a:off x="3778469" y="3429000"/>
                <a:ext cx="4635062" cy="1200329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cs typeface="Segoe UI" panose="020B0502040204020203" pitchFamily="34" charset="0"/>
                  </a:rPr>
                  <a:t>Alg-</a:t>
                </a:r>
                <a:r>
                  <a:rPr lang="en-US" sz="2400" dirty="0">
                    <a:cs typeface="Segoe UI" panose="020B0502040204020203" pitchFamily="34" charset="0"/>
                  </a:rPr>
                  <a:t>F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: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𝑦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𝑅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𝑥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)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𝑅𝑒𝑡𝑢𝑟𝑛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Alg-G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𝑦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)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30CC74CA-6BD4-4723-B17B-29EF91F5642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78469" y="3429000"/>
                <a:ext cx="4635062" cy="1200329"/>
              </a:xfrm>
              <a:prstGeom prst="rect">
                <a:avLst/>
              </a:prstGeom>
              <a:blipFill>
                <a:blip r:embed="rId3"/>
                <a:stretch>
                  <a:fillRect l="-1429" t="-1942" b="-8252"/>
                </a:stretch>
              </a:blipFill>
              <a:ln w="635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02330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D8858-1792-4680-B0AD-884D9EDD4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83ECD-D2DE-4C5D-9518-8FE94386787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264452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=1⇔  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does not halt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E283ECD-D2DE-4C5D-9518-8FE94386787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264452"/>
              </a:xfrm>
              <a:blipFill>
                <a:blip r:embed="rId2"/>
                <a:stretch>
                  <a:fillRect t="-10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F84ED2-E2E6-4046-B86B-9BC92C64A622}"/>
                  </a:ext>
                </a:extLst>
              </p:cNvPr>
              <p:cNvSpPr txBox="1"/>
              <p:nvPr/>
            </p:nvSpPr>
            <p:spPr>
              <a:xfrm>
                <a:off x="3041474" y="3429000"/>
                <a:ext cx="6193667" cy="2677656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400" b="0" dirty="0">
                    <a:cs typeface="Segoe UI" panose="020B0502040204020203" pitchFamily="34" charset="0"/>
                  </a:rPr>
                  <a:t>Alg-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400" b="0" i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HALT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𝑀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: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Define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sz="2400" b="0" dirty="0">
                    <a:latin typeface="Cambria Math" panose="02040503050406030204" pitchFamily="18" charset="0"/>
                    <a:cs typeface="Segoe UI" panose="020B0502040204020203" pitchFamily="34" charset="0"/>
                  </a:rPr>
                  <a:t> as follows:</a:t>
                </a:r>
              </a:p>
              <a:p>
                <a:endParaRPr lang="en-US" sz="2400" i="1" dirty="0">
                  <a:latin typeface="Cambria Math" panose="02040503050406030204" pitchFamily="18" charset="0"/>
                  <a:cs typeface="Segoe UI" panose="020B0502040204020203" pitchFamily="34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  <a:cs typeface="Segoe UI" panose="020B0502040204020203" pitchFamily="34" charset="0"/>
                </a:endParaRPr>
              </a:p>
              <a:p>
                <a:endParaRPr lang="en-US" sz="2400" b="0" i="1" dirty="0">
                  <a:latin typeface="Cambria Math" panose="02040503050406030204" pitchFamily="18" charset="0"/>
                  <a:cs typeface="Segoe UI" panose="020B0502040204020203" pitchFamily="34" charset="0"/>
                </a:endParaRPr>
              </a:p>
              <a:p>
                <a:endParaRPr lang="en-US" sz="2400" i="1" dirty="0">
                  <a:latin typeface="Cambria Math" panose="02040503050406030204" pitchFamily="18" charset="0"/>
                  <a:cs typeface="Segoe UI" panose="020B0502040204020203" pitchFamily="34" charset="0"/>
                </a:endParaRPr>
              </a:p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𝑅𝑒𝑡𝑢𝑟𝑛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 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Alg-E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(</m:t>
                    </m:r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𝑥</m:t>
                        </m:r>
                      </m:sub>
                    </m:sSub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)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B5F84ED2-E2E6-4046-B86B-9BC92C64A6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1474" y="3429000"/>
                <a:ext cx="6193667" cy="2677656"/>
              </a:xfrm>
              <a:prstGeom prst="rect">
                <a:avLst/>
              </a:prstGeom>
              <a:blipFill>
                <a:blip r:embed="rId3"/>
                <a:stretch>
                  <a:fillRect l="-1072" t="-891" b="-3118"/>
                </a:stretch>
              </a:blipFill>
              <a:ln w="635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71A29E-3817-408A-8C73-FBC004EF4F6F}"/>
                  </a:ext>
                </a:extLst>
              </p:cNvPr>
              <p:cNvSpPr txBox="1"/>
              <p:nvPr/>
            </p:nvSpPr>
            <p:spPr>
              <a:xfrm>
                <a:off x="3938614" y="4298149"/>
                <a:ext cx="4314771" cy="1200329"/>
              </a:xfrm>
              <a:prstGeom prst="rect">
                <a:avLst/>
              </a:prstGeom>
              <a:solidFill>
                <a:srgbClr val="66FF66"/>
              </a:solidFill>
              <a:ln w="63500">
                <a:solidFill>
                  <a:schemeClr val="tx1"/>
                </a:solidFill>
              </a:ln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𝑥</m:t>
                        </m:r>
                      </m:sub>
                    </m:sSub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: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Ignore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𝑧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, 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	output 1 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𝑀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 halts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𝑥</m:t>
                    </m:r>
                  </m:oMath>
                </a14:m>
                <a:endParaRPr lang="en-US" sz="2400" b="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	output 0 </a:t>
                </a:r>
                <a:r>
                  <a:rPr lang="en-US" sz="2400" dirty="0" err="1">
                    <a:latin typeface="Segoe UI" panose="020B0502040204020203" pitchFamily="34" charset="0"/>
                    <a:cs typeface="Segoe UI" panose="020B0502040204020203" pitchFamily="34" charset="0"/>
                  </a:rPr>
                  <a:t>o.w</a:t>
                </a:r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.</a:t>
                </a: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C471A29E-3817-408A-8C73-FBC004EF4F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8614" y="4298149"/>
                <a:ext cx="4314771" cy="1200329"/>
              </a:xfrm>
              <a:prstGeom prst="rect">
                <a:avLst/>
              </a:prstGeom>
              <a:blipFill>
                <a:blip r:embed="rId4"/>
                <a:stretch>
                  <a:fillRect t="-966" b="-8213"/>
                </a:stretch>
              </a:blipFill>
              <a:ln w="635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77819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0E2F7-1784-4140-BBDB-A62E4852E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+ Next Lecture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B8DCBE-2FA3-42A2-99BB-068DB39DD0C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4971154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More </a:t>
                </a:r>
                <a:r>
                  <a:rPr lang="en-US" dirty="0" err="1"/>
                  <a:t>Uncomputability</a:t>
                </a:r>
                <a:r>
                  <a:rPr lang="en-US" dirty="0"/>
                  <a:t> + Reductions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HALT-ON-ZERO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H-O-Z(M) = 1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r>
                  <a:rPr lang="en-US" dirty="0"/>
                  <a:t> accepts “” and 0 otherwise.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Moral: It is not the infinity of inputs that makes HALT hard!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Rice’s theorem</a:t>
                </a:r>
              </a:p>
              <a:p>
                <a:pPr marL="1371600" lvl="2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Every non-trivial semantic property of algorithms is </a:t>
                </a:r>
                <a:r>
                  <a:rPr lang="en-US" dirty="0" err="1"/>
                  <a:t>uncomputable</a:t>
                </a:r>
                <a:r>
                  <a:rPr lang="en-US" dirty="0"/>
                  <a:t>!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9B8DCBE-2FA3-42A2-99BB-068DB39DD0C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4971154"/>
              </a:xfrm>
              <a:blipFill>
                <a:blip r:embed="rId2"/>
                <a:stretch>
                  <a:fillRect l="-917" t="-11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81921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0E879-AF30-4721-9342-9F67D815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we are: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9C20551-F656-49FB-90C9-AAD4D7E5837A}"/>
              </a:ext>
            </a:extLst>
          </p:cNvPr>
          <p:cNvGrpSpPr/>
          <p:nvPr/>
        </p:nvGrpSpPr>
        <p:grpSpPr>
          <a:xfrm>
            <a:off x="1938192" y="1184630"/>
            <a:ext cx="8699754" cy="4830755"/>
            <a:chOff x="3486437" y="893685"/>
            <a:chExt cx="8699754" cy="4830755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B10A4FE-8F58-4227-8DB3-BEDA0244A1B7}"/>
                </a:ext>
              </a:extLst>
            </p:cNvPr>
            <p:cNvSpPr txBox="1"/>
            <p:nvPr/>
          </p:nvSpPr>
          <p:spPr>
            <a:xfrm>
              <a:off x="3486437" y="893685"/>
              <a:ext cx="2749118" cy="954107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I: Circuits: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928B71DB-AD01-4202-935F-7FCE154B3FFA}"/>
                </a:ext>
              </a:extLst>
            </p:cNvPr>
            <p:cNvSpPr txBox="1"/>
            <p:nvPr/>
          </p:nvSpPr>
          <p:spPr>
            <a:xfrm>
              <a:off x="7596686" y="1278405"/>
              <a:ext cx="4209430" cy="954107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II: Automata: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 restricted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142D241-7684-43B7-9C1B-B16A42480661}"/>
                </a:ext>
              </a:extLst>
            </p:cNvPr>
            <p:cNvSpPr txBox="1"/>
            <p:nvPr/>
          </p:nvSpPr>
          <p:spPr>
            <a:xfrm>
              <a:off x="7596686" y="2775758"/>
              <a:ext cx="4209430" cy="677108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III: Turing Machines: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qualitative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A6F2034D-665F-4B6F-AF71-70476304A23E}"/>
                </a:ext>
              </a:extLst>
            </p:cNvPr>
            <p:cNvSpPr txBox="1"/>
            <p:nvPr/>
          </p:nvSpPr>
          <p:spPr>
            <a:xfrm>
              <a:off x="4864861" y="3916793"/>
              <a:ext cx="4209430" cy="677108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IV: Efficient Computation: 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Infinite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computation, </a:t>
              </a:r>
              <a:r>
                <a:rPr lang="en-US" dirty="0">
                  <a:solidFill>
                    <a:srgbClr val="FF0000"/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quantitative</a:t>
              </a:r>
              <a:r>
                <a:rPr lang="en-US" dirty="0">
                  <a:latin typeface="Segoe UI" panose="020B0502040204020203" pitchFamily="34" charset="0"/>
                  <a:cs typeface="Segoe UI" panose="020B0502040204020203" pitchFamily="34" charset="0"/>
                </a:rPr>
                <a:t> study</a:t>
              </a:r>
              <a:endParaRPr lang="en-US" sz="2000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E966DCA-EDD6-49E7-A23A-61CC590E26C6}"/>
                </a:ext>
              </a:extLst>
            </p:cNvPr>
            <p:cNvSpPr txBox="1"/>
            <p:nvPr/>
          </p:nvSpPr>
          <p:spPr>
            <a:xfrm>
              <a:off x="4864860" y="5078109"/>
              <a:ext cx="4209430" cy="646331"/>
            </a:xfrm>
            <a:prstGeom prst="rect">
              <a:avLst/>
            </a:prstGeom>
            <a:solidFill>
              <a:schemeClr val="bg2"/>
            </a:solidFill>
            <a:ln w="50800">
              <a:solidFill>
                <a:srgbClr val="7030A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Segoe UI" panose="020B0502040204020203" pitchFamily="34" charset="0"/>
                  <a:cs typeface="Segoe UI" panose="020B0502040204020203" pitchFamily="34" charset="0"/>
                </a:rPr>
                <a:t>Part V: Randomized computation: </a:t>
              </a:r>
            </a:p>
            <a:p>
              <a:r>
                <a:rPr lang="en-US" sz="1600" dirty="0">
                  <a:latin typeface="Segoe UI" panose="020B0502040204020203" pitchFamily="34" charset="0"/>
                  <a:cs typeface="Segoe UI" panose="020B0502040204020203" pitchFamily="34" charset="0"/>
                </a:rPr>
                <a:t>Extending studies to non-classical algorithms</a:t>
              </a:r>
              <a:endParaRPr lang="en-US" dirty="0"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6" name="Arrow: Down 15">
              <a:extLst>
                <a:ext uri="{FF2B5EF4-FFF2-40B4-BE49-F238E27FC236}">
                  <a16:creationId xmlns:a16="http://schemas.microsoft.com/office/drawing/2014/main" id="{9B835A1F-F0AA-45C3-A649-DACFD9878978}"/>
                </a:ext>
              </a:extLst>
            </p:cNvPr>
            <p:cNvSpPr/>
            <p:nvPr/>
          </p:nvSpPr>
          <p:spPr>
            <a:xfrm>
              <a:off x="8009764" y="3468688"/>
              <a:ext cx="484632" cy="44810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7" name="Arrow: Down 16">
              <a:extLst>
                <a:ext uri="{FF2B5EF4-FFF2-40B4-BE49-F238E27FC236}">
                  <a16:creationId xmlns:a16="http://schemas.microsoft.com/office/drawing/2014/main" id="{27D44C88-973B-49F1-8526-FE1549B07227}"/>
                </a:ext>
              </a:extLst>
            </p:cNvPr>
            <p:cNvSpPr/>
            <p:nvPr/>
          </p:nvSpPr>
          <p:spPr>
            <a:xfrm>
              <a:off x="7054421" y="4611177"/>
              <a:ext cx="484632" cy="44810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9" name="Arrow: Down 18">
              <a:extLst>
                <a:ext uri="{FF2B5EF4-FFF2-40B4-BE49-F238E27FC236}">
                  <a16:creationId xmlns:a16="http://schemas.microsoft.com/office/drawing/2014/main" id="{CEC63100-047A-4789-95F4-78CFF977985C}"/>
                </a:ext>
              </a:extLst>
            </p:cNvPr>
            <p:cNvSpPr/>
            <p:nvPr/>
          </p:nvSpPr>
          <p:spPr>
            <a:xfrm rot="16782564">
              <a:off x="6688789" y="787200"/>
              <a:ext cx="484632" cy="1367952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1" name="Arrow: Down 20">
              <a:extLst>
                <a:ext uri="{FF2B5EF4-FFF2-40B4-BE49-F238E27FC236}">
                  <a16:creationId xmlns:a16="http://schemas.microsoft.com/office/drawing/2014/main" id="{42EDEFDE-1316-4083-A21B-0235D119D6B7}"/>
                </a:ext>
              </a:extLst>
            </p:cNvPr>
            <p:cNvSpPr/>
            <p:nvPr/>
          </p:nvSpPr>
          <p:spPr>
            <a:xfrm>
              <a:off x="9459085" y="2240423"/>
              <a:ext cx="484632" cy="53533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23" name="Arrow: Down 22">
              <a:extLst>
                <a:ext uri="{FF2B5EF4-FFF2-40B4-BE49-F238E27FC236}">
                  <a16:creationId xmlns:a16="http://schemas.microsoft.com/office/drawing/2014/main" id="{B28BCED9-BC34-4A0A-A4CD-CE84E127B341}"/>
                </a:ext>
              </a:extLst>
            </p:cNvPr>
            <p:cNvSpPr/>
            <p:nvPr/>
          </p:nvSpPr>
          <p:spPr>
            <a:xfrm>
              <a:off x="5405316" y="1860371"/>
              <a:ext cx="484632" cy="2039145"/>
            </a:xfrm>
            <a:prstGeom prst="downArrow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7B7E6876-806D-41A7-B3BA-5075E46E2DB6}"/>
                </a:ext>
              </a:extLst>
            </p:cNvPr>
            <p:cNvSpPr/>
            <p:nvPr/>
          </p:nvSpPr>
          <p:spPr>
            <a:xfrm>
              <a:off x="7180179" y="2393940"/>
              <a:ext cx="5006012" cy="1443850"/>
            </a:xfrm>
            <a:prstGeom prst="ellipse">
              <a:avLst/>
            </a:prstGeom>
            <a:noFill/>
            <a:ln w="38100"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24EF9E22-5F31-4DC2-930F-08726959860B}"/>
              </a:ext>
            </a:extLst>
          </p:cNvPr>
          <p:cNvSpPr txBox="1"/>
          <p:nvPr/>
        </p:nvSpPr>
        <p:spPr>
          <a:xfrm>
            <a:off x="10149438" y="1120028"/>
            <a:ext cx="788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CC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</a:t>
            </a:r>
            <a:endParaRPr lang="en-US" sz="6000" dirty="0">
              <a:solidFill>
                <a:srgbClr val="00CC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D7B806B-9CEF-4A05-AC5E-6BB9FC559341}"/>
              </a:ext>
            </a:extLst>
          </p:cNvPr>
          <p:cNvSpPr txBox="1"/>
          <p:nvPr/>
        </p:nvSpPr>
        <p:spPr>
          <a:xfrm>
            <a:off x="4578876" y="659522"/>
            <a:ext cx="78899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>
                <a:solidFill>
                  <a:srgbClr val="00CC00"/>
                </a:solidFill>
                <a:latin typeface="Segoe UI" panose="020B0502040204020203" pitchFamily="34" charset="0"/>
                <a:cs typeface="Segoe UI" panose="020B0502040204020203" pitchFamily="34" charset="0"/>
                <a:sym typeface="Wingdings" panose="05000000000000000000" pitchFamily="2" charset="2"/>
              </a:rPr>
              <a:t></a:t>
            </a:r>
            <a:endParaRPr lang="en-US" sz="6000" dirty="0">
              <a:solidFill>
                <a:srgbClr val="00CC0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516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EF13D-EA4B-46E3-B15C-6987CF841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of last lecture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0D6ACA-A9DE-4310-BBC7-D3DFF9181CD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080025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# of functions = uncountable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# of computable functions = countable.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So …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∃</m:t>
                    </m:r>
                  </m:oMath>
                </a14:m>
                <a:r>
                  <a:rPr lang="en-US" dirty="0"/>
                  <a:t> an </a:t>
                </a:r>
                <a:r>
                  <a:rPr lang="en-US" dirty="0" err="1"/>
                  <a:t>uncomputable</a:t>
                </a:r>
                <a:r>
                  <a:rPr lang="en-US" dirty="0"/>
                  <a:t> function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Further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Cantor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acc>
                  </m:oMath>
                </a14:m>
                <a:r>
                  <a:rPr lang="en-US" dirty="0"/>
                  <a:t> uncomputable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70D6ACA-A9DE-4310-BBC7-D3DFF9181CD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080025"/>
              </a:xfrm>
              <a:blipFill>
                <a:blip r:embed="rId2"/>
                <a:stretch>
                  <a:fillRect l="-917" t="-10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157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D0AA3-B81C-45EE-8AF9-1F2F46B0B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lecture (&amp; next)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E6951F-E3E4-4327-B794-D34400A518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err="1"/>
              <a:t>Uncomputability</a:t>
            </a:r>
            <a:r>
              <a:rPr lang="en-US" dirty="0"/>
              <a:t> much more pervasive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“Intent of a program” </a:t>
            </a:r>
            <a:r>
              <a:rPr lang="en-US" dirty="0" err="1"/>
              <a:t>uncomputable</a:t>
            </a:r>
            <a:r>
              <a:rPr lang="en-US" dirty="0"/>
              <a:t>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0374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3F8751-2B6D-4CF0-BB4B-4670F130A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Today: HALT is </a:t>
            </a:r>
            <a:r>
              <a:rPr lang="en-US" dirty="0" err="1"/>
              <a:t>uncomputable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85CC71-C22D-4CEF-AA83-B4E42AE79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816" y="1446899"/>
            <a:ext cx="11954984" cy="5269211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Definition: HALT(</a:t>
            </a:r>
            <a:r>
              <a:rPr lang="en-US" dirty="0" err="1"/>
              <a:t>M,x</a:t>
            </a:r>
            <a:r>
              <a:rPr lang="en-US" dirty="0"/>
              <a:t>) = 1 if M halts on input x; 0 otherwise.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2 Proofs: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Diagonalization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dirty="0"/>
              <a:t>Reduction from CANTOR</a:t>
            </a:r>
          </a:p>
        </p:txBody>
      </p:sp>
    </p:spTree>
    <p:extLst>
      <p:ext uri="{BB962C8B-B14F-4D97-AF65-F5344CB8AC3E}">
        <p14:creationId xmlns:p14="http://schemas.microsoft.com/office/powerpoint/2010/main" val="2044716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F5BB7-4EC4-4310-871E-1F5EBE545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1 (Direct Diagonalization):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241469-2B70-4B0E-A1EB-9B5CF95224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206149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be a TM that solves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</m:oMath>
                </a14:m>
                <a:r>
                  <a:rPr lang="en-US" dirty="0"/>
                  <a:t>, i.e.,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Consider the following Algorithm (which has equivalent TM – HOCAEIT)</a:t>
                </a:r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b="0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b="0" dirty="0"/>
              </a:p>
              <a:p>
                <a:pPr marL="914400" lvl="1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lvl="1"/>
                <a:endParaRPr lang="en-US" dirty="0"/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Note: We are defining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b="0" dirty="0"/>
                  <a:t> but not running it! It does not have to halt (in fact crucial that it does not on some inputs. 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b="0" dirty="0"/>
                  <a:t>Ke</a:t>
                </a:r>
                <a:r>
                  <a:rPr lang="en-US" dirty="0"/>
                  <a:t>y point: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b="0" dirty="0"/>
                  <a:t> is a TM. </a:t>
                </a:r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241469-2B70-4B0E-A1EB-9B5CF95224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206149"/>
              </a:xfrm>
              <a:blipFill>
                <a:blip r:embed="rId2"/>
                <a:stretch>
                  <a:fillRect l="-917" t="-1054" b="-14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4254BC-D4CC-41D1-9EC5-A43F73FF0250}"/>
                  </a:ext>
                </a:extLst>
              </p:cNvPr>
              <p:cNvSpPr txBox="1"/>
              <p:nvPr/>
            </p:nvSpPr>
            <p:spPr>
              <a:xfrm>
                <a:off x="2007476" y="3005958"/>
                <a:ext cx="4635062" cy="1569660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𝐵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: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Compute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𝐴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𝑧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,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𝑧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)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𝐴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𝑧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=1 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then loop forever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Else Halt and output 1.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4254BC-D4CC-41D1-9EC5-A43F73FF0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07476" y="3005958"/>
                <a:ext cx="4635062" cy="1569660"/>
              </a:xfrm>
              <a:prstGeom prst="rect">
                <a:avLst/>
              </a:prstGeom>
              <a:blipFill>
                <a:blip r:embed="rId3"/>
                <a:stretch>
                  <a:fillRect l="-1297" t="-746" b="-5970"/>
                </a:stretch>
              </a:blipFill>
              <a:ln w="635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6552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F5BB7-4EC4-4310-871E-1F5EBE545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1 (Direct Diagonalization):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241469-2B70-4B0E-A1EB-9B5CF95224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206149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be a TM that solves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</m:oMath>
                </a14:m>
                <a:r>
                  <a:rPr lang="en-US" dirty="0"/>
                  <a:t>, i.e.,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Consider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b="0" dirty="0"/>
                  <a:t>What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b="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Case 1: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=1⇒</m:t>
                    </m:r>
                  </m:oMath>
                </a14:m>
                <a:r>
                  <a:rPr lang="en-US" dirty="0"/>
                  <a:t> (by correctness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halts on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(by construction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loops forever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Contradiction.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241469-2B70-4B0E-A1EB-9B5CF95224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206149"/>
              </a:xfrm>
              <a:blipFill>
                <a:blip r:embed="rId2"/>
                <a:stretch>
                  <a:fillRect l="-917" t="-1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4254BC-D4CC-41D1-9EC5-A43F73FF0250}"/>
                  </a:ext>
                </a:extLst>
              </p:cNvPr>
              <p:cNvSpPr txBox="1"/>
              <p:nvPr/>
            </p:nvSpPr>
            <p:spPr>
              <a:xfrm>
                <a:off x="2826985" y="2057053"/>
                <a:ext cx="4635062" cy="1569660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𝐵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: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Compute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𝐴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𝑧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,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𝑧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)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𝐴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𝑧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=1 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then loop forever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Else halt and output 1.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4254BC-D4CC-41D1-9EC5-A43F73FF0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985" y="2057053"/>
                <a:ext cx="4635062" cy="1569660"/>
              </a:xfrm>
              <a:prstGeom prst="rect">
                <a:avLst/>
              </a:prstGeom>
              <a:blipFill>
                <a:blip r:embed="rId3"/>
                <a:stretch>
                  <a:fillRect l="-1429" t="-746" b="-5970"/>
                </a:stretch>
              </a:blipFill>
              <a:ln w="635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69965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F5BB7-4EC4-4310-871E-1F5EBE545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Proof 1 (Direct Diagonalization): 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241469-2B70-4B0E-A1EB-9B5CF952243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0816" y="1446899"/>
                <a:ext cx="11954984" cy="5206149"/>
              </a:xfrm>
            </p:spPr>
            <p:txBody>
              <a:bodyPr/>
              <a:lstStyle/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 be a TM that solves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</m:oMath>
                </a14:m>
                <a:r>
                  <a:rPr lang="en-US" dirty="0"/>
                  <a:t>, i.e.,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b="0" i="1" smtClean="0">
                        <a:latin typeface="Cambria Math" panose="02040503050406030204" pitchFamily="18" charset="0"/>
                      </a:rPr>
                      <m:t>HALT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𝑀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</m:oMath>
                </a14:m>
                <a:endParaRPr lang="en-US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dirty="0"/>
                  <a:t>Consider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b="0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endParaRPr lang="en-US" dirty="0"/>
              </a:p>
              <a:p>
                <a:pPr marL="457200" indent="-457200">
                  <a:buFont typeface="Arial" panose="020B0604020202020204" pitchFamily="34" charset="0"/>
                  <a:buChar char="•"/>
                </a:pPr>
                <a:r>
                  <a:rPr lang="en-US" b="0" dirty="0"/>
                  <a:t>What is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?</m:t>
                    </m:r>
                  </m:oMath>
                </a14:m>
                <a:endParaRPr lang="en-US" b="0" dirty="0"/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Case 1: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=1⇒</m:t>
                    </m:r>
                  </m:oMath>
                </a14:m>
                <a:r>
                  <a:rPr lang="en-US" dirty="0"/>
                  <a:t> (by correctness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halts on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(by construction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loops forever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Contradiction.</a:t>
                </a:r>
              </a:p>
              <a:p>
                <a:pPr marL="800100" lvl="1" indent="-342900">
                  <a:buFont typeface="Arial" panose="020B0604020202020204" pitchFamily="34" charset="0"/>
                  <a:buChar char="•"/>
                </a:pPr>
                <a:r>
                  <a:rPr lang="en-US" dirty="0"/>
                  <a:t>Case 2: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(by correctness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</m:oMath>
                </a14:m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does not halt on input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(by construction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halts on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r>
                  <a:rPr lang="en-US" dirty="0"/>
                  <a:t> (</a:t>
                </a:r>
                <a:r>
                  <a:rPr lang="en-US" sz="1100" dirty="0"/>
                  <a:t>outputs 1</a:t>
                </a:r>
                <a:r>
                  <a:rPr lang="en-US" dirty="0"/>
                  <a:t>)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Contradiction!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B241469-2B70-4B0E-A1EB-9B5CF952243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0816" y="1446899"/>
                <a:ext cx="11954984" cy="5206149"/>
              </a:xfrm>
              <a:blipFill>
                <a:blip r:embed="rId2"/>
                <a:stretch>
                  <a:fillRect l="-917" t="-10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4254BC-D4CC-41D1-9EC5-A43F73FF0250}"/>
                  </a:ext>
                </a:extLst>
              </p:cNvPr>
              <p:cNvSpPr txBox="1"/>
              <p:nvPr/>
            </p:nvSpPr>
            <p:spPr>
              <a:xfrm>
                <a:off x="2826985" y="2057053"/>
                <a:ext cx="4635062" cy="1569660"/>
              </a:xfrm>
              <a:prstGeom prst="rect">
                <a:avLst/>
              </a:prstGeom>
              <a:solidFill>
                <a:schemeClr val="bg1"/>
              </a:solidFill>
              <a:ln w="635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𝐵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𝑧</m:t>
                        </m:r>
                      </m:e>
                    </m:d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: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Compute 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𝐴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(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𝑧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,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𝑧</m:t>
                    </m:r>
                    <m:r>
                      <a:rPr lang="en-US" sz="2400" b="0" i="1" dirty="0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)</m:t>
                    </m:r>
                  </m:oMath>
                </a14:m>
                <a:endParaRPr lang="en-US" sz="2400" dirty="0">
                  <a:latin typeface="Segoe UI" panose="020B0502040204020203" pitchFamily="34" charset="0"/>
                  <a:cs typeface="Segoe UI" panose="020B0502040204020203" pitchFamily="34" charset="0"/>
                </a:endParaRP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𝐴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𝑧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  <a:cs typeface="Segoe UI" panose="020B0502040204020203" pitchFamily="34" charset="0"/>
                          </a:rPr>
                          <m:t>𝑧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  <a:cs typeface="Segoe UI" panose="020B0502040204020203" pitchFamily="34" charset="0"/>
                      </a:rPr>
                      <m:t>=1 </m:t>
                    </m:r>
                  </m:oMath>
                </a14:m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then loop forever</a:t>
                </a:r>
              </a:p>
              <a:p>
                <a:r>
                  <a:rPr lang="en-US" sz="2400" dirty="0">
                    <a:latin typeface="Segoe UI" panose="020B0502040204020203" pitchFamily="34" charset="0"/>
                    <a:cs typeface="Segoe UI" panose="020B0502040204020203" pitchFamily="34" charset="0"/>
                  </a:rPr>
                  <a:t>Else halt and output 1.</a:t>
                </a:r>
              </a:p>
            </p:txBody>
          </p:sp>
        </mc:Choice>
        <mc:Fallback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4254BC-D4CC-41D1-9EC5-A43F73FF02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985" y="2057053"/>
                <a:ext cx="4635062" cy="1569660"/>
              </a:xfrm>
              <a:prstGeom prst="rect">
                <a:avLst/>
              </a:prstGeom>
              <a:blipFill>
                <a:blip r:embed="rId3"/>
                <a:stretch>
                  <a:fillRect l="-1429" t="-746" b="-5970"/>
                </a:stretch>
              </a:blipFill>
              <a:ln w="635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364378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Yellow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38100">
          <a:solidFill>
            <a:schemeClr val="tx1"/>
          </a:solidFill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dirty="0" smtClean="0">
            <a:solidFill>
              <a:schemeClr val="tx1"/>
            </a:solidFill>
            <a:latin typeface="Segoe UI" panose="020B0502040204020203" pitchFamily="34" charset="0"/>
            <a:cs typeface="Segoe UI" panose="020B0502040204020203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Segoe UI" panose="020B0502040204020203" pitchFamily="34" charset="0"/>
            <a:cs typeface="Segoe UI" panose="020B0502040204020203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13392</TotalTime>
  <Words>1067</Words>
  <Application>Microsoft Office PowerPoint</Application>
  <PresentationFormat>Widescreen</PresentationFormat>
  <Paragraphs>168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9" baseType="lpstr">
      <vt:lpstr>Arial</vt:lpstr>
      <vt:lpstr>Calibri</vt:lpstr>
      <vt:lpstr>Cambria Math</vt:lpstr>
      <vt:lpstr>Courier New</vt:lpstr>
      <vt:lpstr>Segoe UI</vt:lpstr>
      <vt:lpstr>Segoe UI Light</vt:lpstr>
      <vt:lpstr>Office Theme</vt:lpstr>
      <vt:lpstr>CS 121: Lecture 15 More Uncomputability</vt:lpstr>
      <vt:lpstr>Announcements:</vt:lpstr>
      <vt:lpstr>Where we are:</vt:lpstr>
      <vt:lpstr>Review of last lecture</vt:lpstr>
      <vt:lpstr>This lecture (&amp; next)</vt:lpstr>
      <vt:lpstr>Today: HALT is uncomputable</vt:lpstr>
      <vt:lpstr>Proof 1 (Direct Diagonalization): </vt:lpstr>
      <vt:lpstr>Proof 1 (Direct Diagonalization): </vt:lpstr>
      <vt:lpstr>Proof 1 (Direct Diagonalization): </vt:lpstr>
      <vt:lpstr>Thoughts:</vt:lpstr>
      <vt:lpstr>PowerPoint Presentation</vt:lpstr>
      <vt:lpstr>PowerPoint Presentation</vt:lpstr>
      <vt:lpstr>PowerPoint Presentation</vt:lpstr>
      <vt:lpstr>PowerPoint Presentation</vt:lpstr>
      <vt:lpstr>Proof 2: (General) Reduction</vt:lpstr>
      <vt:lpstr>Example: HALT uncomputable</vt:lpstr>
      <vt:lpstr>Example: HALT uncomputable</vt:lpstr>
      <vt:lpstr>ALG-CANTOR</vt:lpstr>
      <vt:lpstr>What did we prove?</vt:lpstr>
      <vt:lpstr>(Basic) Reduction</vt:lpstr>
      <vt:lpstr>Example:</vt:lpstr>
      <vt:lpstr>Section + Next Lecture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Boaz Barak</dc:creator>
  <cp:lastModifiedBy>Madhu Sudan</cp:lastModifiedBy>
  <cp:revision>391</cp:revision>
  <dcterms:created xsi:type="dcterms:W3CDTF">2019-08-29T15:27:01Z</dcterms:created>
  <dcterms:modified xsi:type="dcterms:W3CDTF">2020-10-21T20:36:57Z</dcterms:modified>
</cp:coreProperties>
</file>