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256" r:id="rId3"/>
    <p:sldId id="332" r:id="rId4"/>
    <p:sldId id="392" r:id="rId5"/>
    <p:sldId id="393" r:id="rId6"/>
    <p:sldId id="283" r:id="rId7"/>
    <p:sldId id="406" r:id="rId8"/>
    <p:sldId id="415" r:id="rId9"/>
    <p:sldId id="413" r:id="rId10"/>
    <p:sldId id="433" r:id="rId11"/>
    <p:sldId id="416" r:id="rId12"/>
    <p:sldId id="417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8" r:id="rId21"/>
    <p:sldId id="284" r:id="rId22"/>
    <p:sldId id="425" r:id="rId23"/>
    <p:sldId id="426" r:id="rId24"/>
    <p:sldId id="427" r:id="rId25"/>
    <p:sldId id="434" r:id="rId26"/>
    <p:sldId id="429" r:id="rId27"/>
    <p:sldId id="430" r:id="rId28"/>
    <p:sldId id="269" r:id="rId29"/>
    <p:sldId id="289" r:id="rId30"/>
    <p:sldId id="414" r:id="rId3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CC00"/>
    <a:srgbClr val="00B0F0"/>
    <a:srgbClr val="00FFFF"/>
    <a:srgbClr val="66FFFF"/>
    <a:srgbClr val="0070C0"/>
    <a:srgbClr val="B2B2B2"/>
    <a:srgbClr val="33CCFF"/>
    <a:srgbClr val="FF00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1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F4C6A8DD-FF0F-4B60-BE15-587A7ED1135E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B5B6FA9-B422-4E00-A627-F0D189AD7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8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99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2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1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13460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266028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5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8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8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2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4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5CA615-DD84-439F-95C5-06906EF04EB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1BBC17-BA18-4B09-A3BE-7DFC1D91A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9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2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248866" cy="771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676" y="931696"/>
            <a:ext cx="11464688" cy="198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609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C00000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1pPr>
      <a:lvl2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2pPr>
      <a:lvl3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3pPr>
      <a:lvl4pPr marL="1371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4pPr>
      <a:lvl5pPr marL="1828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Segoe UI" panose="020B0502040204020203" pitchFamily="34" charset="0"/>
          <a:ea typeface="Tahom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class/kdux22p1mvg7ph" TargetMode="External"/><Relationship Id="rId2" Type="http://schemas.openxmlformats.org/officeDocument/2006/relationships/hyperlink" Target="mailto:cs121.fall2020.course.head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7" Type="http://schemas.openxmlformats.org/officeDocument/2006/relationships/image" Target="../media/image47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5252" y="307073"/>
            <a:ext cx="9144000" cy="1694811"/>
          </a:xfrm>
        </p:spPr>
        <p:txBody>
          <a:bodyPr>
            <a:normAutofit/>
          </a:bodyPr>
          <a:lstStyle/>
          <a:p>
            <a:r>
              <a:rPr lang="en-US" dirty="0"/>
              <a:t>CS 121: Lecture 16</a:t>
            </a:r>
            <a:br>
              <a:rPr lang="en-US" dirty="0"/>
            </a:br>
            <a:r>
              <a:rPr lang="en-US" dirty="0"/>
              <a:t>Rice’s Theorem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2521" y="2830527"/>
            <a:ext cx="4842681" cy="1694810"/>
          </a:xfrm>
        </p:spPr>
        <p:txBody>
          <a:bodyPr>
            <a:noAutofit/>
          </a:bodyPr>
          <a:lstStyle/>
          <a:p>
            <a:r>
              <a:rPr lang="en-US" sz="4000" dirty="0"/>
              <a:t>Adam Hesterberg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333" y="4086510"/>
            <a:ext cx="1065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https://madhu.seas.Harvard.edu/courses/Fall2020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4AE05-29C1-4664-8848-DF3153DE463B}"/>
              </a:ext>
            </a:extLst>
          </p:cNvPr>
          <p:cNvSpPr txBox="1"/>
          <p:nvPr/>
        </p:nvSpPr>
        <p:spPr>
          <a:xfrm>
            <a:off x="2796045" y="4805262"/>
            <a:ext cx="6316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Book: </a:t>
            </a:r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https://introtcs.org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7E1F86-6407-4651-8C19-6DEF81A3B1E5}"/>
              </a:ext>
            </a:extLst>
          </p:cNvPr>
          <p:cNvSpPr txBox="1"/>
          <p:nvPr/>
        </p:nvSpPr>
        <p:spPr>
          <a:xfrm>
            <a:off x="3370834" y="5980821"/>
            <a:ext cx="84955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Only the course heads (slower):  </a:t>
            </a:r>
            <a:r>
              <a:rPr lang="en-US" dirty="0">
                <a:hlinkClick r:id="rId2"/>
              </a:rPr>
              <a:t>cs121.fall2020.course.heads@gmail.com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EBCF5-914D-47F4-A9F0-EE30B681317E}"/>
              </a:ext>
            </a:extLst>
          </p:cNvPr>
          <p:cNvSpPr txBox="1"/>
          <p:nvPr/>
        </p:nvSpPr>
        <p:spPr>
          <a:xfrm>
            <a:off x="3292521" y="5330390"/>
            <a:ext cx="61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Segoe UI" panose="020B0502040204020203" pitchFamily="34" charset="0"/>
                <a:cs typeface="Segoe UI" panose="020B0502040204020203" pitchFamily="34" charset="0"/>
              </a:rPr>
              <a:t>{</a:t>
            </a:r>
            <a:endParaRPr 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1BD9A1-88B3-42C6-BC5B-DFA478DA0836}"/>
              </a:ext>
            </a:extLst>
          </p:cNvPr>
          <p:cNvSpPr txBox="1"/>
          <p:nvPr/>
        </p:nvSpPr>
        <p:spPr>
          <a:xfrm>
            <a:off x="771180" y="5783856"/>
            <a:ext cx="2655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How to contact 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CE1313-820B-49BD-BDD8-6CF7D88B7248}"/>
              </a:ext>
            </a:extLst>
          </p:cNvPr>
          <p:cNvSpPr txBox="1"/>
          <p:nvPr/>
        </p:nvSpPr>
        <p:spPr>
          <a:xfrm>
            <a:off x="3600993" y="5553023"/>
            <a:ext cx="6596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The whole staff (faster response): 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CS 121 Piazza</a:t>
            </a:r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56D063-BA84-4FE9-A55E-E0CEE615BE3C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149F9-C2AA-4F1F-A63F-2432C7A26EA3}"/>
              </a:ext>
            </a:extLst>
          </p:cNvPr>
          <p:cNvSpPr txBox="1"/>
          <p:nvPr/>
        </p:nvSpPr>
        <p:spPr>
          <a:xfrm>
            <a:off x="3047301" y="3330321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025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Break: discuss proof: COMPUTESXOR </a:t>
            </a:r>
            <a:r>
              <a:rPr lang="en-US" dirty="0" err="1"/>
              <a:t>uncomp</a:t>
            </a:r>
            <a:r>
              <a:rPr lang="en-US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there exists an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would be an algorithm computing HALT, which doesn’t exist!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  <a:blipFill>
                <a:blip r:embed="rId2"/>
                <a:stretch>
                  <a:fillRect l="-765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/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HALT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 as follows:</a:t>
                </a: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z =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Alg-C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OMPUTE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𝑋𝑂𝑅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Return 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blipFill>
                <a:blip r:embed="rId3"/>
                <a:stretch>
                  <a:fillRect l="-1072" t="-784" b="-254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/>
              <p:nvPr/>
            </p:nvSpPr>
            <p:spPr>
              <a:xfrm>
                <a:off x="1566889" y="3831424"/>
                <a:ext cx="3754426" cy="1200329"/>
              </a:xfrm>
              <a:prstGeom prst="rect">
                <a:avLst/>
              </a:prstGeom>
              <a:solidFill>
                <a:srgbClr val="66FF66"/>
              </a:solidFill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Ignore the result. 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Return ALG-XOR(y).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9" y="3831424"/>
                <a:ext cx="3754426" cy="1200329"/>
              </a:xfrm>
              <a:prstGeom prst="rect">
                <a:avLst/>
              </a:prstGeom>
              <a:blipFill>
                <a:blip r:embed="rId4"/>
                <a:stretch>
                  <a:fillRect t="-971" r="-639" b="-8738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23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is uncomputable.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Will use this to prove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𝑂𝑁𝐿𝑌𝑂𝐷𝐷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if we could solve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𝑂𝑁𝐿𝑌𝑂𝐷𝐷</m:t>
                    </m:r>
                  </m:oMath>
                </a14:m>
                <a:r>
                  <a:rPr lang="en-US" dirty="0"/>
                  <a:t>, we could solve HALT.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reduce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𝑂𝑁𝐿𝑌𝑂𝐷𝐷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rule out the possibility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hard,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𝑂𝑁𝐿𝑌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𝑂𝐷𝐷</m:t>
                    </m:r>
                  </m:oMath>
                </a14:m>
                <a:r>
                  <a:rPr lang="en-US" dirty="0"/>
                  <a:t> easy)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𝑂𝑁𝐿𝑌𝑂𝐷𝐷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  <a:blipFill>
                <a:blip r:embed="rId2"/>
                <a:stretch>
                  <a:fillRect l="-917" t="-1770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Alg-HALT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Alg-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𝑂𝑁𝐿𝑌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𝑂𝐷𝐷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blipFill>
                <a:blip r:embed="rId3"/>
                <a:stretch>
                  <a:fillRect l="-1429" t="-1493" b="-5970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DB5BB7-3EBA-4C09-A2F9-09174EC5AA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8623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2: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𝑁𝐿𝑌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𝑂𝐷𝐷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odd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𝑁𝐿𝑌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𝑂𝐷𝐷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ADB5BB7-3EBA-4C09-A2F9-09174EC5A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8623"/>
                <a:ext cx="11132024" cy="1334401"/>
              </a:xfrm>
              <a:prstGeom prst="rect">
                <a:avLst/>
              </a:prstGeom>
              <a:blipFill>
                <a:blip r:embed="rId4"/>
                <a:stretch>
                  <a:fillRect l="-115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28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𝑂𝑁𝐿𝑌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𝑂𝐷𝐷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uncomputable</a:t>
                </a:r>
                <a:r>
                  <a:rPr lang="en-US" dirty="0"/>
                  <a:t>” doesn’t say: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505FB-1F52-4C95-B5C8-ADF52396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34394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…doesn’t say that there’s no machine that outputs odd-length strings on every input.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doesn’t say that if a function has only odd-length output, it’s </a:t>
            </a:r>
            <a:r>
              <a:rPr lang="en-US" dirty="0" err="1"/>
              <a:t>uncomputable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-ODD: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3317071" y="4210050"/>
                <a:ext cx="4635062" cy="1200329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DD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ignore x.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return 1001111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71" y="4210050"/>
                <a:ext cx="4635062" cy="1200329"/>
              </a:xfrm>
              <a:prstGeom prst="rect">
                <a:avLst/>
              </a:prstGeom>
              <a:blipFill>
                <a:blip r:embed="rId3"/>
                <a:stretch>
                  <a:fillRect l="-1299" t="-1932" b="-8213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647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Thm</a:t>
            </a:r>
            <a:r>
              <a:rPr lang="en-US" dirty="0"/>
              <a:t> 2 (ONLYODD </a:t>
            </a:r>
            <a:r>
              <a:rPr lang="en-US" dirty="0" err="1"/>
              <a:t>uncomp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𝑂𝑁𝐿𝑌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𝑂𝐷𝐷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there exists an algorithm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𝑂𝑁𝐿𝑌𝑂𝐷𝐷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would be an algorithm computing HALT, which doesn’t exist!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  <a:blipFill>
                <a:blip r:embed="rId2"/>
                <a:stretch>
                  <a:fillRect l="-765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/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HALT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 as follows:</a:t>
                </a: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z =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Alg-O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NLYODD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Return 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blipFill>
                <a:blip r:embed="rId3"/>
                <a:stretch>
                  <a:fillRect l="-1072" t="-784" b="-254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/>
              <p:nvPr/>
            </p:nvSpPr>
            <p:spPr>
              <a:xfrm>
                <a:off x="1566889" y="3831424"/>
                <a:ext cx="3735766" cy="1200329"/>
              </a:xfrm>
              <a:prstGeom prst="rect">
                <a:avLst/>
              </a:prstGeom>
              <a:solidFill>
                <a:srgbClr val="66FF66"/>
              </a:solidFill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Ignore the result. 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Return 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-ODD(y).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9" y="3831424"/>
                <a:ext cx="3735766" cy="1200329"/>
              </a:xfrm>
              <a:prstGeom prst="rect">
                <a:avLst/>
              </a:prstGeom>
              <a:blipFill>
                <a:blip r:embed="rId4"/>
                <a:stretch>
                  <a:fillRect t="-971" r="-482" b="-8738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45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is uncomputable.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Will use this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𝑁𝑂𝐸𝑉𝐸𝑁𝑆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if we could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𝑁𝑂𝐸𝑉𝐸𝑁𝑆</m:t>
                    </m:r>
                  </m:oMath>
                </a14:m>
                <a:r>
                  <a:rPr lang="en-US" dirty="0"/>
                  <a:t>, we could solve HALT.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reduce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𝑁𝑂𝐸𝑉𝐸𝑁𝑆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rule out the possibility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hard,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𝑂𝐸𝑉𝐸𝑁𝑆</m:t>
                    </m:r>
                  </m:oMath>
                </a14:m>
                <a:r>
                  <a:rPr lang="en-US" dirty="0"/>
                  <a:t> easy)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𝑁𝑂𝐸𝑉𝐸𝑁𝑆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  <a:blipFill>
                <a:blip r:embed="rId2"/>
                <a:stretch>
                  <a:fillRect l="-917" t="-1770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Alg-HALT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Alg-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𝑂𝐸𝑉𝐸𝑁𝑆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blipFill>
                <a:blip r:embed="rId3"/>
                <a:stretch>
                  <a:fillRect l="-1429" t="-1493" b="-5970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DC099E5-C2C9-42C5-91A4-60FD8E1F5A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8623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3: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𝑂𝐸𝑉𝐸𝑁𝑆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unlessss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even for some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𝑂𝐸𝑉𝐸𝑁𝑆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7DC099E5-C2C9-42C5-91A4-60FD8E1F5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8623"/>
                <a:ext cx="11132024" cy="1334401"/>
              </a:xfrm>
              <a:prstGeom prst="rect">
                <a:avLst/>
              </a:prstGeom>
              <a:blipFill>
                <a:blip r:embed="rId4"/>
                <a:stretch>
                  <a:fillRect l="-115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53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𝑂𝐸𝑉𝐸𝑁𝑆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uncomputable</a:t>
                </a:r>
                <a:r>
                  <a:rPr lang="en-US" dirty="0"/>
                  <a:t>” doesn’t say: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505FB-1F52-4C95-B5C8-ADF52396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5782784" cy="3439426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…doesn’t say that there’s no machine that outputs only odd-length strings or doesn’t halt.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doesn’t say that if a function has no even-length output, it’s </a:t>
            </a:r>
            <a:r>
              <a:rPr lang="en-US" dirty="0" err="1"/>
              <a:t>uncomputable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-LOOP: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734677" y="5048250"/>
                <a:ext cx="4635062" cy="830997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OOP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while(True)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77" y="5048250"/>
                <a:ext cx="4635062" cy="830997"/>
              </a:xfrm>
              <a:prstGeom prst="rect">
                <a:avLst/>
              </a:prstGeom>
              <a:blipFill>
                <a:blip r:embed="rId3"/>
                <a:stretch>
                  <a:fillRect l="-1429" t="-2740" b="-1232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002841-36B3-4AC9-B911-8452DECB7DF3}"/>
              </a:ext>
            </a:extLst>
          </p:cNvPr>
          <p:cNvSpPr txBox="1">
            <a:spLocks/>
          </p:cNvSpPr>
          <p:nvPr/>
        </p:nvSpPr>
        <p:spPr>
          <a:xfrm>
            <a:off x="6285391" y="1437374"/>
            <a:ext cx="5782784" cy="343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…doesn’t say the opposite, either!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doesn’t say that if a function has even-length output, it’s </a:t>
            </a:r>
            <a:r>
              <a:rPr lang="en-US" dirty="0" err="1"/>
              <a:t>uncomputable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-EVEN: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212E-CC5D-4519-A2AF-7C0ED5F347CF}"/>
                  </a:ext>
                </a:extLst>
              </p:cNvPr>
              <p:cNvSpPr txBox="1"/>
              <p:nvPr/>
            </p:nvSpPr>
            <p:spPr>
              <a:xfrm>
                <a:off x="6859252" y="5038725"/>
                <a:ext cx="4635062" cy="830997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VEN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return ``121_is_great’’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212E-CC5D-4519-A2AF-7C0ED5F3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252" y="5038725"/>
                <a:ext cx="4635062" cy="830997"/>
              </a:xfrm>
              <a:prstGeom prst="rect">
                <a:avLst/>
              </a:prstGeom>
              <a:blipFill>
                <a:blip r:embed="rId4"/>
                <a:stretch>
                  <a:fillRect l="-1297" t="-2740" b="-1232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8331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Thm</a:t>
            </a:r>
            <a:r>
              <a:rPr lang="en-US" dirty="0"/>
              <a:t> 3 (NOEVENS </a:t>
            </a:r>
            <a:r>
              <a:rPr lang="en-US" dirty="0" err="1"/>
              <a:t>uncomp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𝑂𝐸𝑉𝐸𝑁𝑆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there exists an algorithm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𝑁𝑂𝐸𝑉𝐸𝑁𝑆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would be an algorithm computing HALT, which doesn’t exist!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  <a:blipFill>
                <a:blip r:embed="rId2"/>
                <a:stretch>
                  <a:fillRect l="-765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/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HALT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 as follows:</a:t>
                </a: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z =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Alg-N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OEVENS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Return 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blipFill>
                <a:blip r:embed="rId3"/>
                <a:stretch>
                  <a:fillRect l="-1072" t="-784" b="-254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/>
              <p:nvPr/>
            </p:nvSpPr>
            <p:spPr>
              <a:xfrm>
                <a:off x="1566889" y="3831424"/>
                <a:ext cx="4442691" cy="1200329"/>
              </a:xfrm>
              <a:prstGeom prst="rect">
                <a:avLst/>
              </a:prstGeom>
              <a:solidFill>
                <a:srgbClr val="66FF66"/>
              </a:solidFill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Ignore the result. 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Return 1-(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-EVEN(y)).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9" y="3831424"/>
                <a:ext cx="4442691" cy="1200329"/>
              </a:xfrm>
              <a:prstGeom prst="rect">
                <a:avLst/>
              </a:prstGeom>
              <a:blipFill>
                <a:blip r:embed="rId4"/>
                <a:stretch>
                  <a:fillRect t="-971" b="-8738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514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is uncomputable.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Will use this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𝐻𝐴𝐿𝑇𝑂𝑁𝑆𝐻𝑂𝑅𝑇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if we could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𝐻𝐴𝐿𝑇𝑂𝑁𝑆𝐻𝑂𝑅𝑇</m:t>
                    </m:r>
                  </m:oMath>
                </a14:m>
                <a:r>
                  <a:rPr lang="en-US" dirty="0"/>
                  <a:t>, we could solve HALT.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reduce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𝐻𝐴𝐿𝑇𝑂𝑁𝑆𝐻𝑂𝑅𝑇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rule out the possibility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hard,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𝐴𝐿𝑇𝑂𝑁𝑆𝐻𝑂𝑅𝑇</m:t>
                    </m:r>
                  </m:oMath>
                </a14:m>
                <a:r>
                  <a:rPr lang="en-US" dirty="0"/>
                  <a:t> easy)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𝐻𝐴𝐿𝑇𝑂𝑁𝑆𝐻𝑂𝑅𝑇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  <a:blipFill>
                <a:blip r:embed="rId2"/>
                <a:stretch>
                  <a:fillRect l="-917" t="-1770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Alg-HALT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Alg-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𝐴𝐿𝑇𝑂𝑁𝑆𝐻𝑂𝑅𝑇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blipFill>
                <a:blip r:embed="rId3"/>
                <a:stretch>
                  <a:fillRect l="-1429" t="-1493" b="-5970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6C78C62-1236-4771-A213-4612818639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5263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4: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𝐴𝐿𝑇𝑂𝑁𝑆𝐻𝑂𝑅𝑇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halts whenever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𝐴𝐿𝑇𝑂𝑁𝑆𝐻𝑂𝑅𝑇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26C78C62-1236-4771-A213-461281863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5263"/>
                <a:ext cx="11132024" cy="1334401"/>
              </a:xfrm>
              <a:prstGeom prst="rect">
                <a:avLst/>
              </a:prstGeom>
              <a:blipFill>
                <a:blip r:embed="rId4"/>
                <a:stretch>
                  <a:fillRect l="-1150" t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9969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𝐴𝐿𝑇𝑂𝑁𝑆𝐻𝑂𝑅𝑇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uncomputable</a:t>
                </a:r>
                <a:r>
                  <a:rPr lang="en-US" dirty="0"/>
                  <a:t>” doesn’t say: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505FB-1F52-4C95-B5C8-ADF52396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5782784" cy="34394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…doesn’t say that there’s no machine that halts on short inputs.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-EVEN: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6859252" y="3895725"/>
                <a:ext cx="4635062" cy="830997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OOP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while(True)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252" y="3895725"/>
                <a:ext cx="4635062" cy="830997"/>
              </a:xfrm>
              <a:prstGeom prst="rect">
                <a:avLst/>
              </a:prstGeom>
              <a:blipFill>
                <a:blip r:embed="rId3"/>
                <a:stretch>
                  <a:fillRect l="-1297" t="-2740" b="-1232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002841-36B3-4AC9-B911-8452DECB7DF3}"/>
              </a:ext>
            </a:extLst>
          </p:cNvPr>
          <p:cNvSpPr txBox="1">
            <a:spLocks/>
          </p:cNvSpPr>
          <p:nvPr/>
        </p:nvSpPr>
        <p:spPr>
          <a:xfrm>
            <a:off x="6285391" y="1437374"/>
            <a:ext cx="5782784" cy="343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…doesn’t say the opposite, either!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-LOOP: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212E-CC5D-4519-A2AF-7C0ED5F347CF}"/>
                  </a:ext>
                </a:extLst>
              </p:cNvPr>
              <p:cNvSpPr txBox="1"/>
              <p:nvPr/>
            </p:nvSpPr>
            <p:spPr>
              <a:xfrm>
                <a:off x="697686" y="3895724"/>
                <a:ext cx="4635062" cy="830997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Alg-E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VEN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return ``121_is_great’’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212E-CC5D-4519-A2AF-7C0ED5F3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86" y="3895724"/>
                <a:ext cx="4635062" cy="830997"/>
              </a:xfrm>
              <a:prstGeom prst="rect">
                <a:avLst/>
              </a:prstGeom>
              <a:blipFill>
                <a:blip r:embed="rId4"/>
                <a:stretch>
                  <a:fillRect l="-1297" t="-2740" b="-1232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9390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Thm</a:t>
            </a:r>
            <a:r>
              <a:rPr lang="en-US" dirty="0"/>
              <a:t> 4 (HALTONSHORT </a:t>
            </a:r>
            <a:r>
              <a:rPr lang="en-US" dirty="0" err="1"/>
              <a:t>uncomp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𝐴𝐿𝑇𝑂𝑁𝑆𝐻𝑂𝑅𝑇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there exists an algorithm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𝐻𝐴𝐿𝑇𝑂𝑁𝑆𝐻𝑂𝑅𝑇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would be an algorithm computing HALT, which doesn’t exist!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  <a:blipFill>
                <a:blip r:embed="rId2"/>
                <a:stretch>
                  <a:fillRect l="-765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/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HALT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 as follows:</a:t>
                </a: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z =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Alg-H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ALTONSHORT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Return 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blipFill>
                <a:blip r:embed="rId3"/>
                <a:stretch>
                  <a:fillRect l="-1072" t="-784" b="-254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/>
              <p:nvPr/>
            </p:nvSpPr>
            <p:spPr>
              <a:xfrm>
                <a:off x="1566889" y="3831424"/>
                <a:ext cx="3803092" cy="1200329"/>
              </a:xfrm>
              <a:prstGeom prst="rect">
                <a:avLst/>
              </a:prstGeom>
              <a:solidFill>
                <a:srgbClr val="66FF66"/>
              </a:solidFill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Ignore the result. 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Return 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-EVEN(y).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9" y="3831424"/>
                <a:ext cx="3803092" cy="1200329"/>
              </a:xfrm>
              <a:prstGeom prst="rect">
                <a:avLst/>
              </a:prstGeom>
              <a:blipFill>
                <a:blip r:embed="rId4"/>
                <a:stretch>
                  <a:fillRect t="-971" r="-315" b="-8738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280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755600"/>
          </a:xfrm>
          <a:prstGeom prst="rect">
            <a:avLst/>
          </a:prstGeom>
          <a:noFill/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 sz="3867" b="1">
                <a:solidFill>
                  <a:srgbClr val="A41034"/>
                </a:solidFill>
                <a:latin typeface="Raleway"/>
                <a:ea typeface="Raleway"/>
                <a:cs typeface="Raleway"/>
                <a:sym typeface="Raleway"/>
              </a:rPr>
              <a:t>If eligible, </a:t>
            </a:r>
            <a:endParaRPr sz="3867" b="1">
              <a:solidFill>
                <a:srgbClr val="A4103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r>
              <a:rPr lang="en" sz="6267" b="1">
                <a:solidFill>
                  <a:srgbClr val="A41034"/>
                </a:solidFill>
                <a:latin typeface="Raleway"/>
                <a:ea typeface="Raleway"/>
                <a:cs typeface="Raleway"/>
                <a:sym typeface="Raleway"/>
              </a:rPr>
              <a:t>Get Ready to Vote</a:t>
            </a:r>
            <a:endParaRPr sz="6267" b="1">
              <a:solidFill>
                <a:srgbClr val="A41034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1"/>
          </p:nvPr>
        </p:nvSpPr>
        <p:spPr>
          <a:xfrm>
            <a:off x="456400" y="1867400"/>
            <a:ext cx="11279200" cy="448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l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If you’re </a:t>
            </a:r>
            <a:r>
              <a:rPr lang="en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voting by mail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make sure to submit your absentee ballot or take action if your ballot has not arrived. Learn more at bit.ly/harvardvotebymail.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If you’re </a:t>
            </a:r>
            <a:r>
              <a:rPr lang="en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voting in person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, make sure to pick a date/time, research your polling location and voter ID laws. Learn more at bit.ly/harvardvoteinperson.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Research what’s on your ballot: ballotpedia.org.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l">
              <a:spcBef>
                <a:spcPts val="0"/>
              </a:spcBef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If you have voting questions or need help, </a:t>
            </a:r>
            <a:r>
              <a:rPr lang="en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text “@votinghelp” to 81010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or email </a:t>
            </a:r>
            <a:r>
              <a:rPr lang="en" b="1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voteschallenge@harvard.edu</a:t>
            </a:r>
            <a:endParaRPr b="1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71531" y="5875501"/>
            <a:ext cx="1150435" cy="6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Rice’s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D2BF57-4484-42E4-B6A3-654E2E0EAC69}"/>
                  </a:ext>
                </a:extLst>
              </p:cNvPr>
              <p:cNvSpPr txBox="1"/>
              <p:nvPr/>
            </p:nvSpPr>
            <p:spPr>
              <a:xfrm>
                <a:off x="507556" y="3586329"/>
                <a:ext cx="112431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are </a:t>
                </a:r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functionally equivalent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if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∈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′(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      </a:t>
                </a:r>
                <a:r>
                  <a:rPr lang="en-US" sz="2400" dirty="0">
                    <a:solidFill>
                      <a:srgbClr val="00B05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Notation: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DD2BF57-4484-42E4-B6A3-654E2E0EA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6" y="3586329"/>
                <a:ext cx="11243145" cy="830997"/>
              </a:xfrm>
              <a:prstGeom prst="rect">
                <a:avLst/>
              </a:prstGeom>
              <a:blipFill>
                <a:blip r:embed="rId2"/>
                <a:stretch>
                  <a:fillRect l="-813" t="-5109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F5EE87-8904-4B3A-ADF3-67A14CC048DA}"/>
                  </a:ext>
                </a:extLst>
              </p:cNvPr>
              <p:cNvSpPr txBox="1"/>
              <p:nvPr/>
            </p:nvSpPr>
            <p:spPr>
              <a:xfrm>
                <a:off x="507556" y="4707625"/>
                <a:ext cx="112431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Def: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</a:t>
                </a:r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semantic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if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≅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′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5F5EE87-8904-4B3A-ADF3-67A14CC04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6" y="4707625"/>
                <a:ext cx="11243145" cy="461665"/>
              </a:xfrm>
              <a:prstGeom prst="rect">
                <a:avLst/>
              </a:prstGeom>
              <a:blipFill>
                <a:blip r:embed="rId3"/>
                <a:stretch>
                  <a:fillRect l="-81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2101CB-5E76-473D-B4EE-7A3372368858}"/>
                  </a:ext>
                </a:extLst>
              </p:cNvPr>
              <p:cNvSpPr txBox="1"/>
              <p:nvPr/>
            </p:nvSpPr>
            <p:spPr>
              <a:xfrm>
                <a:off x="507556" y="5459589"/>
                <a:ext cx="1124314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Q: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𝑜𝑛𝑒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r>
                      <m:rPr>
                        <m:lit/>
                      </m:rP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 constant one function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𝑜𝑛𝑒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𝑤</m:t>
                        </m:r>
                      </m:e>
                    </m:d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=1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𝑤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). </a:t>
                </a:r>
                <a:b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</a:b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𝑜𝑛𝑒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semantic.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52101CB-5E76-473D-B4EE-7A3372368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556" y="5459589"/>
                <a:ext cx="11243145" cy="830997"/>
              </a:xfrm>
              <a:prstGeom prst="rect">
                <a:avLst/>
              </a:prstGeom>
              <a:blipFill>
                <a:blip r:embed="rId4"/>
                <a:stretch>
                  <a:fillRect l="-813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FD6AA0-59D6-434E-A0C0-2D98EABAFB1A}"/>
                  </a:ext>
                </a:extLst>
              </p:cNvPr>
              <p:cNvSpPr txBox="1"/>
              <p:nvPr/>
            </p:nvSpPr>
            <p:spPr>
              <a:xfrm>
                <a:off x="345631" y="1570459"/>
                <a:ext cx="107263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Rice’s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Thm</a:t>
                </a:r>
                <a:r>
                  <a:rPr lang="en-US" sz="28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semantic then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𝑜𝑛𝑒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or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𝑧𝑒𝑟𝑜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</a:t>
                </a:r>
                <a:r>
                  <a:rPr lang="en-US" sz="2800" dirty="0" err="1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uncomputable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FD6AA0-59D6-434E-A0C0-2D98EABAF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31" y="1570459"/>
                <a:ext cx="10726312" cy="954107"/>
              </a:xfrm>
              <a:prstGeom prst="rect">
                <a:avLst/>
              </a:prstGeom>
              <a:blipFill>
                <a:blip r:embed="rId5"/>
                <a:stretch>
                  <a:fillRect l="-1194" t="-7051" r="-28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40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10D8C-F70C-4606-AF0E-AE1C65029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7976" y="265799"/>
                <a:ext cx="11132024" cy="1334401"/>
              </a:xfrm>
            </p:spPr>
            <p:txBody>
              <a:bodyPr/>
              <a:lstStyle/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3: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𝐶𝑂𝑀𝑃𝑈𝑇𝐸𝑋𝑂𝑅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10D8C-F70C-4606-AF0E-AE1C65029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7976" y="265799"/>
                <a:ext cx="11132024" cy="1334401"/>
              </a:xfrm>
              <a:blipFill>
                <a:blip r:embed="rId2"/>
                <a:stretch>
                  <a:fillRect l="-1150" t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BA63D3-C75F-484B-9356-2CE745A254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976" y="1477379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4: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𝑃𝐴𝐿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𝑃𝐴𝐿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𝑃𝐴𝐿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BA63D3-C75F-484B-9356-2CE745A25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976" y="1477379"/>
                <a:ext cx="11132024" cy="1334401"/>
              </a:xfrm>
              <a:prstGeom prst="rect">
                <a:avLst/>
              </a:prstGeom>
              <a:blipFill>
                <a:blip r:embed="rId3"/>
                <a:stretch>
                  <a:fillRect l="-115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FB0D2F-C8DD-4D01-B83C-320ED048CF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2910389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5: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𝑁𝐿𝑌𝐸𝑉𝐸𝑁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even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𝑁𝐿𝑌𝐸𝑉𝐸𝑁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FB0D2F-C8DD-4D01-B83C-320ED048C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2910389"/>
                <a:ext cx="11132024" cy="1334401"/>
              </a:xfrm>
              <a:prstGeom prst="rect">
                <a:avLst/>
              </a:prstGeom>
              <a:blipFill>
                <a:blip r:embed="rId4"/>
                <a:stretch>
                  <a:fillRect l="-115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74789CA-9789-4E1D-835C-4CD7039B74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4251960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6: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𝑂𝑁𝑂𝑇𝑂𝑁𝐸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𝑂𝑁𝑂𝑇𝑂𝑁𝐸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74789CA-9789-4E1D-835C-4CD7039B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4251960"/>
                <a:ext cx="11132024" cy="1334401"/>
              </a:xfrm>
              <a:prstGeom prst="rect">
                <a:avLst/>
              </a:prstGeom>
              <a:blipFill>
                <a:blip r:embed="rId5"/>
                <a:stretch>
                  <a:fillRect l="-1150" t="-4587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438D9CD-A81D-46F1-A50F-421C3E20E9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376" y="5654040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7: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𝐴𝐿𝑇𝑂𝑁𝑆𝐻𝑂𝑅𝑇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≠⊥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𝐴𝐿𝑇𝑂𝑁𝑆𝐻𝑂𝑅𝑇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438D9CD-A81D-46F1-A50F-421C3E20E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5654040"/>
                <a:ext cx="11132024" cy="1334401"/>
              </a:xfrm>
              <a:prstGeom prst="rect">
                <a:avLst/>
              </a:prstGeom>
              <a:blipFill>
                <a:blip r:embed="rId6"/>
                <a:stretch>
                  <a:fillRect l="-1150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A185ECB-087B-4980-949B-E33108B0AF1B}"/>
              </a:ext>
            </a:extLst>
          </p:cNvPr>
          <p:cNvSpPr/>
          <p:nvPr/>
        </p:nvSpPr>
        <p:spPr>
          <a:xfrm>
            <a:off x="-236220" y="-175260"/>
            <a:ext cx="12656820" cy="7094220"/>
          </a:xfrm>
          <a:prstGeom prst="rect">
            <a:avLst/>
          </a:prstGeom>
          <a:solidFill>
            <a:schemeClr val="bg1">
              <a:alpha val="74000"/>
            </a:schemeClr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37C96-AECB-485A-9CFF-A0C90D20679D}"/>
                  </a:ext>
                </a:extLst>
              </p:cNvPr>
              <p:cNvSpPr txBox="1"/>
              <p:nvPr/>
            </p:nvSpPr>
            <p:spPr>
              <a:xfrm>
                <a:off x="1024391" y="2151218"/>
                <a:ext cx="10330070" cy="2585901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32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Rice’s Theorem:</a:t>
                </a:r>
                <a:r>
                  <a:rPr lang="en-US" sz="32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:{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𝑇𝑢𝑟𝑖𝑛𝑔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𝑀𝑎𝑐h𝑖𝑛𝑒𝑠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}→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r>
                      <m:rPr>
                        <m:lit/>
                      </m:rP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has property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</a:t>
                </a:r>
                <a:r>
                  <a:rPr lang="en-US" sz="3200" i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semantic</a:t>
                </a:r>
                <a:r>
                  <a:rPr lang="en-US" sz="32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(only depends on what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computes, not how)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</m:oMath>
                </a14:m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not </a:t>
                </a:r>
                <a:r>
                  <a:rPr lang="en-US" sz="3200" i="1" dirty="0">
                    <a:solidFill>
                      <a:srgbClr val="00B05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trivial</a:t>
                </a:r>
                <a:r>
                  <a:rPr lang="en-US" sz="3200" dirty="0">
                    <a:solidFill>
                      <a:srgbClr val="00B05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(true for every M or no M)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then F is </a:t>
                </a:r>
                <a:r>
                  <a:rPr lang="en-US" sz="32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uncomputable</a:t>
                </a:r>
                <a:r>
                  <a:rPr lang="en-US" sz="32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  <a:endParaRPr lang="en-US" sz="36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BE37C96-AECB-485A-9CFF-A0C90D2067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391" y="2151218"/>
                <a:ext cx="10330070" cy="2585901"/>
              </a:xfrm>
              <a:prstGeom prst="rect">
                <a:avLst/>
              </a:prstGeom>
              <a:blipFill>
                <a:blip r:embed="rId7"/>
                <a:stretch>
                  <a:fillRect l="-1475" r="-1770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639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5B836-CAD8-4884-A0C9-00247A44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Thm</a:t>
            </a:r>
            <a:r>
              <a:rPr lang="en-US" dirty="0"/>
              <a:t> n (Rice’s Theorem)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is uncomputable.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Will use this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if we could solve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, we could solve HALT.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reduce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rule out the possibility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hard,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easy)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  <a:blipFill>
                <a:blip r:embed="rId2"/>
                <a:stretch>
                  <a:fillRect l="-917" t="-1770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Alg-HALT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Alg-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blipFill>
                <a:blip r:embed="rId3"/>
                <a:stretch>
                  <a:fillRect l="-1429" t="-1493" b="-5970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1614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isn’t trivial” means: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505FB-1F52-4C95-B5C8-ADF52396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5782784" cy="34394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There’s some machine M such that F(M) =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-???: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6859252" y="3895725"/>
                <a:ext cx="4635062" cy="830997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OOP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while(True)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252" y="3895725"/>
                <a:ext cx="4635062" cy="830997"/>
              </a:xfrm>
              <a:prstGeom prst="rect">
                <a:avLst/>
              </a:prstGeom>
              <a:blipFill>
                <a:blip r:embed="rId3"/>
                <a:stretch>
                  <a:fillRect l="-1297" t="-2740" b="-1232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002841-36B3-4AC9-B911-8452DECB7DF3}"/>
              </a:ext>
            </a:extLst>
          </p:cNvPr>
          <p:cNvSpPr txBox="1">
            <a:spLocks/>
          </p:cNvSpPr>
          <p:nvPr/>
        </p:nvSpPr>
        <p:spPr>
          <a:xfrm>
            <a:off x="6285391" y="1437374"/>
            <a:ext cx="5782784" cy="3439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There’s some machine M such that F(M) =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-LOOP: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212E-CC5D-4519-A2AF-7C0ED5F347CF}"/>
                  </a:ext>
                </a:extLst>
              </p:cNvPr>
              <p:cNvSpPr txBox="1"/>
              <p:nvPr/>
            </p:nvSpPr>
            <p:spPr>
              <a:xfrm>
                <a:off x="697686" y="3895724"/>
                <a:ext cx="4635062" cy="830997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Alg-at-least-it-exists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???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14212E-CC5D-4519-A2AF-7C0ED5F34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86" y="3895724"/>
                <a:ext cx="4635062" cy="830997"/>
              </a:xfrm>
              <a:prstGeom prst="rect">
                <a:avLst/>
              </a:prstGeom>
              <a:blipFill>
                <a:blip r:embed="rId4"/>
                <a:stretch>
                  <a:fillRect l="-1297" t="-2740" b="-1232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0BE1C19B-D1FA-409C-94C4-2D60BE2AF250}"/>
              </a:ext>
            </a:extLst>
          </p:cNvPr>
          <p:cNvSpPr txBox="1"/>
          <p:nvPr/>
        </p:nvSpPr>
        <p:spPr>
          <a:xfrm>
            <a:off x="3705225" y="5686425"/>
            <a:ext cx="4905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(These might be switched.)</a:t>
            </a:r>
          </a:p>
        </p:txBody>
      </p:sp>
    </p:spTree>
    <p:extLst>
      <p:ext uri="{BB962C8B-B14F-4D97-AF65-F5344CB8AC3E}">
        <p14:creationId xmlns:p14="http://schemas.microsoft.com/office/powerpoint/2010/main" val="29562682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Thm</a:t>
            </a:r>
            <a:r>
              <a:rPr lang="en-US" dirty="0"/>
              <a:t> n (Rice’s theorem: F </a:t>
            </a:r>
            <a:r>
              <a:rPr lang="en-US" dirty="0" err="1"/>
              <a:t>uncomp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there exists an algorithm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would be an algorithm computing HALT, which doesn’t exist!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  <a:blipFill>
                <a:blip r:embed="rId2"/>
                <a:stretch>
                  <a:fillRect l="-765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/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HALT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 as follows:</a:t>
                </a: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z =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Alg-F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Return 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blipFill>
                <a:blip r:embed="rId3"/>
                <a:stretch>
                  <a:fillRect l="-1072" t="-784" b="-254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/>
              <p:nvPr/>
            </p:nvSpPr>
            <p:spPr>
              <a:xfrm>
                <a:off x="1566889" y="3831424"/>
                <a:ext cx="4966809" cy="1200329"/>
              </a:xfrm>
              <a:prstGeom prst="rect">
                <a:avLst/>
              </a:prstGeom>
              <a:solidFill>
                <a:srgbClr val="66FF66"/>
              </a:solidFill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Ignore the result. 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Return </a:t>
                </a:r>
                <a:r>
                  <a:rPr lang="en-US" sz="2400" dirty="0" err="1"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cs typeface="Segoe UI" panose="020B0502040204020203" pitchFamily="34" charset="0"/>
                  </a:rPr>
                  <a:t>-at-least-it-exists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(y).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9" y="3831424"/>
                <a:ext cx="4966809" cy="1200329"/>
              </a:xfrm>
              <a:prstGeom prst="rect">
                <a:avLst/>
              </a:prstGeom>
              <a:blipFill>
                <a:blip r:embed="rId4"/>
                <a:stretch>
                  <a:fillRect t="-971" r="-242" b="-8252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2755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Break: discuss Rice’s Theorem &amp; proof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there exists an algorithm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𝐿𝐺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would be an algorithm computing HALT, which doesn’t exist!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  <a:blipFill>
                <a:blip r:embed="rId2"/>
                <a:stretch>
                  <a:fillRect l="-765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/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HALT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 as follows:</a:t>
                </a: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z =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Alg-F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Return 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blipFill>
                <a:blip r:embed="rId3"/>
                <a:stretch>
                  <a:fillRect l="-1072" t="-784" b="-254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/>
              <p:nvPr/>
            </p:nvSpPr>
            <p:spPr>
              <a:xfrm>
                <a:off x="1566889" y="3831424"/>
                <a:ext cx="4966809" cy="1200329"/>
              </a:xfrm>
              <a:prstGeom prst="rect">
                <a:avLst/>
              </a:prstGeom>
              <a:solidFill>
                <a:srgbClr val="66FF66"/>
              </a:solidFill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Ignore the result. 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Return </a:t>
                </a:r>
                <a:r>
                  <a:rPr lang="en-US" sz="2400" dirty="0" err="1">
                    <a:cs typeface="Segoe UI" panose="020B0502040204020203" pitchFamily="34" charset="0"/>
                  </a:rPr>
                  <a:t>Alg</a:t>
                </a:r>
                <a:r>
                  <a:rPr lang="en-US" sz="2400" dirty="0">
                    <a:cs typeface="Segoe UI" panose="020B0502040204020203" pitchFamily="34" charset="0"/>
                  </a:rPr>
                  <a:t>-at-least-it-exists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(y).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9" y="3831424"/>
                <a:ext cx="4966809" cy="1200329"/>
              </a:xfrm>
              <a:prstGeom prst="rect">
                <a:avLst/>
              </a:prstGeom>
              <a:blipFill>
                <a:blip r:embed="rId4"/>
                <a:stretch>
                  <a:fillRect t="-971" r="-242" b="-8252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3651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Rice’s Theorem caveats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FD6AA0-59D6-434E-A0C0-2D98EABAFB1A}"/>
                  </a:ext>
                </a:extLst>
              </p:cNvPr>
              <p:cNvSpPr txBox="1"/>
              <p:nvPr/>
            </p:nvSpPr>
            <p:spPr>
              <a:xfrm>
                <a:off x="345631" y="1570459"/>
                <a:ext cx="1072631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Rice’s </a:t>
                </a:r>
                <a:r>
                  <a:rPr lang="en-US" sz="2800" b="1" dirty="0" err="1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Thm</a:t>
                </a:r>
                <a:r>
                  <a:rPr lang="en-US" sz="2800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: 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semantic then either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𝑜𝑛𝑒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or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𝑧𝑒𝑟𝑜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𝐹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</a:t>
                </a:r>
                <a:r>
                  <a:rPr lang="en-US" sz="2800" dirty="0" err="1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uncomputable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AFD6AA0-59D6-434E-A0C0-2D98EABAFB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31" y="1570459"/>
                <a:ext cx="10726312" cy="954107"/>
              </a:xfrm>
              <a:prstGeom prst="rect">
                <a:avLst/>
              </a:prstGeom>
              <a:blipFill>
                <a:blip r:embed="rId2"/>
                <a:stretch>
                  <a:fillRect l="-1194" t="-7051" r="-284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72ECAD5-388A-49EC-8686-F4C46C6D0104}"/>
              </a:ext>
            </a:extLst>
          </p:cNvPr>
          <p:cNvSpPr txBox="1"/>
          <p:nvPr/>
        </p:nvSpPr>
        <p:spPr>
          <a:xfrm>
            <a:off x="345631" y="3162300"/>
            <a:ext cx="1188466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A first approximation is “functions that take a TM M as input are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uncomputable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”, but: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-Check whether you actually needed the TM as input.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-Functions that ask about </a:t>
            </a:r>
            <a:r>
              <a:rPr lang="en-US" sz="2400" i="1" dirty="0">
                <a:latin typeface="Segoe UI" panose="020B0502040204020203" pitchFamily="34" charset="0"/>
                <a:cs typeface="Segoe UI" panose="020B0502040204020203" pitchFamily="34" charset="0"/>
              </a:rPr>
              <a:t>how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 M computes things might or might not be computable.</a:t>
            </a: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“M has &lt;100 states” vs “M has &lt;100 states and computes HALT”</a:t>
            </a:r>
          </a:p>
          <a:p>
            <a:endParaRPr lang="en-US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…this isn’t just a loophole; it lets us salvage things we want from </a:t>
            </a:r>
            <a:r>
              <a:rPr lang="en-US" sz="2400" dirty="0" err="1">
                <a:latin typeface="Segoe UI" panose="020B0502040204020203" pitchFamily="34" charset="0"/>
                <a:cs typeface="Segoe UI" panose="020B0502040204020203" pitchFamily="34" charset="0"/>
              </a:rPr>
              <a:t>uncomputability</a:t>
            </a:r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7217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we’d like to do, but can’t.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FD6AA0-59D6-434E-A0C0-2D98EABAFB1A}"/>
              </a:ext>
            </a:extLst>
          </p:cNvPr>
          <p:cNvSpPr txBox="1"/>
          <p:nvPr/>
        </p:nvSpPr>
        <p:spPr>
          <a:xfrm>
            <a:off x="345631" y="1570459"/>
            <a:ext cx="107263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Bug checking: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Given a program M (say, in Python), check whether it will always return.</a:t>
            </a: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 checking: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Given a program M (say, in Python), check whether it ever calls the </a:t>
            </a:r>
            <a:r>
              <a:rPr lang="en-US" sz="2800" i="1" dirty="0" err="1">
                <a:latin typeface="Segoe UI" panose="020B0502040204020203" pitchFamily="34" charset="0"/>
                <a:cs typeface="Segoe UI" panose="020B0502040204020203" pitchFamily="34" charset="0"/>
              </a:rPr>
              <a:t>concat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function with inputs that aren’t strings.</a:t>
            </a: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Equivalence checking: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 clever programmer claims to have found a faster replacement for your function. It’s fast, but you don’t understand the code. Is it right?</a:t>
            </a: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60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DF1D1E-E43E-4833-98D9-CB1E84DE3205}"/>
              </a:ext>
            </a:extLst>
          </p:cNvPr>
          <p:cNvSpPr txBox="1"/>
          <p:nvPr/>
        </p:nvSpPr>
        <p:spPr>
          <a:xfrm>
            <a:off x="1768929" y="2321197"/>
            <a:ext cx="8810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Is software verification doomed?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D9EEA-6802-4872-9C98-1EBE0CC2A77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4889" y="384028"/>
                <a:ext cx="10969625" cy="124142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en-US" b="1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Rice’s Theorem (Fundamental Theorem of Software Verification):</a:t>
                </a:r>
              </a:p>
              <a:p>
                <a:pPr marL="0" inden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Every semantic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either </a:t>
                </a:r>
                <a:r>
                  <a:rPr lang="en-US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trivial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or </a:t>
                </a:r>
                <a:r>
                  <a:rPr lang="en-US" dirty="0" err="1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uncomputable</a:t>
                </a:r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4D9EEA-6802-4872-9C98-1EBE0CC2A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889" y="384028"/>
                <a:ext cx="10969625" cy="1241425"/>
              </a:xfrm>
              <a:prstGeom prst="rect">
                <a:avLst/>
              </a:prstGeom>
              <a:blipFill>
                <a:blip r:embed="rId2"/>
                <a:stretch>
                  <a:fillRect l="-1001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71225-53A4-41F2-BD12-BEA09C1AAFA2}"/>
                  </a:ext>
                </a:extLst>
              </p:cNvPr>
              <p:cNvSpPr txBox="1"/>
              <p:nvPr/>
            </p:nvSpPr>
            <p:spPr>
              <a:xfrm>
                <a:off x="317056" y="3792714"/>
                <a:ext cx="11684444" cy="2112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C0000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Q: 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ValidType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}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∗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→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0,1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}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be function that maps a C program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1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:r>
                  <a:rPr lang="en-US" sz="28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iff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when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𝑃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executed, it will never call a function with a </a:t>
                </a:r>
                <a:r>
                  <a:rPr lang="en-US" sz="28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parameter with an </a:t>
                </a:r>
                <a:r>
                  <a:rPr lang="en-US" sz="2800" dirty="0">
                    <a:solidFill>
                      <a:srgbClr val="0070C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parameter.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Prove that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𝑉𝑎𝑙𝑖𝑑𝑇𝑦𝑝𝑒</m:t>
                    </m:r>
                  </m:oMath>
                </a14:m>
                <a:r>
                  <a:rPr lang="en-US" sz="28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is computable.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ED71225-53A4-41F2-BD12-BEA09C1AAF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56" y="3792714"/>
                <a:ext cx="11684444" cy="2112630"/>
              </a:xfrm>
              <a:prstGeom prst="rect">
                <a:avLst/>
              </a:prstGeom>
              <a:blipFill>
                <a:blip r:embed="rId3"/>
                <a:stretch>
                  <a:fillRect l="-1043" t="-1153" r="-626" b="-6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6A57EE6-61C9-471E-9B05-67FCFC0372D7}"/>
              </a:ext>
            </a:extLst>
          </p:cNvPr>
          <p:cNvSpPr txBox="1"/>
          <p:nvPr/>
        </p:nvSpPr>
        <p:spPr>
          <a:xfrm>
            <a:off x="474889" y="6240780"/>
            <a:ext cx="7503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 mismatch error</a:t>
            </a:r>
          </a:p>
        </p:txBody>
      </p:sp>
    </p:spTree>
    <p:extLst>
      <p:ext uri="{BB962C8B-B14F-4D97-AF65-F5344CB8AC3E}">
        <p14:creationId xmlns:p14="http://schemas.microsoft.com/office/powerpoint/2010/main" val="3597383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ice">
            <a:extLst>
              <a:ext uri="{FF2B5EF4-FFF2-40B4-BE49-F238E27FC236}">
                <a16:creationId xmlns:a16="http://schemas.microsoft.com/office/drawing/2014/main" id="{0B7D1F13-A92F-4F70-BEC5-C7589A5BF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EFDF65-45A7-48BC-B854-524337D90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Rice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FCE9C8-F9A5-499C-97DF-31D02272072D}"/>
              </a:ext>
            </a:extLst>
          </p:cNvPr>
          <p:cNvCxnSpPr/>
          <p:nvPr/>
        </p:nvCxnSpPr>
        <p:spPr>
          <a:xfrm>
            <a:off x="1356360" y="4328160"/>
            <a:ext cx="958596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F356303-FC49-4967-AD81-9C13B7276116}"/>
              </a:ext>
            </a:extLst>
          </p:cNvPr>
          <p:cNvSpPr txBox="1"/>
          <p:nvPr/>
        </p:nvSpPr>
        <p:spPr>
          <a:xfrm>
            <a:off x="1541559" y="4541233"/>
            <a:ext cx="1653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Turing Complete Models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93D5B2-3540-4A24-9B27-D2562CD16304}"/>
              </a:ext>
            </a:extLst>
          </p:cNvPr>
          <p:cNvCxnSpPr/>
          <p:nvPr/>
        </p:nvCxnSpPr>
        <p:spPr>
          <a:xfrm>
            <a:off x="4282440" y="1677421"/>
            <a:ext cx="0" cy="4471919"/>
          </a:xfrm>
          <a:prstGeom prst="line">
            <a:avLst/>
          </a:prstGeom>
          <a:ln w="63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DDD3004-4D16-4AD0-983F-971C0DDC8179}"/>
              </a:ext>
            </a:extLst>
          </p:cNvPr>
          <p:cNvSpPr txBox="1"/>
          <p:nvPr/>
        </p:nvSpPr>
        <p:spPr>
          <a:xfrm>
            <a:off x="6518253" y="4468901"/>
            <a:ext cx="2782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Restricted Computational Models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D0DB37-B85D-49D2-A050-C4616C00DF7E}"/>
              </a:ext>
            </a:extLst>
          </p:cNvPr>
          <p:cNvSpPr txBox="1"/>
          <p:nvPr/>
        </p:nvSpPr>
        <p:spPr>
          <a:xfrm>
            <a:off x="1428093" y="5687675"/>
            <a:ext cx="2782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Stronger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E2FA6F-A493-4003-AC32-49355619637C}"/>
              </a:ext>
            </a:extLst>
          </p:cNvPr>
          <p:cNvSpPr txBox="1"/>
          <p:nvPr/>
        </p:nvSpPr>
        <p:spPr>
          <a:xfrm>
            <a:off x="6661376" y="6166722"/>
            <a:ext cx="401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+ Semantic analysis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0017BF-9290-4495-B217-4FA64341070B}"/>
              </a:ext>
            </a:extLst>
          </p:cNvPr>
          <p:cNvSpPr txBox="1"/>
          <p:nvPr/>
        </p:nvSpPr>
        <p:spPr>
          <a:xfrm>
            <a:off x="1454685" y="6166722"/>
            <a:ext cx="401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No semantic analysis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295FA9-9CB6-4D65-89EB-97ED9BCBF6E9}"/>
              </a:ext>
            </a:extLst>
          </p:cNvPr>
          <p:cNvSpPr txBox="1"/>
          <p:nvPr/>
        </p:nvSpPr>
        <p:spPr>
          <a:xfrm>
            <a:off x="6733109" y="5687675"/>
            <a:ext cx="401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Weaker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4C8AF5-51CB-4D06-BA2D-2437CA25F39F}"/>
                  </a:ext>
                </a:extLst>
              </p:cNvPr>
              <p:cNvSpPr txBox="1"/>
              <p:nvPr/>
            </p:nvSpPr>
            <p:spPr>
              <a:xfrm>
                <a:off x="1126688" y="1355875"/>
                <a:ext cx="3155752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Turing Machines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General programming languages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calculus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…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94C8AF5-51CB-4D06-BA2D-2437CA25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688" y="1355875"/>
                <a:ext cx="3155752" cy="2308324"/>
              </a:xfrm>
              <a:prstGeom prst="rect">
                <a:avLst/>
              </a:prstGeom>
              <a:blipFill>
                <a:blip r:embed="rId3"/>
                <a:stretch>
                  <a:fillRect l="-2703" t="-1847" b="-5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1E4345-8DE5-453C-9009-2A58F29DC8B1}"/>
                  </a:ext>
                </a:extLst>
              </p:cNvPr>
              <p:cNvSpPr txBox="1"/>
              <p:nvPr/>
            </p:nvSpPr>
            <p:spPr>
              <a:xfrm>
                <a:off x="5783046" y="2124569"/>
                <a:ext cx="36586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solidFill>
                      <a:srgbClr val="0070C0"/>
                    </a:solidFill>
                    <a:cs typeface="Segoe UI" panose="020B0502040204020203" pitchFamily="34" charset="0"/>
                  </a:rPr>
                  <a:t>Simply typed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𝜆</m:t>
                    </m:r>
                  </m:oMath>
                </a14:m>
                <a:r>
                  <a:rPr lang="en-US" sz="2400" dirty="0">
                    <a:solidFill>
                      <a:srgbClr val="0070C0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calculus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91E4345-8DE5-453C-9009-2A58F29DC8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046" y="2124569"/>
                <a:ext cx="3658667" cy="461665"/>
              </a:xfrm>
              <a:prstGeom prst="rect">
                <a:avLst/>
              </a:prstGeom>
              <a:blipFill>
                <a:blip r:embed="rId4"/>
                <a:stretch>
                  <a:fillRect l="-2667" t="-12000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48FE6A8E-57BE-441D-8978-5716029DCE9B}"/>
              </a:ext>
            </a:extLst>
          </p:cNvPr>
          <p:cNvSpPr txBox="1"/>
          <p:nvPr/>
        </p:nvSpPr>
        <p:spPr>
          <a:xfrm>
            <a:off x="5954848" y="3035158"/>
            <a:ext cx="365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Context Free Grammars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BBD57B-A26E-49EC-8523-7975B09A23F0}"/>
              </a:ext>
            </a:extLst>
          </p:cNvPr>
          <p:cNvSpPr txBox="1"/>
          <p:nvPr/>
        </p:nvSpPr>
        <p:spPr>
          <a:xfrm>
            <a:off x="9267525" y="3035158"/>
            <a:ext cx="365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Regular expressions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B85BC-D976-4E48-B34E-5547A3BF5C18}"/>
              </a:ext>
            </a:extLst>
          </p:cNvPr>
          <p:cNvSpPr txBox="1"/>
          <p:nvPr/>
        </p:nvSpPr>
        <p:spPr>
          <a:xfrm>
            <a:off x="6861963" y="1392581"/>
            <a:ext cx="3658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Type systems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882F2-56BA-4659-AB00-D26DEA5FC41E}"/>
              </a:ext>
            </a:extLst>
          </p:cNvPr>
          <p:cNvSpPr txBox="1"/>
          <p:nvPr/>
        </p:nvSpPr>
        <p:spPr>
          <a:xfrm>
            <a:off x="5374278" y="3730152"/>
            <a:ext cx="19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ANSI SQL (92) 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A6C2F2-03FD-41A3-A31D-86A3063BBB15}"/>
              </a:ext>
            </a:extLst>
          </p:cNvPr>
          <p:cNvSpPr txBox="1"/>
          <p:nvPr/>
        </p:nvSpPr>
        <p:spPr>
          <a:xfrm>
            <a:off x="8035342" y="2562453"/>
            <a:ext cx="1491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HTML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74C61F-E2CA-4914-AECA-A7B8D5E90C23}"/>
              </a:ext>
            </a:extLst>
          </p:cNvPr>
          <p:cNvSpPr txBox="1"/>
          <p:nvPr/>
        </p:nvSpPr>
        <p:spPr>
          <a:xfrm>
            <a:off x="4695130" y="2594140"/>
            <a:ext cx="142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System F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0DC73-41A4-4BBD-B31C-1639CAEE34B6}"/>
              </a:ext>
            </a:extLst>
          </p:cNvPr>
          <p:cNvSpPr txBox="1"/>
          <p:nvPr/>
        </p:nvSpPr>
        <p:spPr>
          <a:xfrm>
            <a:off x="4598368" y="1640943"/>
            <a:ext cx="1985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Proof systems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34805B-1749-4836-9158-2E9BFCC04770}"/>
              </a:ext>
            </a:extLst>
          </p:cNvPr>
          <p:cNvSpPr txBox="1"/>
          <p:nvPr/>
        </p:nvSpPr>
        <p:spPr>
          <a:xfrm>
            <a:off x="7826950" y="3517153"/>
            <a:ext cx="1908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0070C0"/>
                </a:solidFill>
                <a:cs typeface="Segoe UI" panose="020B0502040204020203" pitchFamily="34" charset="0"/>
              </a:rPr>
              <a:t>…</a:t>
            </a:r>
            <a:endParaRPr lang="en-US" sz="24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9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0E879-AF30-4721-9342-9F67D8156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9C20551-F656-49FB-90C9-AAD4D7E5837A}"/>
              </a:ext>
            </a:extLst>
          </p:cNvPr>
          <p:cNvGrpSpPr/>
          <p:nvPr/>
        </p:nvGrpSpPr>
        <p:grpSpPr>
          <a:xfrm>
            <a:off x="1938192" y="1184630"/>
            <a:ext cx="8699754" cy="4830755"/>
            <a:chOff x="3486437" y="893685"/>
            <a:chExt cx="8699754" cy="483075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B10A4FE-8F58-4227-8DB3-BEDA0244A1B7}"/>
                </a:ext>
              </a:extLst>
            </p:cNvPr>
            <p:cNvSpPr txBox="1"/>
            <p:nvPr/>
          </p:nvSpPr>
          <p:spPr>
            <a:xfrm>
              <a:off x="3486437" y="893685"/>
              <a:ext cx="2749118" cy="954107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I: Circuits: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8B71DB-AD01-4202-935F-7FCE154B3FFA}"/>
                </a:ext>
              </a:extLst>
            </p:cNvPr>
            <p:cNvSpPr txBox="1"/>
            <p:nvPr/>
          </p:nvSpPr>
          <p:spPr>
            <a:xfrm>
              <a:off x="7596686" y="1278405"/>
              <a:ext cx="4209430" cy="954107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II: Automata: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 restricted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42D241-7684-43B7-9C1B-B16A42480661}"/>
                </a:ext>
              </a:extLst>
            </p:cNvPr>
            <p:cNvSpPr txBox="1"/>
            <p:nvPr/>
          </p:nvSpPr>
          <p:spPr>
            <a:xfrm>
              <a:off x="7596686" y="2775758"/>
              <a:ext cx="4209430" cy="67710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III: Turing Machines: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6F2034D-665F-4B6F-AF71-70476304A23E}"/>
                </a:ext>
              </a:extLst>
            </p:cNvPr>
            <p:cNvSpPr txBox="1"/>
            <p:nvPr/>
          </p:nvSpPr>
          <p:spPr>
            <a:xfrm>
              <a:off x="4864861" y="3916793"/>
              <a:ext cx="4209430" cy="67710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IV: Efficient Computation: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E966DCA-EDD6-49E7-A23A-61CC590E26C6}"/>
                </a:ext>
              </a:extLst>
            </p:cNvPr>
            <p:cNvSpPr txBox="1"/>
            <p:nvPr/>
          </p:nvSpPr>
          <p:spPr>
            <a:xfrm>
              <a:off x="4864860" y="5078109"/>
              <a:ext cx="4209430" cy="646331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V: Randomized computation: </a:t>
              </a: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Extending studies to non-classical algorithms</a:t>
              </a: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9B835A1F-F0AA-45C3-A649-DACFD9878978}"/>
                </a:ext>
              </a:extLst>
            </p:cNvPr>
            <p:cNvSpPr/>
            <p:nvPr/>
          </p:nvSpPr>
          <p:spPr>
            <a:xfrm>
              <a:off x="8009764" y="3468688"/>
              <a:ext cx="484632" cy="44810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Arrow: Down 16">
              <a:extLst>
                <a:ext uri="{FF2B5EF4-FFF2-40B4-BE49-F238E27FC236}">
                  <a16:creationId xmlns:a16="http://schemas.microsoft.com/office/drawing/2014/main" id="{27D44C88-973B-49F1-8526-FE1549B07227}"/>
                </a:ext>
              </a:extLst>
            </p:cNvPr>
            <p:cNvSpPr/>
            <p:nvPr/>
          </p:nvSpPr>
          <p:spPr>
            <a:xfrm>
              <a:off x="7054421" y="4611177"/>
              <a:ext cx="484632" cy="44810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id="{CEC63100-047A-4789-95F4-78CFF977985C}"/>
                </a:ext>
              </a:extLst>
            </p:cNvPr>
            <p:cNvSpPr/>
            <p:nvPr/>
          </p:nvSpPr>
          <p:spPr>
            <a:xfrm rot="16782564">
              <a:off x="6688789" y="787200"/>
              <a:ext cx="484632" cy="1367952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id="{42EDEFDE-1316-4083-A21B-0235D119D6B7}"/>
                </a:ext>
              </a:extLst>
            </p:cNvPr>
            <p:cNvSpPr/>
            <p:nvPr/>
          </p:nvSpPr>
          <p:spPr>
            <a:xfrm>
              <a:off x="9459085" y="2240423"/>
              <a:ext cx="484632" cy="53533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id="{B28BCED9-BC34-4A0A-A4CD-CE84E127B341}"/>
                </a:ext>
              </a:extLst>
            </p:cNvPr>
            <p:cNvSpPr/>
            <p:nvPr/>
          </p:nvSpPr>
          <p:spPr>
            <a:xfrm>
              <a:off x="5405316" y="1860371"/>
              <a:ext cx="484632" cy="203914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B7E6876-806D-41A7-B3BA-5075E46E2DB6}"/>
                </a:ext>
              </a:extLst>
            </p:cNvPr>
            <p:cNvSpPr/>
            <p:nvPr/>
          </p:nvSpPr>
          <p:spPr>
            <a:xfrm>
              <a:off x="7180179" y="2393940"/>
              <a:ext cx="5006012" cy="144385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4EF9E22-5F31-4DC2-930F-08726959860B}"/>
              </a:ext>
            </a:extLst>
          </p:cNvPr>
          <p:cNvSpPr txBox="1"/>
          <p:nvPr/>
        </p:nvSpPr>
        <p:spPr>
          <a:xfrm>
            <a:off x="10149438" y="1120028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7B806B-9CEF-4A05-AC5E-6BB9FC559341}"/>
              </a:ext>
            </a:extLst>
          </p:cNvPr>
          <p:cNvSpPr txBox="1"/>
          <p:nvPr/>
        </p:nvSpPr>
        <p:spPr>
          <a:xfrm>
            <a:off x="4578876" y="659522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1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0E2F7-1784-4140-BBDB-A62E4852E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+ Next Lecture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8DCBE-2FA3-42A2-99BB-068DB39DD0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4249683" cy="4971154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Section: More </a:t>
                </a:r>
                <a:r>
                  <a:rPr lang="en-US" dirty="0" err="1"/>
                  <a:t>Uncomputability</a:t>
                </a:r>
                <a:r>
                  <a:rPr lang="en-US" dirty="0"/>
                  <a:t> + Reductions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HALT-ON-ZERO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H-O-Z(M) = 1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 “” and 0 otherwise.</a:t>
                </a:r>
              </a:p>
              <a:p>
                <a:pPr marL="1371600" lvl="2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Moral: It is not the infinity of inputs that makes HALT hard!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Next Lecture: Efficient Computation (P)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B8DCBE-2FA3-42A2-99BB-068DB39DD0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4249683" cy="4971154"/>
              </a:xfrm>
              <a:blipFill>
                <a:blip r:embed="rId2"/>
                <a:stretch>
                  <a:fillRect l="-2579" t="-1225" r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F5CED56-6B8A-4572-A0E0-43403FDD5D23}"/>
              </a:ext>
            </a:extLst>
          </p:cNvPr>
          <p:cNvGrpSpPr/>
          <p:nvPr/>
        </p:nvGrpSpPr>
        <p:grpSpPr>
          <a:xfrm>
            <a:off x="3654713" y="1013460"/>
            <a:ext cx="8253580" cy="4792375"/>
            <a:chOff x="3486437" y="893685"/>
            <a:chExt cx="8319679" cy="48307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5D9A97B-EB98-4422-995B-317732108AF1}"/>
                </a:ext>
              </a:extLst>
            </p:cNvPr>
            <p:cNvSpPr txBox="1"/>
            <p:nvPr/>
          </p:nvSpPr>
          <p:spPr>
            <a:xfrm>
              <a:off x="3486437" y="893685"/>
              <a:ext cx="2749118" cy="954107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I: Circuits: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80B5C0-89CE-458C-BEB0-92061773FBC3}"/>
                </a:ext>
              </a:extLst>
            </p:cNvPr>
            <p:cNvSpPr txBox="1"/>
            <p:nvPr/>
          </p:nvSpPr>
          <p:spPr>
            <a:xfrm>
              <a:off x="7596686" y="1278405"/>
              <a:ext cx="4209430" cy="954107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II: Automata: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 restricted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FB91ABF-9481-4E9C-9C63-EE7D6AAFF86B}"/>
                </a:ext>
              </a:extLst>
            </p:cNvPr>
            <p:cNvSpPr txBox="1"/>
            <p:nvPr/>
          </p:nvSpPr>
          <p:spPr>
            <a:xfrm>
              <a:off x="7596686" y="2775758"/>
              <a:ext cx="4209430" cy="67710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III: Turing Machines: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qualitative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0EBEE3-EA08-44C0-AC76-04A15F35BFD6}"/>
                </a:ext>
              </a:extLst>
            </p:cNvPr>
            <p:cNvSpPr txBox="1"/>
            <p:nvPr/>
          </p:nvSpPr>
          <p:spPr>
            <a:xfrm>
              <a:off x="4864861" y="3916793"/>
              <a:ext cx="4209430" cy="677108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IV: Efficient Computation: 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Infinite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computation, </a:t>
              </a:r>
              <a:r>
                <a:rPr lang="en-US" dirty="0">
                  <a:solidFill>
                    <a:srgbClr val="FF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quantitative</a:t>
              </a:r>
              <a:r>
                <a:rPr lang="en-US" dirty="0">
                  <a:latin typeface="Segoe UI" panose="020B0502040204020203" pitchFamily="34" charset="0"/>
                  <a:cs typeface="Segoe UI" panose="020B0502040204020203" pitchFamily="34" charset="0"/>
                </a:rPr>
                <a:t> study</a:t>
              </a:r>
              <a:endParaRPr lang="en-US" sz="2000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6F41910-2E4C-44CA-BFB8-609A04E0BE8C}"/>
                </a:ext>
              </a:extLst>
            </p:cNvPr>
            <p:cNvSpPr txBox="1"/>
            <p:nvPr/>
          </p:nvSpPr>
          <p:spPr>
            <a:xfrm>
              <a:off x="4864860" y="5078109"/>
              <a:ext cx="4209430" cy="646331"/>
            </a:xfrm>
            <a:prstGeom prst="rect">
              <a:avLst/>
            </a:prstGeom>
            <a:solidFill>
              <a:schemeClr val="bg2"/>
            </a:solidFill>
            <a:ln w="508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Segoe UI" panose="020B0502040204020203" pitchFamily="34" charset="0"/>
                  <a:cs typeface="Segoe UI" panose="020B0502040204020203" pitchFamily="34" charset="0"/>
                </a:rPr>
                <a:t>Part V: Randomized computation: </a:t>
              </a:r>
            </a:p>
            <a:p>
              <a:r>
                <a:rPr lang="en-US" sz="1600" dirty="0">
                  <a:latin typeface="Segoe UI" panose="020B0502040204020203" pitchFamily="34" charset="0"/>
                  <a:cs typeface="Segoe UI" panose="020B0502040204020203" pitchFamily="34" charset="0"/>
                </a:rPr>
                <a:t>Extending studies to non-classical algorithms</a:t>
              </a:r>
              <a:endParaRPr lang="en-US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65C03A3B-D4A2-4871-AA6D-28E1339896C0}"/>
                </a:ext>
              </a:extLst>
            </p:cNvPr>
            <p:cNvSpPr/>
            <p:nvPr/>
          </p:nvSpPr>
          <p:spPr>
            <a:xfrm>
              <a:off x="8009764" y="3468688"/>
              <a:ext cx="484632" cy="44810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5A9B471C-E306-42A6-A384-5C9E7DEAE91D}"/>
                </a:ext>
              </a:extLst>
            </p:cNvPr>
            <p:cNvSpPr/>
            <p:nvPr/>
          </p:nvSpPr>
          <p:spPr>
            <a:xfrm>
              <a:off x="7054421" y="4611177"/>
              <a:ext cx="484632" cy="44810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Arrow: Down 11">
              <a:extLst>
                <a:ext uri="{FF2B5EF4-FFF2-40B4-BE49-F238E27FC236}">
                  <a16:creationId xmlns:a16="http://schemas.microsoft.com/office/drawing/2014/main" id="{BEEE651A-C21D-40A4-B20C-B8C761145EEE}"/>
                </a:ext>
              </a:extLst>
            </p:cNvPr>
            <p:cNvSpPr/>
            <p:nvPr/>
          </p:nvSpPr>
          <p:spPr>
            <a:xfrm rot="16782564">
              <a:off x="6688789" y="787200"/>
              <a:ext cx="484632" cy="1367952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Arrow: Down 12">
              <a:extLst>
                <a:ext uri="{FF2B5EF4-FFF2-40B4-BE49-F238E27FC236}">
                  <a16:creationId xmlns:a16="http://schemas.microsoft.com/office/drawing/2014/main" id="{62E2859B-00C6-4465-B4F2-457003D757C5}"/>
                </a:ext>
              </a:extLst>
            </p:cNvPr>
            <p:cNvSpPr/>
            <p:nvPr/>
          </p:nvSpPr>
          <p:spPr>
            <a:xfrm>
              <a:off x="9459085" y="2240423"/>
              <a:ext cx="484632" cy="53533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B166E931-C846-430F-A5CC-DF799C73B040}"/>
                </a:ext>
              </a:extLst>
            </p:cNvPr>
            <p:cNvSpPr/>
            <p:nvPr/>
          </p:nvSpPr>
          <p:spPr>
            <a:xfrm>
              <a:off x="5405316" y="1860371"/>
              <a:ext cx="484632" cy="2039145"/>
            </a:xfrm>
            <a:prstGeom prst="downArrow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2465933-3647-46DA-BDB7-66CF28C3FD09}"/>
                </a:ext>
              </a:extLst>
            </p:cNvPr>
            <p:cNvSpPr/>
            <p:nvPr/>
          </p:nvSpPr>
          <p:spPr>
            <a:xfrm>
              <a:off x="4428099" y="3554734"/>
              <a:ext cx="5006012" cy="144385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6D897F-BFE2-4796-B81C-E8A6B5E53EC7}"/>
              </a:ext>
            </a:extLst>
          </p:cNvPr>
          <p:cNvSpPr txBox="1"/>
          <p:nvPr/>
        </p:nvSpPr>
        <p:spPr>
          <a:xfrm>
            <a:off x="6292685" y="584520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C5919F-6D3D-49C7-B073-9A67E2095A74}"/>
              </a:ext>
            </a:extLst>
          </p:cNvPr>
          <p:cNvSpPr txBox="1"/>
          <p:nvPr/>
        </p:nvSpPr>
        <p:spPr>
          <a:xfrm>
            <a:off x="11131367" y="639611"/>
            <a:ext cx="7889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1908A0-21D7-45F8-8A75-AC495E7FE345}"/>
              </a:ext>
            </a:extLst>
          </p:cNvPr>
          <p:cNvSpPr txBox="1"/>
          <p:nvPr/>
        </p:nvSpPr>
        <p:spPr>
          <a:xfrm>
            <a:off x="11513793" y="2175090"/>
            <a:ext cx="78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CC0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</a:t>
            </a:r>
            <a:endParaRPr lang="en-US" sz="6000" dirty="0">
              <a:solidFill>
                <a:srgbClr val="00CC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2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EF13D-EA4B-46E3-B15C-6987CF84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last two lectures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Cantor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acc>
                  </m:oMath>
                </a14:m>
                <a:r>
                  <a:rPr lang="en-US" dirty="0"/>
                  <a:t> uncomputable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HALT(</a:t>
                </a:r>
                <a:r>
                  <a:rPr lang="en-US" dirty="0" err="1"/>
                  <a:t>M,x</a:t>
                </a:r>
                <a:r>
                  <a:rPr lang="en-US" dirty="0"/>
                  <a:t>) </a:t>
                </a:r>
                <a:r>
                  <a:rPr lang="en-US" dirty="0" err="1"/>
                  <a:t>uncomputable</a:t>
                </a: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=1⇔  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does not halt 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: </a:t>
                </a:r>
                <a:r>
                  <a:rPr lang="en-US" dirty="0" err="1"/>
                  <a:t>uncomputable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0D6ACA-A9DE-4310-BBC7-D3DFF9181C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080025"/>
              </a:xfrm>
              <a:blipFill>
                <a:blip r:embed="rId2"/>
                <a:stretch>
                  <a:fillRect l="-917" t="-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573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0AA3-B81C-45EE-8AF9-1F2F46B0B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6951F-E3E4-4327-B794-D34400A51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Uncomputability</a:t>
            </a:r>
            <a:r>
              <a:rPr lang="en-US" dirty="0"/>
              <a:t> much more pervasive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/>
              <a:t>We’ll keep doing examples until most of the class votes “Go Faster”.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“Intent of a program” </a:t>
            </a:r>
            <a:r>
              <a:rPr lang="en-US" dirty="0" err="1"/>
              <a:t>uncomputable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037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10D8C-F70C-4606-AF0E-AE1C650292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796" y="322949"/>
                <a:ext cx="11132024" cy="1334401"/>
              </a:xfrm>
            </p:spPr>
            <p:txBody>
              <a:bodyPr/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Thm 1: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410D8C-F70C-4606-AF0E-AE1C650292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796" y="322949"/>
                <a:ext cx="11132024" cy="1334401"/>
              </a:xfrm>
              <a:blipFill>
                <a:blip r:embed="rId2"/>
                <a:stretch>
                  <a:fillRect l="-1150" t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BA63D3-C75F-484B-9356-2CE745A254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0376" y="5520741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6: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COMPU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𝑇𝐸𝑆𝑃𝐴𝐿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𝑃𝐴𝐿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𝑃𝐴𝐿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29BA63D3-C75F-484B-9356-2CE745A25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76" y="5520741"/>
                <a:ext cx="11132024" cy="1334401"/>
              </a:xfrm>
              <a:prstGeom prst="rect">
                <a:avLst/>
              </a:prstGeom>
              <a:blipFill>
                <a:blip r:embed="rId3"/>
                <a:stretch>
                  <a:fillRect l="-1150" t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FB0D2F-C8DD-4D01-B83C-320ED048CF3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1304023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2: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𝑁𝐿𝑌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𝑂𝐷𝐷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odd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𝑁𝐿𝑌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𝑂𝐷𝐷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4FB0D2F-C8DD-4D01-B83C-320ED048C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1304023"/>
                <a:ext cx="11132024" cy="1334401"/>
              </a:xfrm>
              <a:prstGeom prst="rect">
                <a:avLst/>
              </a:prstGeom>
              <a:blipFill>
                <a:blip r:embed="rId4"/>
                <a:stretch>
                  <a:fillRect l="-1150" t="-4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74789CA-9789-4E1D-835C-4CD7039B74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4485876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5: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𝑂𝑁𝑂𝑇𝑂𝑁𝐸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)|</m:t>
                    </m:r>
                  </m:oMath>
                </a14:m>
                <a:r>
                  <a:rPr lang="en-US" dirty="0"/>
                  <a:t> whenever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𝑂𝑁𝑂𝑇𝑂𝑁𝐸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74789CA-9789-4E1D-835C-4CD7039B7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4485876"/>
                <a:ext cx="11132024" cy="1334401"/>
              </a:xfrm>
              <a:prstGeom prst="rect">
                <a:avLst/>
              </a:prstGeom>
              <a:blipFill>
                <a:blip r:embed="rId5"/>
                <a:stretch>
                  <a:fillRect l="-1150" t="-4566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438D9CD-A81D-46F1-A50F-421C3E20E9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3348538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err="1">
                    <a:solidFill>
                      <a:srgbClr val="C00000"/>
                    </a:solidFill>
                  </a:rPr>
                  <a:t>Thm</a:t>
                </a:r>
                <a:r>
                  <a:rPr lang="en-US" dirty="0">
                    <a:solidFill>
                      <a:srgbClr val="C00000"/>
                    </a:solidFill>
                  </a:rPr>
                  <a:t> 4: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𝐴𝐿𝑇𝑂𝑁𝑆𝐻𝑂𝑅𝑇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halts whenever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≤100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𝐴𝐿𝑇𝑂𝑁𝑆𝐻𝑂𝑅𝑇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E438D9CD-A81D-46F1-A50F-421C3E20E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3348538"/>
                <a:ext cx="11132024" cy="1334401"/>
              </a:xfrm>
              <a:prstGeom prst="rect">
                <a:avLst/>
              </a:prstGeom>
              <a:blipFill>
                <a:blip r:embed="rId6"/>
                <a:stretch>
                  <a:fillRect l="-115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39B6C10-0C10-4996-9284-EB0A28E780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796" y="2313673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3: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𝑂𝐸𝑉𝐸𝑁𝑆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unlessss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even for some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𝑂𝐸𝑉𝐸𝑁𝑆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439B6C10-0C10-4996-9284-EB0A28E78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96" y="2313673"/>
                <a:ext cx="11132024" cy="1334401"/>
              </a:xfrm>
              <a:prstGeom prst="rect">
                <a:avLst/>
              </a:prstGeom>
              <a:blipFill>
                <a:blip r:embed="rId7"/>
                <a:stretch>
                  <a:fillRect l="-1150" t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13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is uncomputable.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Will use this to 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𝐶𝑂𝑀𝑃𝑈𝑇𝐸𝑆𝑋𝑂𝑅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if we could solve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𝐶𝑂𝑀𝑃𝑈𝑇𝐸𝑆𝑋𝑂𝑅</m:t>
                    </m:r>
                  </m:oMath>
                </a14:m>
                <a:r>
                  <a:rPr lang="en-US" dirty="0"/>
                  <a:t>, we could solve HALT.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reduce from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rule out the possibility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𝐻𝐴𝐿𝑇</m:t>
                    </m:r>
                  </m:oMath>
                </a14:m>
                <a:r>
                  <a:rPr lang="en-US" dirty="0"/>
                  <a:t> hard,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r>
                  <a:rPr lang="en-US" dirty="0"/>
                  <a:t> easy)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we’ll show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𝐻𝐴𝐿𝑇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6505FB-1F52-4C95-B5C8-ADF52396B1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3439426"/>
              </a:xfrm>
              <a:blipFill>
                <a:blip r:embed="rId2"/>
                <a:stretch>
                  <a:fillRect l="-917" t="-1770" b="-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Alg-HALT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= 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Alg-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𝐶𝑂𝑀𝑃𝑈𝑇𝐸𝑋𝑂𝑅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Blah blah blah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4196" y="5159744"/>
                <a:ext cx="4635062" cy="1569660"/>
              </a:xfrm>
              <a:prstGeom prst="rect">
                <a:avLst/>
              </a:prstGeom>
              <a:blipFill>
                <a:blip r:embed="rId3"/>
                <a:stretch>
                  <a:fillRect l="-1429" t="-1493" b="-5970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AA1E57-770F-4E4B-924D-E7701C7DB200}"/>
              </a:ext>
            </a:extLst>
          </p:cNvPr>
          <p:cNvSpPr txBox="1">
            <a:spLocks/>
          </p:cNvSpPr>
          <p:nvPr/>
        </p:nvSpPr>
        <p:spPr>
          <a:xfrm>
            <a:off x="381796" y="322949"/>
            <a:ext cx="11132024" cy="133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1pPr>
            <a:lvl2pPr marL="4572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3pPr>
            <a:lvl4pPr marL="13716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4pPr>
            <a:lvl5pPr marL="182880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1895F10-66D2-47AC-80E7-37CF6148A2F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2296" y="98219"/>
                <a:ext cx="11132024" cy="133440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11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1pPr>
                <a:lvl2pPr marL="4572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2pPr>
                <a:lvl3pPr marL="9144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3pPr>
                <a:lvl4pPr marL="13716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4pPr>
                <a:lvl5pPr marL="1828800" indent="0" algn="l" defTabSz="914400" rtl="0" eaLnBrk="1" latinLnBrk="0" hangingPunct="1">
                  <a:lnSpc>
                    <a:spcPct val="11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Tahoma" panose="020B0604030504040204" pitchFamily="34" charset="0"/>
                    <a:cs typeface="Segoe UI" panose="020B0502040204020203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>
                    <a:solidFill>
                      <a:srgbClr val="C00000"/>
                    </a:solidFill>
                  </a:rPr>
                  <a:t>Thm 1: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𝐶𝑂𝑀𝑃𝑈𝑇𝐸𝑆𝑋𝑂𝑅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𝑋𝑂𝑅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 Then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/>
                  <a:t>uncomputable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1895F10-66D2-47AC-80E7-37CF6148A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96" y="98219"/>
                <a:ext cx="11132024" cy="1334401"/>
              </a:xfrm>
              <a:prstGeom prst="rect">
                <a:avLst/>
              </a:prstGeom>
              <a:blipFill>
                <a:blip r:embed="rId4"/>
                <a:stretch>
                  <a:fillRect l="-1150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𝐶𝑂𝑀𝑃𝑈𝑇𝐸𝑆𝑋𝑂𝑅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uncomputable</a:t>
                </a:r>
                <a:r>
                  <a:rPr lang="en-US" dirty="0"/>
                  <a:t>” doesn’t say: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D65B836-CAD8-4884-A0C9-00247A4492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50" t="-7831" r="-450" b="-19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505FB-1F52-4C95-B5C8-ADF52396B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816" y="1446899"/>
            <a:ext cx="11954984" cy="343942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…doesn’t say that there’s no machine that computes XOR.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i.e. doesn’t say that XOR is </a:t>
            </a:r>
            <a:r>
              <a:rPr lang="en-US" dirty="0" err="1"/>
              <a:t>uncomputable</a:t>
            </a:r>
            <a:r>
              <a:rPr lang="en-US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E.g. </a:t>
            </a:r>
            <a:r>
              <a:rPr lang="en-US" dirty="0" err="1"/>
              <a:t>Alg</a:t>
            </a:r>
            <a:r>
              <a:rPr lang="en-US" dirty="0"/>
              <a:t>-XOR: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/>
              <p:nvPr/>
            </p:nvSpPr>
            <p:spPr>
              <a:xfrm>
                <a:off x="3317071" y="3429000"/>
                <a:ext cx="4635062" cy="1938992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Alg-XOR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ans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= 0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for bit in x: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ans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= 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ans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XOR bit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return </a:t>
                </a:r>
                <a:r>
                  <a:rPr lang="en-US" sz="2400" dirty="0" err="1">
                    <a:latin typeface="Segoe UI" panose="020B0502040204020203" pitchFamily="34" charset="0"/>
                    <a:cs typeface="Segoe UI" panose="020B0502040204020203" pitchFamily="34" charset="0"/>
                  </a:rPr>
                  <a:t>ans</a:t>
                </a:r>
                <a:endParaRPr lang="en-US" sz="2400" dirty="0"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65601E-CA11-4E53-9A30-E8987327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7071" y="3429000"/>
                <a:ext cx="4635062" cy="1938992"/>
              </a:xfrm>
              <a:prstGeom prst="rect">
                <a:avLst/>
              </a:prstGeom>
              <a:blipFill>
                <a:blip r:embed="rId3"/>
                <a:stretch>
                  <a:fillRect l="-1299" t="-1220" b="-4573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5475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D8858-1792-4680-B0AD-884D9EDD4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</a:t>
            </a:r>
            <a:r>
              <a:rPr lang="en-US" dirty="0" err="1"/>
              <a:t>Thm</a:t>
            </a:r>
            <a:r>
              <a:rPr lang="en-US" dirty="0"/>
              <a:t> 1 (COMPUTESXOR </a:t>
            </a:r>
            <a:r>
              <a:rPr lang="en-US" dirty="0" err="1"/>
              <a:t>uncomp</a:t>
            </a:r>
            <a:r>
              <a:rPr lang="en-US" dirty="0"/>
              <a:t>.)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</p:spPr>
            <p:txBody>
              <a:bodyPr>
                <a:normAutofit fontScale="92500" lnSpcReduction="10000"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HALT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Suppose there exists an algorithm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𝐴𝐿𝐺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𝐶𝑂𝑀𝑃𝑈𝑇𝐸𝑋𝑂𝑅</m:t>
                    </m:r>
                  </m:oMath>
                </a14:m>
                <a:r>
                  <a:rPr lang="en-US" dirty="0"/>
                  <a:t>…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would be an algorithm computing HALT, which doesn’t exist!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E283ECD-D2DE-4C5D-9518-8FE9438678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0816" y="1446899"/>
                <a:ext cx="11954984" cy="5264452"/>
              </a:xfrm>
              <a:blipFill>
                <a:blip r:embed="rId2"/>
                <a:stretch>
                  <a:fillRect l="-765" b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/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solidFill>
                <a:schemeClr val="bg1"/>
              </a:solidFill>
              <a:ln w="635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0" dirty="0">
                    <a:cs typeface="Segoe UI" panose="020B0502040204020203" pitchFamily="34" charset="0"/>
                  </a:rPr>
                  <a:t>Alg-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HALT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: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b="0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 as follows:</a:t>
                </a: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z = </a:t>
                </a:r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Alg-C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OMPUTE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𝑋𝑂𝑅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cs typeface="Segoe UI" panose="020B0502040204020203" pitchFamily="34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Segoe UI" panose="020B0502040204020203" pitchFamily="34" charset="0"/>
                </a:endParaRPr>
              </a:p>
              <a:p>
                <a:r>
                  <a:rPr lang="en-US" sz="2400" i="1" dirty="0">
                    <a:latin typeface="Cambria Math" panose="02040503050406030204" pitchFamily="18" charset="0"/>
                    <a:cs typeface="Segoe UI" panose="020B0502040204020203" pitchFamily="34" charset="0"/>
                  </a:rPr>
                  <a:t>Return z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F84ED2-E2E6-4046-B86B-9BC92C64A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49" y="2962275"/>
                <a:ext cx="6193667" cy="3046988"/>
              </a:xfrm>
              <a:prstGeom prst="rect">
                <a:avLst/>
              </a:prstGeom>
              <a:blipFill>
                <a:blip r:embed="rId3"/>
                <a:stretch>
                  <a:fillRect l="-1072" t="-784" b="-2549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/>
              <p:nvPr/>
            </p:nvSpPr>
            <p:spPr>
              <a:xfrm>
                <a:off x="1566889" y="3831424"/>
                <a:ext cx="3754426" cy="1200329"/>
              </a:xfrm>
              <a:prstGeom prst="rect">
                <a:avLst/>
              </a:prstGeom>
              <a:solidFill>
                <a:srgbClr val="66FF66"/>
              </a:solidFill>
              <a:ln w="635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𝑥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" panose="020B05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: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Simulate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𝑀</m:t>
                    </m:r>
                  </m:oMath>
                </a14:m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𝑥</m:t>
                    </m:r>
                  </m:oMath>
                </a14:m>
                <a:r>
                  <a:rPr lang="en-US" sz="2400" b="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.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Ignore the result. </a:t>
                </a:r>
              </a:p>
              <a:p>
                <a:r>
                  <a:rPr lang="en-US" sz="2400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	Return ALG-XOR(y).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71A29E-3817-408A-8C73-FBC004EF4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889" y="3831424"/>
                <a:ext cx="3754426" cy="1200329"/>
              </a:xfrm>
              <a:prstGeom prst="rect">
                <a:avLst/>
              </a:prstGeom>
              <a:blipFill>
                <a:blip r:embed="rId4"/>
                <a:stretch>
                  <a:fillRect t="-971" r="-639" b="-8738"/>
                </a:stretch>
              </a:blipFill>
              <a:ln w="635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7781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381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400" dirty="0" smtClean="0">
            <a:solidFill>
              <a:schemeClr val="tx1"/>
            </a:solidFill>
            <a:latin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13705</TotalTime>
  <Words>2458</Words>
  <Application>Microsoft Office PowerPoint</Application>
  <PresentationFormat>Widescreen</PresentationFormat>
  <Paragraphs>381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Cambria Math</vt:lpstr>
      <vt:lpstr>Courier New</vt:lpstr>
      <vt:lpstr>Raleway</vt:lpstr>
      <vt:lpstr>Segoe UI</vt:lpstr>
      <vt:lpstr>Segoe UI Light</vt:lpstr>
      <vt:lpstr>Office Theme</vt:lpstr>
      <vt:lpstr>CS 121: Lecture 16 Rice’s Theorem</vt:lpstr>
      <vt:lpstr>If eligible,  Get Ready to Vote</vt:lpstr>
      <vt:lpstr>Where we are:</vt:lpstr>
      <vt:lpstr>Review of last two lectures</vt:lpstr>
      <vt:lpstr>This lecture</vt:lpstr>
      <vt:lpstr>PowerPoint Presentation</vt:lpstr>
      <vt:lpstr>PowerPoint Presentation</vt:lpstr>
      <vt:lpstr>“COMPUTESXOR uncomputable” doesn’t say:</vt:lpstr>
      <vt:lpstr>Proof of Thm 1 (COMPUTESXOR uncomp.)</vt:lpstr>
      <vt:lpstr>Break: discuss proof: COMPUTESXOR uncomp.</vt:lpstr>
      <vt:lpstr>PowerPoint Presentation</vt:lpstr>
      <vt:lpstr>“ONLYODD uncomputable” doesn’t say:</vt:lpstr>
      <vt:lpstr>Proof of Thm 2 (ONLYODD uncomp.)</vt:lpstr>
      <vt:lpstr>PowerPoint Presentation</vt:lpstr>
      <vt:lpstr>“NOEVENS uncomputable” doesn’t say:</vt:lpstr>
      <vt:lpstr>Proof of Thm 3 (NOEVENS uncomp.)</vt:lpstr>
      <vt:lpstr>PowerPoint Presentation</vt:lpstr>
      <vt:lpstr>“HALTONSHORT uncomputable” doesn’t say:</vt:lpstr>
      <vt:lpstr>Proof of Thm 4 (HALTONSHORT uncomp.)</vt:lpstr>
      <vt:lpstr>Rice’s Theorem</vt:lpstr>
      <vt:lpstr>PowerPoint Presentation</vt:lpstr>
      <vt:lpstr>Thm n (Rice’s Theorem)</vt:lpstr>
      <vt:lpstr>“F isn’t trivial” means:</vt:lpstr>
      <vt:lpstr>Proof of Thm n (Rice’s theorem: F uncomp.)</vt:lpstr>
      <vt:lpstr>Break: discuss Rice’s Theorem &amp; proof</vt:lpstr>
      <vt:lpstr>Rice’s Theorem caveats</vt:lpstr>
      <vt:lpstr>Things we’d like to do, but can’t.</vt:lpstr>
      <vt:lpstr>PowerPoint Presentation</vt:lpstr>
      <vt:lpstr>Coping with Rice</vt:lpstr>
      <vt:lpstr>Section + Next Lecture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Boaz Barak</dc:creator>
  <cp:lastModifiedBy>Hesterberg, Adam C.</cp:lastModifiedBy>
  <cp:revision>408</cp:revision>
  <dcterms:created xsi:type="dcterms:W3CDTF">2019-08-29T15:27:01Z</dcterms:created>
  <dcterms:modified xsi:type="dcterms:W3CDTF">2020-10-27T01:19:11Z</dcterms:modified>
</cp:coreProperties>
</file>