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25" r:id="rId3"/>
    <p:sldId id="332" r:id="rId4"/>
    <p:sldId id="392" r:id="rId5"/>
    <p:sldId id="415" r:id="rId6"/>
    <p:sldId id="417" r:id="rId7"/>
    <p:sldId id="416" r:id="rId8"/>
    <p:sldId id="420" r:id="rId9"/>
    <p:sldId id="427" r:id="rId10"/>
    <p:sldId id="428" r:id="rId11"/>
    <p:sldId id="429" r:id="rId12"/>
    <p:sldId id="432" r:id="rId13"/>
    <p:sldId id="431" r:id="rId14"/>
    <p:sldId id="418" r:id="rId15"/>
    <p:sldId id="419" r:id="rId16"/>
    <p:sldId id="421" r:id="rId17"/>
    <p:sldId id="422" r:id="rId18"/>
    <p:sldId id="424" r:id="rId19"/>
    <p:sldId id="426" r:id="rId20"/>
    <p:sldId id="423" r:id="rId21"/>
    <p:sldId id="425" r:id="rId22"/>
    <p:sldId id="4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17</a:t>
            </a:r>
            <a:br>
              <a:rPr lang="en-US" dirty="0"/>
            </a:br>
            <a:r>
              <a:rPr lang="en-US" dirty="0"/>
              <a:t>Efficient Computation: 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99CD-E2CE-42A5-A23B-0DA77F2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Two ingredients: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 (Timed RAM Algorithm):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TIMEDEVAL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outputs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Theorem: TIMEDEVAL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omitted.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Corollary: TIMEDEVAL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on some TM!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the “Timed Universal TM”.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  <a:blipFill>
                <a:blip r:embed="rId2"/>
                <a:stretch>
                  <a:fillRect l="-917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70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99CD-E2CE-42A5-A23B-0DA77F2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Two ingredients: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 (Timed RAM Algorithm):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TIMEDEVAL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func>
                              </m:sup>
                            </m:sSup>
                          </m:e>
                        </m:d>
                      </m:e>
                    </m:ac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not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𝐶𝐴𝑁𝑇𝑂𝑅</m:t>
                        </m:r>
                      </m:sub>
                    </m:sSub>
                  </m:oMath>
                </a14:m>
                <a:r>
                  <a:rPr lang="en-US" dirty="0"/>
                  <a:t> computes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time. Then for sufficiently 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𝐶𝐴𝑁𝑇𝑂𝑅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TIMEDEVAL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𝐶𝐴𝑁𝑇𝑂𝑅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the text: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steps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  <a:blipFill>
                <a:blip r:embed="rId2"/>
                <a:stretch>
                  <a:fillRect l="-917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FEAE62-57D2-4886-9B0A-929D855A8F5B}"/>
                  </a:ext>
                </a:extLst>
              </p:cNvPr>
              <p:cNvSpPr txBox="1"/>
              <p:nvPr/>
            </p:nvSpPr>
            <p:spPr>
              <a:xfrm>
                <a:off x="9092242" y="1013460"/>
                <a:ext cx="3099758" cy="1810945"/>
              </a:xfrm>
              <a:prstGeom prst="rect">
                <a:avLst/>
              </a:prstGeom>
              <a:solidFill>
                <a:schemeClr val="bg1"/>
              </a:solidFill>
              <a:ln w="603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Timed Universal Turing Machine: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TIMEDEVAL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outputs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sz="1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Theorem: TIMEDEVAL computable in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400" dirty="0"/>
                  <a:t> on RAM.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Corollary: TIMEDEVAL computable in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/>
                  <a:t> on some TM!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FEAE62-57D2-4886-9B0A-929D855A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242" y="1013460"/>
                <a:ext cx="3099758" cy="1810945"/>
              </a:xfrm>
              <a:prstGeom prst="rect">
                <a:avLst/>
              </a:prstGeom>
              <a:blipFill>
                <a:blip r:embed="rId3"/>
                <a:stretch>
                  <a:fillRect b="-1303"/>
                </a:stretch>
              </a:blipFill>
              <a:ln w="603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2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C4CE-8BF2-4423-83B1-4F40C353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Break: Think about CANTOR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07E3-B85D-4A95-99F8-9D757AB93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doing?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do we have the T.log log x?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07E3-B85D-4A95-99F8-9D757AB93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  <a:blipFill>
                <a:blip r:embed="rId2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2C78-9F6F-49DD-847D-65A9D8001677}"/>
                  </a:ext>
                </a:extLst>
              </p:cNvPr>
              <p:cNvSpPr txBox="1"/>
              <p:nvPr/>
            </p:nvSpPr>
            <p:spPr>
              <a:xfrm>
                <a:off x="872705" y="1013460"/>
                <a:ext cx="10446590" cy="1914498"/>
              </a:xfrm>
              <a:prstGeom prst="rect">
                <a:avLst/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TIMEDEVAL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func>
                              </m:sup>
                            </m:sSup>
                          </m:e>
                        </m:d>
                      </m:e>
                    </m:ac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not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𝐶𝐴𝑁𝑇𝑂𝑅</m:t>
                        </m:r>
                      </m:sub>
                    </m:sSub>
                  </m:oMath>
                </a14:m>
                <a:r>
                  <a:rPr lang="en-US" dirty="0"/>
                  <a:t> computes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time. Then for sufficiently long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𝐶𝐴𝑁𝑇𝑂𝑅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TIMEDEVAL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𝐶𝐴𝑁𝑇𝑂𝑅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b="0" dirty="0"/>
              </a:p>
              <a:p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2C78-9F6F-49DD-847D-65A9D800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5" y="1013460"/>
                <a:ext cx="10446590" cy="1914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412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32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C4CE-8BF2-4423-83B1-4F40C353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“Break: Think about CANTOR”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07E3-B85D-4A95-99F8-9D757AB93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doing? (Need long inputs to make algorithms fail!)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do we have the T.log log x?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Need to give TIMEDEVAL C.T time for arbitrarily large C. (or else final equality need not hold).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it by giving it T.log log x time!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/>
                  <a:t> 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May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to universally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for T steps – so needed for Claim 1.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07E3-B85D-4A95-99F8-9D757AB93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  <a:blipFill>
                <a:blip r:embed="rId2"/>
                <a:stretch>
                  <a:fillRect l="-765"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2C78-9F6F-49DD-847D-65A9D8001677}"/>
                  </a:ext>
                </a:extLst>
              </p:cNvPr>
              <p:cNvSpPr txBox="1"/>
              <p:nvPr/>
            </p:nvSpPr>
            <p:spPr>
              <a:xfrm>
                <a:off x="872705" y="1013460"/>
                <a:ext cx="10446590" cy="1914498"/>
              </a:xfrm>
              <a:prstGeom prst="rect">
                <a:avLst/>
              </a:prstGeom>
              <a:solidFill>
                <a:schemeClr val="bg1"/>
              </a:solidFill>
              <a:ln w="412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TIMEDEVAL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func>
                              </m:sup>
                            </m:sSup>
                          </m:e>
                        </m:d>
                      </m:e>
                    </m:ac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Claim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not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Proof: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𝐶𝐴𝑁𝑇𝑂𝑅</m:t>
                        </m:r>
                      </m:sub>
                    </m:sSub>
                  </m:oMath>
                </a14:m>
                <a:r>
                  <a:rPr lang="en-US" dirty="0"/>
                  <a:t> computes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time. Then for sufficiently long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𝐶𝐴𝑁𝑇𝑂𝑅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TIMEDEVAL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𝐶𝐴𝑁𝑇𝑂𝑅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b="0" dirty="0"/>
              </a:p>
              <a:p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72C78-9F6F-49DD-847D-65A9D800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5" y="1013460"/>
                <a:ext cx="10446590" cy="1914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412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14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6FE36F-6465-410C-AB7A-2D95C6C89E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Classes: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6FE36F-6465-410C-AB7A-2D95C6C89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659A2-CAAD-4997-BCF9-85AAD874C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33346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Important: Classes always focus on Boolean Problems!!!!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Definition: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=                         </m:t>
                    </m:r>
                    <m:d>
                      <m:dPr>
                        <m:begChr m:val="{"/>
                        <m:endChr m:val="}"/>
                        <m:ctrlPr>
                          <a:rPr lang="en-US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computable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Note: </a:t>
                </a:r>
                <a:r>
                  <a:rPr lang="en-US" dirty="0" err="1"/>
                  <a:t>Conventions+Models</a:t>
                </a:r>
                <a:r>
                  <a:rPr lang="en-US" dirty="0"/>
                  <a:t> don’t matter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(why?)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659A2-CAAD-4997-BCF9-85AAD874C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333463"/>
              </a:xfrm>
              <a:blipFill>
                <a:blip r:embed="rId3"/>
                <a:stretch>
                  <a:fillRect l="-917" t="-1143" r="-866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8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30BB-8E70-46AC-918F-87C52A6E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65071-3473-4099-BCA1-A8C9D71E5E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8"/>
                <a:ext cx="11954984" cy="5222415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May want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But complexity captured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output length)</a:t>
                </a:r>
              </a:p>
              <a:p>
                <a:pPr lvl="1"/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computable in time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polynomial time computable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endParaRPr lang="en-US" b="1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exponential time computable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Exercise: Define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Factoring</m:t>
                    </m:r>
                  </m:oMath>
                </a14:m>
                <a:r>
                  <a:rPr lang="en-US" dirty="0"/>
                  <a:t> problem. What does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BFactoring</m:t>
                    </m:r>
                  </m:oMath>
                </a14:m>
                <a:r>
                  <a:rPr lang="en-US" dirty="0"/>
                  <a:t> look like?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F65071-3473-4099-BCA1-A8C9D71E5E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8"/>
                <a:ext cx="11954984" cy="5222415"/>
              </a:xfrm>
              <a:blipFill>
                <a:blip r:embed="rId2"/>
                <a:stretch>
                  <a:fillRect l="-917" t="-1167" b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7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4EFF-0E56-44B1-8766-7548B7E6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35BBD-CF8C-4F70-B79F-8D88B1191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88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 Size Hierarchy Theorem for circuits.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sufficiently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sufficiently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“More is more”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Theorem (13.9):</a:t>
                </a:r>
                <a:r>
                  <a:rPr lang="en-US" dirty="0"/>
                  <a:t> For nice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𝐓𝐈𝐌</m:t>
                      </m:r>
                      <m:sSub>
                        <m:sSubPr>
                          <m:ctrlPr>
                            <a:rPr lang="en-US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RAM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⊊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𝐓𝐈𝐌</m:t>
                      </m:r>
                      <m:sSub>
                        <m:sSubPr>
                          <m:ctrlPr>
                            <a:rPr lang="en-US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RAM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Corollaries: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𝐓𝐈𝐌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𝐓𝐈𝐌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35BBD-CF8C-4F70-B79F-8D88B1191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8872"/>
              </a:xfrm>
              <a:blipFill>
                <a:blip r:embed="rId2"/>
                <a:stretch>
                  <a:fillRect l="-917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29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99CD-E2CE-42A5-A23B-0DA77F2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Two ingredients: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 (Timed RAM Algorithm):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TIMEDEVAL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outputs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Theorem: TIMEDEVAL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omitted.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Corollary: TIMEDEVAL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on some TM!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the “Timed Universal TM”.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  <a:blipFill>
                <a:blip r:embed="rId2"/>
                <a:stretch>
                  <a:fillRect l="-917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078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99CD-E2CE-42A5-A23B-0DA77F25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Two ingredients: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Timed Universal Turing Machine (Timed RAM Algorithm):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TIMEDEVAL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func>
                              </m:sup>
                            </m:sSup>
                          </m:e>
                        </m:d>
                      </m:e>
                    </m:ac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Claim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CANTOR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not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on RAM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𝐶𝐴𝑁𝑇𝑂𝑅</m:t>
                        </m:r>
                      </m:sub>
                    </m:sSub>
                  </m:oMath>
                </a14:m>
                <a:r>
                  <a:rPr lang="en-US" dirty="0"/>
                  <a:t> computes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time. Then for sufficiently 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𝐶𝐴𝑁𝑇𝑂𝑅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TIMEDEVAL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𝐶𝐴𝑁𝑇𝑂𝑅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𝐶𝐴𝑁𝑇𝑂𝑅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𝐶𝐴𝑁𝑇𝑂𝑅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acc>
                    </m:oMath>
                  </m:oMathPara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the text: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halts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steps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01807F-9A63-4EAA-B4E1-263A40D439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1615"/>
              </a:xfrm>
              <a:blipFill>
                <a:blip r:embed="rId2"/>
                <a:stretch>
                  <a:fillRect l="-917" t="-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FEAE62-57D2-4886-9B0A-929D855A8F5B}"/>
                  </a:ext>
                </a:extLst>
              </p:cNvPr>
              <p:cNvSpPr txBox="1"/>
              <p:nvPr/>
            </p:nvSpPr>
            <p:spPr>
              <a:xfrm>
                <a:off x="9092242" y="1013460"/>
                <a:ext cx="3099758" cy="1810945"/>
              </a:xfrm>
              <a:prstGeom prst="rect">
                <a:avLst/>
              </a:prstGeom>
              <a:solidFill>
                <a:schemeClr val="bg1"/>
              </a:solidFill>
              <a:ln w="603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Timed Universal Turing Machine: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TIMEDEVAL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outputs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sz="14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Theorem: TIMEDEVAL computable in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400" dirty="0"/>
                  <a:t> on RAM.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Corollary: TIMEDEVAL computable in time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/>
                  <a:t> on some TM!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FEAE62-57D2-4886-9B0A-929D855A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242" y="1013460"/>
                <a:ext cx="3099758" cy="1810945"/>
              </a:xfrm>
              <a:prstGeom prst="rect">
                <a:avLst/>
              </a:prstGeom>
              <a:blipFill>
                <a:blip r:embed="rId3"/>
                <a:stretch>
                  <a:fillRect b="-1303"/>
                </a:stretch>
              </a:blipFill>
              <a:ln w="603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81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C26326-8B75-40E7-904A-4C6E9D5E2F8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𝑇𝐼𝑀𝐸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𝑆𝐼𝑍𝐸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C26326-8B75-40E7-904A-4C6E9D5E2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FC94A-E0F6-456A-9371-96C5001D2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781373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can get 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,  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Theorem (13.12):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Fast algorithms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small circuits.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FC94A-E0F6-456A-9371-96C5001D2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781373"/>
              </a:xfrm>
              <a:blipFill>
                <a:blip r:embed="rId3"/>
                <a:stretch>
                  <a:fillRect l="-917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64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DF157-2A43-439E-9547-9A301906E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016" y="1048644"/>
                <a:ext cx="11954984" cy="565349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121.5: Bjorn </a:t>
                </a:r>
                <a:r>
                  <a:rPr lang="en-US" dirty="0" err="1"/>
                  <a:t>Poonen</a:t>
                </a:r>
                <a:r>
                  <a:rPr lang="en-US" dirty="0"/>
                  <a:t>: </a:t>
                </a:r>
                <a:r>
                  <a:rPr lang="en-US" dirty="0" err="1"/>
                  <a:t>Uncomputability</a:t>
                </a:r>
                <a:r>
                  <a:rPr lang="en-US" dirty="0"/>
                  <a:t> in Number Theory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=33</m:t>
                    </m:r>
                  </m:oMath>
                </a14:m>
                <a:r>
                  <a:rPr lang="en-US" dirty="0"/>
                  <a:t> an unsolved equation (over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Sections: Week 8 cycle start, material on canvas (as usual).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Homework 4 due today.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Homework 5 out. Due in 14 days.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Make sure to vote. (Lecture absence excused – but must catch up !!)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DF157-2A43-439E-9547-9A301906E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016" y="1048644"/>
                <a:ext cx="11954984" cy="5653492"/>
              </a:xfrm>
              <a:blipFill>
                <a:blip r:embed="rId2"/>
                <a:stretch>
                  <a:fillRect l="-918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 up of a person smiling for the camera&#10;&#10;Description automatically generated">
            <a:extLst>
              <a:ext uri="{FF2B5EF4-FFF2-40B4-BE49-F238E27FC236}">
                <a16:creationId xmlns:a16="http://schemas.microsoft.com/office/drawing/2014/main" id="{380AD2BB-261C-44A4-89C6-2752D1FAB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8" y="0"/>
            <a:ext cx="1107042" cy="15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C523-3281-4326-AAC8-3BE55916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Turing-Church 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68DE1-DB7B-43D7-98A3-89EB0B806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86814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Vanilla Thesis: Everything computable by physical means is computable by Turing Machine.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Extended Thesis: Everything computable by physical means </a:t>
                </a:r>
                <a:r>
                  <a:rPr lang="en-US" b="1" dirty="0">
                    <a:solidFill>
                      <a:srgbClr val="CC33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rgbClr val="CC3300"/>
                    </a:solidFill>
                  </a:rPr>
                  <a:t> time </a:t>
                </a:r>
                <a:r>
                  <a:rPr lang="en-US" dirty="0"/>
                  <a:t>is computable by Turing Machine </a:t>
                </a:r>
                <a:r>
                  <a:rPr lang="en-US" b="1" dirty="0">
                    <a:solidFill>
                      <a:srgbClr val="CC33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CC3300"/>
                    </a:solidFill>
                  </a:rPr>
                  <a:t> time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CC33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b="1" dirty="0">
                  <a:solidFill>
                    <a:srgbClr val="CC33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Mostly uncontested: Two live challengers: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computation (believed not stronger)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Quantum computation (believed stronger?)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68DE1-DB7B-43D7-98A3-89EB0B806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86814"/>
              </a:xfrm>
              <a:blipFill>
                <a:blip r:embed="rId2"/>
                <a:stretch>
                  <a:fillRect l="-917" t="-1058" r="-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52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ADB1E1-5386-4609-AEA1-70B9A82016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Philosophical aside: Importance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0ADB1E1-5386-4609-AEA1-70B9A82016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AE0A9-B1DF-4A43-81B0-294A7A497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953901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Mathematically nice: Robust to models.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Captures “intuitive” sense of “solving by understanding” (as opposed to “brute force”)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Problem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we understand the problem?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Seems to hold for most problems we study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Captures “feasibility” fairly well in practice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practical?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But are there practical problems for which we have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solution!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AE0A9-B1DF-4A43-81B0-294A7A497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953901"/>
              </a:xfrm>
              <a:blipFill>
                <a:blip r:embed="rId3"/>
                <a:stretch>
                  <a:fillRect l="-917" t="-1107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9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B3D9-084D-4356-A5F3-EF55936F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Introduced time complexity (RAM and TM).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Should know both exist and are closely related. No need to know proofs.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 Hierarchy theorem: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Uses Universal TM. (No need to know construction)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Diagonalization (Must know proof!)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Complexity classes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endParaRPr lang="en-US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Mentions: No (need to know) proofs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SIZE vs TIME: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Extended Turing-Church Thesis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Importance of </a:t>
                </a:r>
                <a:r>
                  <a:rPr lang="en-US" b="1" dirty="0"/>
                  <a:t>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D960C1-F806-40AA-A805-DB561A950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47199"/>
              </a:xfrm>
              <a:blipFill>
                <a:blip r:embed="rId2"/>
                <a:stretch>
                  <a:fillRect l="-917" t="-1045" b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9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3003170" y="3807090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course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Circuits: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every finite function,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 Some functions require this (by counting). Compute no infinite function.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Finite Automata: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some infinite functions. Do not compute a lot. “Pumping Lemma” (Pigeonhole Principle.)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Turing Machines: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everything computable! (By definition? By thesis? By lack of evidence to the contrary)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There exist </a:t>
                </a:r>
                <a:r>
                  <a:rPr lang="en-US" dirty="0" err="1"/>
                  <a:t>uncomputable</a:t>
                </a:r>
                <a:r>
                  <a:rPr lang="en-US" dirty="0"/>
                  <a:t> functions: HALT … Rice 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  <a:blipFill>
                <a:blip r:embed="rId2"/>
                <a:stretch>
                  <a:fillRect l="-917" t="-1079" b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6400-4BE3-4803-9BCD-C034BB0B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9325-3DAA-4141-B35C-31EC65BF0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293501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Defining Running Time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 Complexity Classes: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RAM time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 efficient Universal Simulation + Time Hierarchy Theorem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Extended Turing-Church Thesis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Efficiency for Circuits: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sSub>
                      <m:sSubPr>
                        <m:ctrlPr>
                          <a:rPr lang="en-US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429325-3DAA-4141-B35C-31EC65BF0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293501"/>
              </a:xfrm>
              <a:blipFill>
                <a:blip r:embed="rId2"/>
                <a:stretch>
                  <a:fillRect l="-917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77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57D0-914A-4ABD-8441-4689D97D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F88D8-CE03-416C-ABD4-213B1A13D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483778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Time = #TM State Transitions.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 err="1"/>
                  <a:t>Defn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there exists a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that on every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halts after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transitions and with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tape.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“Best algorithm” + “Worst input”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F88D8-CE03-416C-ABD4-213B1A13D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4837787"/>
              </a:xfrm>
              <a:blipFill>
                <a:blip r:embed="rId2"/>
                <a:stretch>
                  <a:fillRect l="-917" t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67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57D0-914A-4ABD-8441-4689D97D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F88D8-CE03-416C-ABD4-213B1A13D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588" y="1010106"/>
                <a:ext cx="11954984" cy="5651951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Time = #TM State Transitions.</a:t>
                </a:r>
                <a:endParaRPr lang="en-US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Defn</a:t>
                </a:r>
                <a:r>
                  <a:rPr lang="en-US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is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if there exists a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that on every 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halts after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transitions and with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on tape.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“Best algorithm” + “Worst input”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conventions matter?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YES: E.g., F(x) = 0 : Time complexity depends on output convention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NO: Same up to additive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Does TM type matter? #tapes? #heads?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YES: E.g., Palindrome?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NO: But only up to polynomial factors.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k-tape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computable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our (standard) model.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CF88D8-CE03-416C-ABD4-213B1A13D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588" y="1010106"/>
                <a:ext cx="11954984" cy="5651951"/>
              </a:xfrm>
              <a:blipFill>
                <a:blip r:embed="rId2"/>
                <a:stretch>
                  <a:fillRect l="-81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33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879D-6F0D-4C3B-8139-661B1F75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 +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40F6A-13F6-41DC-A494-2F488EC2F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08" y="953413"/>
                <a:ext cx="11954984" cy="5411101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Common model for algorithm analysis: RAM model + Time.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RAM Model: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Deals with “word”-sized integers in 1 step.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Has built in arrays and allows “random access’’.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Run time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𝑅𝐴𝑀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)“</m:t>
                    </m:r>
                  </m:oMath>
                </a14:m>
                <a:r>
                  <a:rPr lang="en-US" dirty="0"/>
                  <a:t> measures # RAM operations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Usual algorithm run times stated in this model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“Sorting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words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“Palindrome detection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time”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Theorem: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𝐓𝐈𝐌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RAM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𝐓𝐈𝐌𝐄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Food for thought: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RAM</m:t>
                        </m:r>
                      </m:sub>
                    </m:sSub>
                  </m:oMath>
                </a14:m>
                <a:r>
                  <a:rPr lang="en-US" dirty="0"/>
                  <a:t>?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sSub>
                      <m:sSubPr>
                        <m:ctrlPr>
                          <a:rPr lang="en-US" b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RAM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40F6A-13F6-41DC-A494-2F488EC2F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08" y="953413"/>
                <a:ext cx="11954984" cy="5411101"/>
              </a:xfrm>
              <a:blipFill>
                <a:blip r:embed="rId2"/>
                <a:stretch>
                  <a:fillRect l="-917" t="-1014" b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7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4EFF-0E56-44B1-8766-7548B7E6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35BBD-CF8C-4F70-B79F-8D88B1191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788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 Size Hierarchy Theorem for circuits.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sufficiently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sufficiently smaller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𝐒𝐈𝐙𝐄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“More is more”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Theorem (13.9):</a:t>
                </a:r>
                <a:r>
                  <a:rPr lang="en-US" dirty="0"/>
                  <a:t> For nice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𝐓𝐈𝐌</m:t>
                      </m:r>
                      <m:sSub>
                        <m:sSubPr>
                          <m:ctrlPr>
                            <a:rPr lang="en-US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RAM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⊊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𝐓𝐈𝐌</m:t>
                      </m:r>
                      <m:sSub>
                        <m:sSubPr>
                          <m:ctrlPr>
                            <a:rPr lang="en-US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RAM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Corollaries: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𝐓𝐈𝐌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𝐓𝐈𝐌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1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𝐄𝐗𝐏</m:t>
                    </m:r>
                  </m:oMath>
                </a14:m>
                <a:endParaRPr lang="en-US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635BBD-CF8C-4F70-B79F-8D88B1191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78872"/>
              </a:xfrm>
              <a:blipFill>
                <a:blip r:embed="rId2"/>
                <a:stretch>
                  <a:fillRect l="-917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6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13803</TotalTime>
  <Words>1876</Words>
  <Application>Microsoft Office PowerPoint</Application>
  <PresentationFormat>Widescreen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Segoe UI</vt:lpstr>
      <vt:lpstr>Segoe UI Light</vt:lpstr>
      <vt:lpstr>Office Theme</vt:lpstr>
      <vt:lpstr>CS 121: Lecture 17 Efficient Computation: P</vt:lpstr>
      <vt:lpstr>Announcements:</vt:lpstr>
      <vt:lpstr>Where we are:</vt:lpstr>
      <vt:lpstr>Review of course so far</vt:lpstr>
      <vt:lpstr>Today</vt:lpstr>
      <vt:lpstr>Running time</vt:lpstr>
      <vt:lpstr>Running time</vt:lpstr>
      <vt:lpstr>RAM Model + Time</vt:lpstr>
      <vt:lpstr>Time Hierarchy Theorem</vt:lpstr>
      <vt:lpstr>Proof of Time Hierarchy Theorem</vt:lpstr>
      <vt:lpstr>Proof of Time Hierarchy Theorem</vt:lpstr>
      <vt:lpstr>Break: Think about CANTOR</vt:lpstr>
      <vt:lpstr>Solution to “Break: Think about CANTOR”</vt:lpstr>
      <vt:lpstr>Complexity Classes: P and EXP</vt:lpstr>
      <vt:lpstr>Boolean Problems</vt:lpstr>
      <vt:lpstr>Time Hierarchy Theorem</vt:lpstr>
      <vt:lpstr>Proof of Time Hierarchy Theorem</vt:lpstr>
      <vt:lpstr>Proof of Time Hierarchy Theorem</vt:lpstr>
      <vt:lpstr>TIME vs. SIZE</vt:lpstr>
      <vt:lpstr>Extended Turing-Church Thesis</vt:lpstr>
      <vt:lpstr>Philosophical aside: Importance of P</vt:lpstr>
      <vt:lpstr>Summary of Lecture: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414</cp:revision>
  <dcterms:created xsi:type="dcterms:W3CDTF">2019-08-29T15:27:01Z</dcterms:created>
  <dcterms:modified xsi:type="dcterms:W3CDTF">2020-10-28T20:27:26Z</dcterms:modified>
</cp:coreProperties>
</file>