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3" r:id="rId2"/>
    <p:sldId id="325" r:id="rId3"/>
    <p:sldId id="332" r:id="rId4"/>
    <p:sldId id="392" r:id="rId5"/>
    <p:sldId id="434" r:id="rId6"/>
    <p:sldId id="435" r:id="rId7"/>
    <p:sldId id="330" r:id="rId8"/>
    <p:sldId id="436" r:id="rId9"/>
    <p:sldId id="333" r:id="rId10"/>
    <p:sldId id="334" r:id="rId11"/>
    <p:sldId id="336" r:id="rId12"/>
    <p:sldId id="351" r:id="rId13"/>
    <p:sldId id="339" r:id="rId14"/>
    <p:sldId id="349" r:id="rId15"/>
    <p:sldId id="341" r:id="rId16"/>
    <p:sldId id="437" r:id="rId17"/>
    <p:sldId id="340" r:id="rId18"/>
    <p:sldId id="438" r:id="rId19"/>
    <p:sldId id="439" r:id="rId20"/>
    <p:sldId id="337" r:id="rId21"/>
    <p:sldId id="440" r:id="rId22"/>
    <p:sldId id="326" r:id="rId23"/>
    <p:sldId id="443" r:id="rId24"/>
    <p:sldId id="329" r:id="rId25"/>
    <p:sldId id="444" r:id="rId26"/>
    <p:sldId id="445" r:id="rId27"/>
    <p:sldId id="328" r:id="rId28"/>
    <p:sldId id="327" r:id="rId29"/>
    <p:sldId id="441" r:id="rId30"/>
    <p:sldId id="331" r:id="rId31"/>
    <p:sldId id="442" r:id="rId32"/>
    <p:sldId id="44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 Sudan" initials="MS" lastIdx="1" clrIdx="0">
    <p:extLst>
      <p:ext uri="{19B8F6BF-5375-455C-9EA6-DF929625EA0E}">
        <p15:presenceInfo xmlns:p15="http://schemas.microsoft.com/office/powerpoint/2012/main" userId="Madhu Su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66"/>
    <a:srgbClr val="00CC00"/>
    <a:srgbClr val="00B0F0"/>
    <a:srgbClr val="00FFFF"/>
    <a:srgbClr val="66FFFF"/>
    <a:srgbClr val="0070C0"/>
    <a:srgbClr val="B2B2B2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4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3y+2z=4 ; </a:t>
            </a:r>
            <a:r>
              <a:rPr lang="en-US" dirty="0" err="1"/>
              <a:t>x+y+z</a:t>
            </a:r>
            <a:r>
              <a:rPr lang="en-US" dirty="0"/>
              <a:t> = 1; x+2y =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8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00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50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0.png"/><Relationship Id="rId12" Type="http://schemas.openxmlformats.org/officeDocument/2006/relationships/image" Target="../media/image40.png"/><Relationship Id="rId2" Type="http://schemas.openxmlformats.org/officeDocument/2006/relationships/image" Target="../media/image30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0.png"/><Relationship Id="rId1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17" Type="http://schemas.openxmlformats.org/officeDocument/2006/relationships/image" Target="../media/image48.png"/><Relationship Id="rId2" Type="http://schemas.openxmlformats.org/officeDocument/2006/relationships/image" Target="../media/image30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0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12" Type="http://schemas.openxmlformats.org/officeDocument/2006/relationships/image" Target="../media/image8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1.png"/><Relationship Id="rId5" Type="http://schemas.openxmlformats.org/officeDocument/2006/relationships/image" Target="../media/image12.jpg"/><Relationship Id="rId10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/>
          </a:bodyPr>
          <a:lstStyle/>
          <a:p>
            <a:r>
              <a:rPr lang="en-US" dirty="0"/>
              <a:t>CS 121: </a:t>
            </a:r>
            <a:r>
              <a:rPr lang="en-US"/>
              <a:t>Lecture 18</a:t>
            </a:r>
            <a:br>
              <a:rPr lang="en-US" dirty="0"/>
            </a:br>
            <a:r>
              <a:rPr lang="en-US" dirty="0"/>
              <a:t>Polynomial </a:t>
            </a:r>
            <a:r>
              <a:rPr lang="en-US"/>
              <a:t>Time Reductions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Madhu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854E-CEF4-49FD-B35B-3E1BB7AE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s-t Cut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167E55-B77C-4B99-AD70-9E65531C1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31411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Def:</a:t>
                </a:r>
                <a:r>
                  <a:rPr lang="en-US" dirty="0"/>
                  <a:t> A </a:t>
                </a:r>
                <a:r>
                  <a:rPr lang="en-US" i="1" dirty="0"/>
                  <a:t>cut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∅≠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Notation:</a:t>
                </a:r>
                <a:r>
                  <a:rPr lang="en-US" dirty="0"/>
                  <a:t> Edges cut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Minimum s-t cut problem:</a:t>
                </a:r>
              </a:p>
              <a:p>
                <a:r>
                  <a:rPr lang="en-US" dirty="0"/>
                  <a:t>	Minimize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/>
                  <a:t> over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(sample motivation: image segmentation)</a:t>
                </a:r>
              </a:p>
              <a:p>
                <a:endParaRPr lang="en-US" dirty="0"/>
              </a:p>
              <a:p>
                <a:r>
                  <a:rPr lang="en-US" b="1" dirty="0"/>
                  <a:t>Good News: </a:t>
                </a:r>
                <a:r>
                  <a:rPr lang="en-US" dirty="0"/>
                  <a:t>Can be solved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167E55-B77C-4B99-AD70-9E65531C1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314119"/>
              </a:xfrm>
              <a:blipFill>
                <a:blip r:embed="rId2"/>
                <a:stretch>
                  <a:fillRect l="-1019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7E05CD7-1231-42EA-8BC3-1958C7E48A6D}"/>
              </a:ext>
            </a:extLst>
          </p:cNvPr>
          <p:cNvGrpSpPr/>
          <p:nvPr/>
        </p:nvGrpSpPr>
        <p:grpSpPr>
          <a:xfrm>
            <a:off x="9427031" y="4354286"/>
            <a:ext cx="2707080" cy="2429374"/>
            <a:chOff x="7187053" y="1541383"/>
            <a:chExt cx="5004947" cy="5158757"/>
          </a:xfrm>
        </p:grpSpPr>
        <p:pic>
          <p:nvPicPr>
            <p:cNvPr id="5" name="Picture 4" descr="A close up of an animal&#10;&#10;Description automatically generated">
              <a:extLst>
                <a:ext uri="{FF2B5EF4-FFF2-40B4-BE49-F238E27FC236}">
                  <a16:creationId xmlns:a16="http://schemas.microsoft.com/office/drawing/2014/main" id="{36323F0A-4AF3-411C-A3B9-764F32AC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053" y="1541383"/>
              <a:ext cx="5004947" cy="49605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9F6AA9-9A20-4BD9-8C6F-45465255BB9A}"/>
                </a:ext>
              </a:extLst>
            </p:cNvPr>
            <p:cNvSpPr txBox="1"/>
            <p:nvPr/>
          </p:nvSpPr>
          <p:spPr>
            <a:xfrm>
              <a:off x="8618749" y="6438530"/>
              <a:ext cx="17972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© </a:t>
              </a:r>
              <a:r>
                <a:rPr lang="en-US" sz="11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Sandypan</a:t>
              </a:r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Dey (UMBC)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82D049-026F-432D-8045-FF9B6B80AC69}"/>
              </a:ext>
            </a:extLst>
          </p:cNvPr>
          <p:cNvGrpSpPr/>
          <p:nvPr/>
        </p:nvGrpSpPr>
        <p:grpSpPr>
          <a:xfrm>
            <a:off x="7410450" y="310374"/>
            <a:ext cx="2819400" cy="1136524"/>
            <a:chOff x="7410450" y="310374"/>
            <a:chExt cx="2819400" cy="11365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AB27F0-5105-474D-AC36-0482B1F2C784}"/>
                </a:ext>
              </a:extLst>
            </p:cNvPr>
            <p:cNvSpPr/>
            <p:nvPr/>
          </p:nvSpPr>
          <p:spPr>
            <a:xfrm>
              <a:off x="7410450" y="923925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200359-5DF0-4748-AC5D-1CA9EE048B90}"/>
                </a:ext>
              </a:extLst>
            </p:cNvPr>
            <p:cNvSpPr/>
            <p:nvPr/>
          </p:nvSpPr>
          <p:spPr>
            <a:xfrm>
              <a:off x="804862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74991B-BC3C-4CFA-BC2E-53C712217F2B}"/>
                </a:ext>
              </a:extLst>
            </p:cNvPr>
            <p:cNvSpPr/>
            <p:nvPr/>
          </p:nvSpPr>
          <p:spPr>
            <a:xfrm>
              <a:off x="8086725" y="1391152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B1CC37-9763-486C-9B60-440CB3B276F0}"/>
                </a:ext>
              </a:extLst>
            </p:cNvPr>
            <p:cNvSpPr/>
            <p:nvPr/>
          </p:nvSpPr>
          <p:spPr>
            <a:xfrm>
              <a:off x="8448675" y="866949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88D0C9-3689-45C2-B327-15D989879693}"/>
                </a:ext>
              </a:extLst>
            </p:cNvPr>
            <p:cNvSpPr/>
            <p:nvPr/>
          </p:nvSpPr>
          <p:spPr>
            <a:xfrm>
              <a:off x="951547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85CB29-C741-4371-8D8C-BC4D9BC7D05F}"/>
                </a:ext>
              </a:extLst>
            </p:cNvPr>
            <p:cNvSpPr/>
            <p:nvPr/>
          </p:nvSpPr>
          <p:spPr>
            <a:xfrm>
              <a:off x="10172700" y="821230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374FE71-72BE-4956-B330-EFA71F904677}"/>
                </a:ext>
              </a:extLst>
            </p:cNvPr>
            <p:cNvSpPr/>
            <p:nvPr/>
          </p:nvSpPr>
          <p:spPr>
            <a:xfrm>
              <a:off x="9632376" y="1304198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4911A2-CDD8-4B52-BC4A-A7596E7D2954}"/>
                </a:ext>
              </a:extLst>
            </p:cNvPr>
            <p:cNvSpPr/>
            <p:nvPr/>
          </p:nvSpPr>
          <p:spPr>
            <a:xfrm>
              <a:off x="9134475" y="878206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CF8F73-C0A7-4C9F-A103-72D8DF2D7E9C}"/>
                </a:ext>
              </a:extLst>
            </p:cNvPr>
            <p:cNvCxnSpPr>
              <a:stCxn id="4" idx="7"/>
              <a:endCxn id="8" idx="0"/>
            </p:cNvCxnSpPr>
            <p:nvPr/>
          </p:nvCxnSpPr>
          <p:spPr>
            <a:xfrm flipV="1">
              <a:off x="7459231" y="310374"/>
              <a:ext cx="617969" cy="62024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968AA-6ED3-488B-B702-FD9AFE4A5D6C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8114991" y="356093"/>
              <a:ext cx="342053" cy="51755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B440D9-6201-4775-A1A8-27E258D1D56E}"/>
                </a:ext>
              </a:extLst>
            </p:cNvPr>
            <p:cNvCxnSpPr>
              <a:cxnSpLocks/>
              <a:stCxn id="9" idx="6"/>
              <a:endCxn id="10" idx="4"/>
            </p:cNvCxnSpPr>
            <p:nvPr/>
          </p:nvCxnSpPr>
          <p:spPr>
            <a:xfrm flipV="1">
              <a:off x="8143875" y="912668"/>
              <a:ext cx="333375" cy="50134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A61EE8-1101-4055-9BA6-88B642DEE55E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9697028" y="821230"/>
              <a:ext cx="504247" cy="5023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3AEF4F3-F35F-439B-806B-8AF383DBE86C}"/>
                </a:ext>
              </a:extLst>
            </p:cNvPr>
            <p:cNvCxnSpPr>
              <a:cxnSpLocks/>
              <a:endCxn id="13" idx="5"/>
            </p:cNvCxnSpPr>
            <p:nvPr/>
          </p:nvCxnSpPr>
          <p:spPr>
            <a:xfrm>
              <a:off x="9603512" y="344800"/>
              <a:ext cx="77645" cy="9984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0B27BE-9AFF-453A-9576-4706897533DC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V="1">
              <a:off x="9191327" y="860254"/>
              <a:ext cx="989742" cy="9458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0A979-8E3B-42E0-9B74-6630301C6F55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9191625" y="901066"/>
              <a:ext cx="493785" cy="45334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DA24CB-EA12-48C7-A152-F1EB948D787F}"/>
                </a:ext>
              </a:extLst>
            </p:cNvPr>
            <p:cNvCxnSpPr>
              <a:cxnSpLocks/>
              <a:endCxn id="11" idx="5"/>
            </p:cNvCxnSpPr>
            <p:nvPr/>
          </p:nvCxnSpPr>
          <p:spPr>
            <a:xfrm flipV="1">
              <a:off x="9161585" y="349398"/>
              <a:ext cx="402671" cy="5812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130DB8-15A8-4655-B6F1-4BE20E3095D6}"/>
                </a:ext>
              </a:extLst>
            </p:cNvPr>
            <p:cNvCxnSpPr>
              <a:cxnSpLocks/>
              <a:endCxn id="12" idx="7"/>
            </p:cNvCxnSpPr>
            <p:nvPr/>
          </p:nvCxnSpPr>
          <p:spPr>
            <a:xfrm>
              <a:off x="9609161" y="347306"/>
              <a:ext cx="612320" cy="48061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2605D1-F588-4EFC-B792-7E77ED4B23BF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 flipV="1">
              <a:off x="7429156" y="967299"/>
              <a:ext cx="686144" cy="46957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310374E-5592-42C8-838B-3C6F3A233E7D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V="1">
              <a:off x="8150160" y="1304198"/>
              <a:ext cx="1510791" cy="14270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0F60F4E-5EEB-448D-83F8-2FB56579F82B}"/>
                </a:ext>
              </a:extLst>
            </p:cNvPr>
            <p:cNvCxnSpPr>
              <a:cxnSpLocks/>
              <a:endCxn id="11" idx="7"/>
            </p:cNvCxnSpPr>
            <p:nvPr/>
          </p:nvCxnSpPr>
          <p:spPr>
            <a:xfrm flipV="1">
              <a:off x="8537331" y="317069"/>
              <a:ext cx="1026925" cy="5805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88BA852-EFD9-4135-9C97-20CC9CC7F69C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8097406" y="349398"/>
              <a:ext cx="35324" cy="109706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0D0A5E-8F4A-4F5A-B689-6B1A6043426A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7420554" y="873644"/>
              <a:ext cx="1036490" cy="8174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36322E-F86A-4EE5-A729-C6BE96A5858A}"/>
              </a:ext>
            </a:extLst>
          </p:cNvPr>
          <p:cNvGrpSpPr/>
          <p:nvPr/>
        </p:nvGrpSpPr>
        <p:grpSpPr>
          <a:xfrm>
            <a:off x="7283726" y="0"/>
            <a:ext cx="3386747" cy="1702193"/>
            <a:chOff x="7283726" y="0"/>
            <a:chExt cx="3386747" cy="1702193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BDE51938-81B2-49FF-85B0-B659DE9AF281}"/>
                </a:ext>
              </a:extLst>
            </p:cNvPr>
            <p:cNvSpPr/>
            <p:nvPr/>
          </p:nvSpPr>
          <p:spPr>
            <a:xfrm>
              <a:off x="8537331" y="0"/>
              <a:ext cx="320621" cy="1702193"/>
            </a:xfrm>
            <a:prstGeom prst="arc">
              <a:avLst>
                <a:gd name="adj1" fmla="val 16200000"/>
                <a:gd name="adj2" fmla="val 524638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F3A835A-B573-4460-A1C6-615944FE2414}"/>
                    </a:ext>
                  </a:extLst>
                </p:cNvPr>
                <p:cNvSpPr txBox="1"/>
                <p:nvPr/>
              </p:nvSpPr>
              <p:spPr>
                <a:xfrm>
                  <a:off x="7283726" y="317069"/>
                  <a:ext cx="4391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F3A835A-B573-4460-A1C6-615944FE24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726" y="317069"/>
                  <a:ext cx="43915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2EC70E5-AAD5-40D3-98CE-92A20694C41B}"/>
                    </a:ext>
                  </a:extLst>
                </p:cNvPr>
                <p:cNvSpPr txBox="1"/>
                <p:nvPr/>
              </p:nvSpPr>
              <p:spPr>
                <a:xfrm>
                  <a:off x="10231314" y="305093"/>
                  <a:ext cx="439159" cy="505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𝑆</m:t>
                            </m:r>
                          </m:e>
                        </m:bar>
                      </m:oMath>
                    </m:oMathPara>
                  </a14:m>
                  <a:endParaRPr 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2EC70E5-AAD5-40D3-98CE-92A20694C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1314" y="305093"/>
                  <a:ext cx="439159" cy="5052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FDDF83-F6A1-46AF-A4B2-0BD10F4B091E}"/>
              </a:ext>
            </a:extLst>
          </p:cNvPr>
          <p:cNvGrpSpPr/>
          <p:nvPr/>
        </p:nvGrpSpPr>
        <p:grpSpPr>
          <a:xfrm>
            <a:off x="7022931" y="685215"/>
            <a:ext cx="3538757" cy="485469"/>
            <a:chOff x="7022931" y="685215"/>
            <a:chExt cx="3538757" cy="4854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DE27DFD-7ECC-4933-9909-277ADFE62291}"/>
                    </a:ext>
                  </a:extLst>
                </p:cNvPr>
                <p:cNvSpPr txBox="1"/>
                <p:nvPr/>
              </p:nvSpPr>
              <p:spPr>
                <a:xfrm>
                  <a:off x="7022931" y="685215"/>
                  <a:ext cx="4185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DE27DFD-7ECC-4933-9909-277ADFE62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931" y="685215"/>
                  <a:ext cx="41857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4DD933E-42DB-4AD3-B83D-A7EBE7B275F7}"/>
                    </a:ext>
                  </a:extLst>
                </p:cNvPr>
                <p:cNvSpPr txBox="1"/>
                <p:nvPr/>
              </p:nvSpPr>
              <p:spPr>
                <a:xfrm>
                  <a:off x="10162733" y="709019"/>
                  <a:ext cx="3989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4DD933E-42DB-4AD3-B83D-A7EBE7B27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2733" y="709019"/>
                  <a:ext cx="39895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51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CF5F-2106-4AF5-A984-0E4CD93E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Cut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933D59-CB22-4E45-83E5-9DAC9AD04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149757"/>
                <a:ext cx="11954984" cy="554998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Problem: </a:t>
                </a:r>
                <a:r>
                  <a:rPr lang="en-US" dirty="0"/>
                  <a:t>Find cut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</a:t>
                </a:r>
                <a:r>
                  <a:rPr lang="en-US" i="1" dirty="0"/>
                  <a:t>maximizes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	 </a:t>
                </a:r>
                <a:r>
                  <a:rPr lang="en-US" i="1" dirty="0"/>
                  <a:t>Sample applications:</a:t>
                </a:r>
                <a:r>
                  <a:rPr lang="en-US" dirty="0"/>
                  <a:t>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Register allocation in compilers,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Ising</a:t>
                </a:r>
                <a:r>
                  <a:rPr lang="en-US" dirty="0"/>
                  <a:t> model, X-ray crystallography, cryo-electron microscopy, more</a:t>
                </a:r>
              </a:p>
              <a:p>
                <a:endParaRPr lang="en-US" b="1" dirty="0"/>
              </a:p>
              <a:p>
                <a:r>
                  <a:rPr lang="en-US" b="1" dirty="0"/>
                  <a:t>Depressing news:</a:t>
                </a:r>
                <a:r>
                  <a:rPr lang="en-US" dirty="0"/>
                  <a:t> Best known algorithms are </a:t>
                </a:r>
                <a:r>
                  <a:rPr lang="en-US" i="1" dirty="0"/>
                  <a:t>exponential</a:t>
                </a:r>
                <a:r>
                  <a:rPr lang="en-US" dirty="0"/>
                  <a:t> in the worst case.</a:t>
                </a:r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933D59-CB22-4E45-83E5-9DAC9AD04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149757"/>
                <a:ext cx="11954984" cy="5549981"/>
              </a:xfrm>
              <a:blipFill>
                <a:blip r:embed="rId2"/>
                <a:stretch>
                  <a:fillRect l="-1019" t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109527B-3CC0-4243-B75D-F1F2D64ABB78}"/>
              </a:ext>
            </a:extLst>
          </p:cNvPr>
          <p:cNvGrpSpPr/>
          <p:nvPr/>
        </p:nvGrpSpPr>
        <p:grpSpPr>
          <a:xfrm>
            <a:off x="8887557" y="445198"/>
            <a:ext cx="2819400" cy="1136524"/>
            <a:chOff x="7410450" y="310374"/>
            <a:chExt cx="2819400" cy="113652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766CAE-540F-4D7E-B02A-9D91B3FBE889}"/>
                </a:ext>
              </a:extLst>
            </p:cNvPr>
            <p:cNvSpPr/>
            <p:nvPr/>
          </p:nvSpPr>
          <p:spPr>
            <a:xfrm>
              <a:off x="7410450" y="923925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6E32C1-031A-4C7C-AD4B-2A46B8EB5F25}"/>
                </a:ext>
              </a:extLst>
            </p:cNvPr>
            <p:cNvSpPr/>
            <p:nvPr/>
          </p:nvSpPr>
          <p:spPr>
            <a:xfrm>
              <a:off x="804862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AC3E3D-6C0C-45F4-95EE-56435FA7E185}"/>
                </a:ext>
              </a:extLst>
            </p:cNvPr>
            <p:cNvSpPr/>
            <p:nvPr/>
          </p:nvSpPr>
          <p:spPr>
            <a:xfrm>
              <a:off x="8086725" y="1391152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68C3E83-8C2A-4FD5-B9BC-F305ABCAEBD2}"/>
                </a:ext>
              </a:extLst>
            </p:cNvPr>
            <p:cNvSpPr/>
            <p:nvPr/>
          </p:nvSpPr>
          <p:spPr>
            <a:xfrm>
              <a:off x="8448675" y="866949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FA1F49F-DF59-4C0E-987C-957A4DF41EEB}"/>
                </a:ext>
              </a:extLst>
            </p:cNvPr>
            <p:cNvSpPr/>
            <p:nvPr/>
          </p:nvSpPr>
          <p:spPr>
            <a:xfrm>
              <a:off x="951547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50BAE38-099B-430E-854D-E304A9505521}"/>
                </a:ext>
              </a:extLst>
            </p:cNvPr>
            <p:cNvSpPr/>
            <p:nvPr/>
          </p:nvSpPr>
          <p:spPr>
            <a:xfrm>
              <a:off x="10172700" y="821230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34C84C-AF0B-48CE-B248-4DEB7AA65A7C}"/>
                </a:ext>
              </a:extLst>
            </p:cNvPr>
            <p:cNvSpPr/>
            <p:nvPr/>
          </p:nvSpPr>
          <p:spPr>
            <a:xfrm>
              <a:off x="9632376" y="1304198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A35FB3F-7D70-4E07-ABDC-D57CD816241B}"/>
                </a:ext>
              </a:extLst>
            </p:cNvPr>
            <p:cNvSpPr/>
            <p:nvPr/>
          </p:nvSpPr>
          <p:spPr>
            <a:xfrm>
              <a:off x="9134475" y="878206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8111FE6-54EB-4409-BD45-0C733572E4AC}"/>
                </a:ext>
              </a:extLst>
            </p:cNvPr>
            <p:cNvCxnSpPr>
              <a:stCxn id="32" idx="7"/>
              <a:endCxn id="33" idx="0"/>
            </p:cNvCxnSpPr>
            <p:nvPr/>
          </p:nvCxnSpPr>
          <p:spPr>
            <a:xfrm flipV="1">
              <a:off x="7459231" y="310374"/>
              <a:ext cx="617969" cy="62024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7F8C86-4B97-449F-A67A-191CE5DBC2B5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8114991" y="356093"/>
              <a:ext cx="342053" cy="51755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0EB17EB-D8F9-459F-BF77-D2BB8AD0938D}"/>
                </a:ext>
              </a:extLst>
            </p:cNvPr>
            <p:cNvCxnSpPr>
              <a:cxnSpLocks/>
              <a:stCxn id="34" idx="6"/>
              <a:endCxn id="35" idx="4"/>
            </p:cNvCxnSpPr>
            <p:nvPr/>
          </p:nvCxnSpPr>
          <p:spPr>
            <a:xfrm flipV="1">
              <a:off x="8143875" y="912668"/>
              <a:ext cx="333375" cy="50134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278955D-CA93-46AB-BF9F-D5B5CE6DAB73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V="1">
              <a:off x="9697028" y="821230"/>
              <a:ext cx="504247" cy="5023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CBB7590-B1A6-4AC9-87D3-C818D6C7CAEE}"/>
                </a:ext>
              </a:extLst>
            </p:cNvPr>
            <p:cNvCxnSpPr>
              <a:cxnSpLocks/>
              <a:endCxn id="38" idx="5"/>
            </p:cNvCxnSpPr>
            <p:nvPr/>
          </p:nvCxnSpPr>
          <p:spPr>
            <a:xfrm>
              <a:off x="9603512" y="344800"/>
              <a:ext cx="77645" cy="9984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5550CB-2D84-4C1F-8D53-DAEE9E59E853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flipV="1">
              <a:off x="9191327" y="860254"/>
              <a:ext cx="989742" cy="9458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FD5932F-42A6-4ACF-94F5-54608E06A989}"/>
                </a:ext>
              </a:extLst>
            </p:cNvPr>
            <p:cNvCxnSpPr>
              <a:cxnSpLocks/>
              <a:stCxn id="39" idx="6"/>
            </p:cNvCxnSpPr>
            <p:nvPr/>
          </p:nvCxnSpPr>
          <p:spPr>
            <a:xfrm>
              <a:off x="9191625" y="901066"/>
              <a:ext cx="493785" cy="45334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ED5FB14-2190-4788-8F99-20A4803014E1}"/>
                </a:ext>
              </a:extLst>
            </p:cNvPr>
            <p:cNvCxnSpPr>
              <a:cxnSpLocks/>
              <a:endCxn id="36" idx="5"/>
            </p:cNvCxnSpPr>
            <p:nvPr/>
          </p:nvCxnSpPr>
          <p:spPr>
            <a:xfrm flipV="1">
              <a:off x="9161585" y="349398"/>
              <a:ext cx="402671" cy="5812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5BAB40D-62B3-4741-88C5-63FD209D4976}"/>
                </a:ext>
              </a:extLst>
            </p:cNvPr>
            <p:cNvCxnSpPr>
              <a:cxnSpLocks/>
              <a:endCxn id="37" idx="7"/>
            </p:cNvCxnSpPr>
            <p:nvPr/>
          </p:nvCxnSpPr>
          <p:spPr>
            <a:xfrm>
              <a:off x="9609161" y="347306"/>
              <a:ext cx="612320" cy="48061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B9AF4AD-81AA-4440-B684-A29DFF4FBF31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 flipH="1" flipV="1">
              <a:off x="7429156" y="967299"/>
              <a:ext cx="686144" cy="46957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A168BF8-C864-441A-AE2A-F7FB810E6382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V="1">
              <a:off x="8150160" y="1304198"/>
              <a:ext cx="1510791" cy="14270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8D42881-8127-442E-8A78-CCE028D5A662}"/>
                </a:ext>
              </a:extLst>
            </p:cNvPr>
            <p:cNvCxnSpPr>
              <a:cxnSpLocks/>
              <a:endCxn id="36" idx="7"/>
            </p:cNvCxnSpPr>
            <p:nvPr/>
          </p:nvCxnSpPr>
          <p:spPr>
            <a:xfrm flipV="1">
              <a:off x="8537331" y="317069"/>
              <a:ext cx="1026925" cy="5805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3C18DFA-2C8E-4F87-8891-8B596CA9E7CB}"/>
                </a:ext>
              </a:extLst>
            </p:cNvPr>
            <p:cNvCxnSpPr>
              <a:cxnSpLocks/>
              <a:stCxn id="33" idx="5"/>
            </p:cNvCxnSpPr>
            <p:nvPr/>
          </p:nvCxnSpPr>
          <p:spPr>
            <a:xfrm>
              <a:off x="8097406" y="349398"/>
              <a:ext cx="35324" cy="109706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2D04F0A-07B7-42B0-800A-4DC62B9DF54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7420554" y="873644"/>
              <a:ext cx="1036490" cy="8174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58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5FDA-1039-4535-814D-BF83EC8E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3-SAT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EA9F-29C7-4DD4-A1B0-025E8F0F8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013460"/>
                <a:ext cx="11954984" cy="57478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Input:</a:t>
                </a:r>
                <a:r>
                  <a:rPr lang="en-US" dirty="0"/>
                  <a:t> A “</a:t>
                </a:r>
                <a:r>
                  <a:rPr lang="en-US" u="sng" dirty="0"/>
                  <a:t>3CNF formula</a:t>
                </a:r>
                <a:r>
                  <a:rPr lang="en-US" dirty="0"/>
                  <a:t>”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</a:t>
                </a:r>
                <a:r>
                  <a:rPr lang="en-US" i="1" dirty="0"/>
                  <a:t>3CNF Formula </a:t>
                </a:r>
                <a:r>
                  <a:rPr lang="en-US" dirty="0"/>
                  <a:t>= AND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3-clauses</a:t>
                </a:r>
                <a:r>
                  <a:rPr lang="en-US" dirty="0"/>
                  <a:t>  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	</a:t>
                </a:r>
                <a:r>
                  <a:rPr lang="en-US" i="1" dirty="0"/>
                  <a:t>3-Clause</a:t>
                </a:r>
                <a:r>
                  <a:rPr lang="en-US" dirty="0"/>
                  <a:t> = OR of 3 </a:t>
                </a:r>
                <a:r>
                  <a:rPr lang="en-US" u="sng" dirty="0"/>
                  <a:t>literals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</a:t>
                </a:r>
                <a:r>
                  <a:rPr lang="en-US" i="1" dirty="0"/>
                  <a:t>literal</a:t>
                </a:r>
                <a:r>
                  <a:rPr lang="en-US" dirty="0"/>
                  <a:t> = variable or its negation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ℓ=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/>
                  <a:t>Goal:</a:t>
                </a:r>
                <a:r>
                  <a:rPr lang="en-US" dirty="0"/>
                  <a:t> Output 1 if there is assignment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that makes formula </a:t>
                </a:r>
                <a:r>
                  <a:rPr lang="en-US" i="1" dirty="0"/>
                  <a:t>true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          Output 0 otherwise.</a:t>
                </a:r>
              </a:p>
              <a:p>
                <a:endParaRPr lang="en-US" b="1" dirty="0"/>
              </a:p>
              <a:p>
                <a:r>
                  <a:rPr lang="en-US" b="1" dirty="0"/>
                  <a:t>Example: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EA9F-29C7-4DD4-A1B0-025E8F0F8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013460"/>
                <a:ext cx="11954984" cy="5747825"/>
              </a:xfrm>
              <a:blipFill>
                <a:blip r:embed="rId2"/>
                <a:stretch>
                  <a:fillRect l="-917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8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5FDA-1039-4535-814D-BF83EC8E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3-SAT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EA9F-29C7-4DD4-A1B0-025E8F0F8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013460"/>
                <a:ext cx="11954984" cy="574782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Input:</a:t>
                </a:r>
                <a:r>
                  <a:rPr lang="en-US" dirty="0"/>
                  <a:t> A “3CNF formula”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Goal:</a:t>
                </a:r>
                <a:r>
                  <a:rPr lang="en-US" dirty="0"/>
                  <a:t> Determine if there is assignment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that makes formula </a:t>
                </a:r>
                <a:r>
                  <a:rPr lang="en-US" i="1" dirty="0"/>
                  <a:t>true</a:t>
                </a:r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b="1" dirty="0"/>
                  <a:t>Depressing news:</a:t>
                </a:r>
                <a:r>
                  <a:rPr lang="en-US" dirty="0"/>
                  <a:t> Best known algorithms require exponential time.</a:t>
                </a:r>
              </a:p>
              <a:p>
                <a:endParaRPr lang="en-US" b="1" dirty="0"/>
              </a:p>
              <a:p>
                <a:r>
                  <a:rPr lang="en-US" b="1" dirty="0"/>
                  <a:t>Better news:</a:t>
                </a:r>
                <a:r>
                  <a:rPr lang="en-US" dirty="0"/>
                  <a:t> Exponent has improved, decent heuristic “SAT SOLVERS”, </a:t>
                </a:r>
                <a:r>
                  <a:rPr lang="en-US" i="1" dirty="0"/>
                  <a:t>can</a:t>
                </a:r>
                <a:r>
                  <a:rPr lang="en-US" dirty="0"/>
                  <a:t> solve the 2SAT problem.</a:t>
                </a:r>
              </a:p>
              <a:p>
                <a:endParaRPr lang="en-US" dirty="0"/>
              </a:p>
              <a:p>
                <a:r>
                  <a:rPr lang="en-US" b="1" dirty="0"/>
                  <a:t>Exercise:</a:t>
                </a:r>
                <a:r>
                  <a:rPr lang="en-US" dirty="0"/>
                  <a:t> Show “INTEGER PROGRAMMING can be solved in poly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3SAT can be solved in poly time”.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EA9F-29C7-4DD4-A1B0-025E8F0F8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013460"/>
                <a:ext cx="11954984" cy="5747825"/>
              </a:xfrm>
              <a:blipFill>
                <a:blip r:embed="rId2"/>
                <a:stretch>
                  <a:fillRect l="-1019" t="-954" r="-102" b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5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F544-6260-4D73-8F5A-A6B446EC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problems: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9AF8-6EA0-4417-BB7D-6BF3FB017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00295"/>
                <a:ext cx="12115800" cy="555770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following problems are in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Does the </a:t>
                </a:r>
                <a:r>
                  <a:rPr lang="en-US" b="1" dirty="0"/>
                  <a:t>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have a solution?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Does the </a:t>
                </a:r>
                <a:r>
                  <a:rPr lang="en-US" b="1" dirty="0"/>
                  <a:t>linear progra</a:t>
                </a:r>
                <a:r>
                  <a:rPr lang="en-US" dirty="0"/>
                  <a:t>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have a </a:t>
                </a:r>
                <a:r>
                  <a:rPr lang="en-US" dirty="0">
                    <a:solidFill>
                      <a:srgbClr val="007A37"/>
                    </a:solidFill>
                  </a:rPr>
                  <a:t>real</a:t>
                </a:r>
                <a:r>
                  <a:rPr lang="en-US" dirty="0"/>
                  <a:t> solution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 have a cut of value </a:t>
                </a:r>
                <a:r>
                  <a:rPr lang="en-US" b="0" dirty="0">
                    <a:solidFill>
                      <a:srgbClr val="007A37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(</a:t>
                </a:r>
                <a:r>
                  <a:rPr lang="en-US" b="1" dirty="0"/>
                  <a:t>min cut</a:t>
                </a:r>
                <a:r>
                  <a:rPr lang="en-US" b="0" dirty="0"/>
                  <a:t>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Given a </a:t>
                </a:r>
                <a:r>
                  <a:rPr lang="en-US" b="1" dirty="0">
                    <a:solidFill>
                      <a:srgbClr val="007A37"/>
                    </a:solidFill>
                  </a:rPr>
                  <a:t>2</a:t>
                </a:r>
                <a:r>
                  <a:rPr lang="en-US" b="1" dirty="0"/>
                  <a:t>CNF</a:t>
                </a:r>
                <a:r>
                  <a:rPr lang="en-US" dirty="0"/>
                  <a:t>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b="0" dirty="0"/>
                  <a:t> is there a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following problems are in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r>
                  <a:rPr lang="en-US" dirty="0"/>
                  <a:t> but not known to be in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Does </a:t>
                </a:r>
                <a:r>
                  <a:rPr lang="en-US" b="1" dirty="0"/>
                  <a:t>linear program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have an </a:t>
                </a:r>
                <a:r>
                  <a:rPr lang="en-US" b="1" dirty="0">
                    <a:solidFill>
                      <a:srgbClr val="FF0000"/>
                    </a:solidFill>
                  </a:rPr>
                  <a:t>integer</a:t>
                </a:r>
                <a:r>
                  <a:rPr lang="en-US" dirty="0"/>
                  <a:t> solution of value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does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a cut of value </a:t>
                </a:r>
                <a:r>
                  <a:rPr lang="en-US" dirty="0">
                    <a:solidFill>
                      <a:srgbClr val="FF0000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</a:t>
                </a:r>
                <a:r>
                  <a:rPr lang="en-US" b="1" dirty="0"/>
                  <a:t>max cut</a:t>
                </a:r>
                <a:r>
                  <a:rPr lang="en-US" dirty="0"/>
                  <a:t>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Given a </a:t>
                </a:r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  <a:r>
                  <a:rPr lang="en-US" b="1" dirty="0"/>
                  <a:t>CNF</a:t>
                </a:r>
                <a:r>
                  <a:rPr lang="en-US" dirty="0"/>
                  <a:t> formula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is there a satisfying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HALT is not in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r>
                  <a:rPr lang="en-US" dirty="0"/>
                  <a:t> 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HAL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is in </a:t>
                </a:r>
                <a:r>
                  <a:rPr lang="en-US" b="1" dirty="0"/>
                  <a:t>EXP</a:t>
                </a:r>
                <a:r>
                  <a:rPr lang="en-US" dirty="0"/>
                  <a:t> but not </a:t>
                </a:r>
                <a:r>
                  <a:rPr lang="en-US" b="1" dirty="0"/>
                  <a:t>P</a:t>
                </a:r>
                <a:r>
                  <a:rPr lang="en-US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9AF8-6EA0-4417-BB7D-6BF3FB017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00295"/>
                <a:ext cx="12115800" cy="5557706"/>
              </a:xfrm>
              <a:blipFill>
                <a:blip r:embed="rId2"/>
                <a:stretch>
                  <a:fillRect l="-905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1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D0C6-3216-4DE7-ADFD-D8B88DF5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Artwork representing lecture thus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DE6D-C658-4290-A61F-268FE1990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B24D6223-9D3C-4FF0-A520-B7792FBE04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6200" y="1248508"/>
            <a:ext cx="12115800" cy="556680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16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0E54-2C4B-4B64-8B4E-E27732A7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problems to each 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230-F677-494C-9A10-048E6752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47942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 seems to have many interesting problems we would like to solve.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Questions: Which ones are in P?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Answer: “Don’t know!”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we can’t determine the answer to any of these questions, can we at least relate the answers?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Answer: Yes!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Tool: (Polynomial time) Reductions!</a:t>
            </a:r>
          </a:p>
        </p:txBody>
      </p:sp>
    </p:spTree>
    <p:extLst>
      <p:ext uri="{BB962C8B-B14F-4D97-AF65-F5344CB8AC3E}">
        <p14:creationId xmlns:p14="http://schemas.microsoft.com/office/powerpoint/2010/main" val="240520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5E53-3D9F-467D-BE6E-5C7B39A9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Cut as Integer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17514-5446-4909-8F6C-52A096C4CB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984" y="1446899"/>
                <a:ext cx="11954984" cy="505061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i="1" dirty="0"/>
                  <a:t>Input: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edges</a:t>
                </a:r>
                <a:br>
                  <a:rPr lang="en-US" dirty="0"/>
                </a:br>
                <a:r>
                  <a:rPr lang="en-US" i="1" dirty="0"/>
                  <a:t>Goal:</a:t>
                </a:r>
                <a:r>
                  <a:rPr lang="en-US" dirty="0"/>
                  <a:t> Find cut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∅≠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maximizing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i="1" dirty="0"/>
              </a:p>
              <a:p>
                <a:r>
                  <a:rPr lang="en-US" b="1" dirty="0"/>
                  <a:t>IP formulation: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maximizing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</a:t>
                </a:r>
                <a:r>
                  <a:rPr lang="en-US" i="1" dirty="0"/>
                  <a:t>i.e.,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    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 ⇒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⇒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17514-5446-4909-8F6C-52A096C4C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84" y="1446899"/>
                <a:ext cx="11954984" cy="5050616"/>
              </a:xfrm>
              <a:blipFill>
                <a:blip r:embed="rId2"/>
                <a:stretch>
                  <a:fillRect l="-918" t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4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3859-104E-4839-A58A-BFBE63CE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C50B-4B0B-4C9A-968E-C8E44715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31675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Previous page was a reduction from X to 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X = ?, Y =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Consequence: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2D054C-CDCE-4C12-AB0B-21403A986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21473"/>
              </p:ext>
            </p:extLst>
          </p:nvPr>
        </p:nvGraphicFramePr>
        <p:xfrm>
          <a:off x="5580744" y="2144672"/>
          <a:ext cx="6255657" cy="2395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219">
                  <a:extLst>
                    <a:ext uri="{9D8B030D-6E8A-4147-A177-3AD203B41FA5}">
                      <a16:colId xmlns:a16="http://schemas.microsoft.com/office/drawing/2014/main" val="2974536841"/>
                    </a:ext>
                  </a:extLst>
                </a:gridCol>
                <a:gridCol w="2085219">
                  <a:extLst>
                    <a:ext uri="{9D8B030D-6E8A-4147-A177-3AD203B41FA5}">
                      <a16:colId xmlns:a16="http://schemas.microsoft.com/office/drawing/2014/main" val="4197542978"/>
                    </a:ext>
                  </a:extLst>
                </a:gridCol>
                <a:gridCol w="2085219">
                  <a:extLst>
                    <a:ext uri="{9D8B030D-6E8A-4147-A177-3AD203B41FA5}">
                      <a16:colId xmlns:a16="http://schemas.microsoft.com/office/drawing/2014/main" val="968753407"/>
                    </a:ext>
                  </a:extLst>
                </a:gridCol>
              </a:tblGrid>
              <a:tr h="798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in 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50585"/>
                  </a:ext>
                </a:extLst>
              </a:tr>
              <a:tr h="798649">
                <a:tc>
                  <a:txBody>
                    <a:bodyPr/>
                    <a:lstStyle/>
                    <a:p>
                      <a:r>
                        <a:rPr lang="en-US" dirty="0"/>
                        <a:t>In P?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532794"/>
                  </a:ext>
                </a:extLst>
              </a:tr>
              <a:tr h="798649">
                <a:tc>
                  <a:txBody>
                    <a:bodyPr/>
                    <a:lstStyle/>
                    <a:p>
                      <a:r>
                        <a:rPr lang="en-US" dirty="0"/>
                        <a:t>Not in 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2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47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45A8-2E24-45D9-8B35-A5B6BA26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Time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48227-F0F1-4619-B152-076261577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314848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For Boolean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b="0" dirty="0"/>
                  <a:t>,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is a polynomial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b="0" dirty="0"/>
              </a:p>
              <a:p>
                <a:pPr lvl="1"/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 the example before: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𝑀𝐴𝑋𝐶𝑈𝑇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𝑐𝑢𝑡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Reduction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… (all the constraints and objective).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Worked because: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polytime computable!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𝑀𝑎𝑥𝐶𝑢𝑡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48227-F0F1-4619-B152-076261577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314848"/>
              </a:xfrm>
              <a:blipFill>
                <a:blip r:embed="rId2"/>
                <a:stretch>
                  <a:fillRect l="-1019" t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98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9FE-DAF8-4535-87A1-BC95479F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F157-2A43-439E-9547-9A301906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16" y="1048644"/>
            <a:ext cx="11954984" cy="56534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Election Today!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Midterm 2 in 2 weeks.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Same time format.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No collaboration on cheat sheets. Each person prepares their own.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Open book (Barak - searchable pdf).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3FD587-D819-4638-8C71-5E8F3F8E1B3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𝐼𝑃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3FD587-D819-4638-8C71-5E8F3F8E1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89FA1-1BB3-4D7D-8CDB-AC5788C7D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18250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Input:</a:t>
                </a:r>
                <a:r>
                  <a:rPr lang="en-US" dirty="0"/>
                  <a:t> A 3CNF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’s are 3-clauses)</a:t>
                </a:r>
              </a:p>
              <a:p>
                <a:r>
                  <a:rPr lang="en-US" b="1" dirty="0"/>
                  <a:t>Goal:</a:t>
                </a:r>
                <a:r>
                  <a:rPr lang="en-US" dirty="0"/>
                  <a:t> Find out if there is assignment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that makes formula </a:t>
                </a:r>
                <a:r>
                  <a:rPr lang="en-US" i="1" dirty="0"/>
                  <a:t>true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/>
                  <a:t>IP formulation: </a:t>
                </a:r>
                <a:r>
                  <a:rPr lang="en-US" dirty="0"/>
                  <a:t>Maximize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the quantity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subject to: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clause,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	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Surprising fact:</a:t>
                </a:r>
                <a:r>
                  <a:rPr lang="en-US" dirty="0"/>
                  <a:t> (Converse is also true) If you can solve 3SAT in poly time then you can solve INTEGER PROGRAMMING in poly time!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89FA1-1BB3-4D7D-8CDB-AC5788C7D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182501"/>
              </a:xfrm>
              <a:blipFill>
                <a:blip r:embed="rId3"/>
                <a:stretch>
                  <a:fillRect l="-765" t="-1528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7BA22-1D48-4A74-93CC-F44450905331}"/>
                  </a:ext>
                </a:extLst>
              </p:cNvPr>
              <p:cNvSpPr txBox="1"/>
              <p:nvPr/>
            </p:nvSpPr>
            <p:spPr>
              <a:xfrm>
                <a:off x="8745415" y="4267200"/>
                <a:ext cx="2743251" cy="86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satisfiable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∑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7BA22-1D48-4A74-93CC-F44450905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4267200"/>
                <a:ext cx="2743251" cy="860748"/>
              </a:xfrm>
              <a:prstGeom prst="rect">
                <a:avLst/>
              </a:prstGeom>
              <a:blipFill>
                <a:blip r:embed="rId4"/>
                <a:stretch>
                  <a:fillRect l="-3556" t="-4965" r="-177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8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8AA2-67A8-4809-A22F-52C0750C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(ISET):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20A71-A319-41EB-9A2E-6593FC298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Question: Does there exists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independent if no edges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	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 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20A71-A319-41EB-9A2E-6593FC298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9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crossword, screen, text&#10;&#10;Description automatically generated">
            <a:extLst>
              <a:ext uri="{FF2B5EF4-FFF2-40B4-BE49-F238E27FC236}">
                <a16:creationId xmlns:a16="http://schemas.microsoft.com/office/drawing/2014/main" id="{56019F04-6951-48DD-B7F7-0C21A9AD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66" y="422047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8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B4CCB2-94AB-4ACA-AB1E-3AFA94D915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ISET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B4CCB2-94AB-4ACA-AB1E-3AFA94D91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1084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D887-84F1-4D30-BEF7-B7B8D232E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156" y="1168605"/>
                <a:ext cx="9436408" cy="644294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Theorem:</a:t>
                </a:r>
                <a:r>
                  <a:rPr lang="en-US" dirty="0"/>
                  <a:t>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D887-84F1-4D30-BEF7-B7B8D232E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156" y="1168605"/>
                <a:ext cx="9436408" cy="644294"/>
              </a:xfrm>
              <a:blipFill>
                <a:blip r:embed="rId3"/>
                <a:stretch>
                  <a:fillRect l="-1292" t="-952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D6A3C2-FE1A-4E1C-BEE9-429936A374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6475" y="1968044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Corollary:</a:t>
                </a:r>
                <a:r>
                  <a:rPr lang="en-US" dirty="0"/>
                  <a:t>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D6A3C2-FE1A-4E1C-BEE9-429936A37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5" y="1968044"/>
                <a:ext cx="9436408" cy="644294"/>
              </a:xfrm>
              <a:prstGeom prst="rect">
                <a:avLst/>
              </a:prstGeom>
              <a:blipFill>
                <a:blip r:embed="rId4"/>
                <a:stretch>
                  <a:fillRect l="-1357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C45808-A6F8-4B72-B87F-8F9302B5D2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9213" y="2922628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Proof:</a:t>
                </a:r>
                <a:r>
                  <a:rPr lang="en-US" dirty="0"/>
                  <a:t> We will show poly-time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C45808-A6F8-4B72-B87F-8F9302B5D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13" y="2922628"/>
                <a:ext cx="9436408" cy="644294"/>
              </a:xfrm>
              <a:prstGeom prst="rect">
                <a:avLst/>
              </a:prstGeom>
              <a:blipFill>
                <a:blip r:embed="rId5"/>
                <a:stretch>
                  <a:fillRect l="-1357" t="-849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A10624-B989-4F6E-8624-36B6838467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5525" y="4255661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s.t. for every 3CNF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A10624-B989-4F6E-8624-36B683846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525" y="4255661"/>
                <a:ext cx="9436408" cy="644294"/>
              </a:xfrm>
              <a:prstGeom prst="rect">
                <a:avLst/>
              </a:prstGeom>
              <a:blipFill>
                <a:blip r:embed="rId6"/>
                <a:stretch>
                  <a:fillRect l="-1357" t="-849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7694806-E64F-40D4-A50E-FB011AE49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7417" y="3555065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𝐶𝑁𝐹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𝑓𝑜𝑟𝑚𝑢𝑙𝑎𝑠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𝑔𝑟𝑎𝑝h𝑠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𝑛𝑢𝑚𝑏𝑒𝑟𝑠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7694806-E64F-40D4-A50E-FB011AE49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17" y="3555065"/>
                <a:ext cx="9436408" cy="644294"/>
              </a:xfrm>
              <a:prstGeom prst="rect">
                <a:avLst/>
              </a:prstGeom>
              <a:blipFill>
                <a:blip r:embed="rId7"/>
                <a:stretch>
                  <a:fillRect l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D8DF27-9217-41BC-B6C2-3D616C2646AE}"/>
              </a:ext>
            </a:extLst>
          </p:cNvPr>
          <p:cNvSpPr txBox="1">
            <a:spLocks/>
          </p:cNvSpPr>
          <p:nvPr/>
        </p:nvSpPr>
        <p:spPr>
          <a:xfrm>
            <a:off x="1513863" y="5464233"/>
            <a:ext cx="4203125" cy="644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Q:</a:t>
            </a:r>
            <a:r>
              <a:rPr lang="en-US" dirty="0"/>
              <a:t> Why is this enough?</a:t>
            </a:r>
            <a:endParaRPr lang="en-US" b="1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EE44F32-5AAF-4CDB-9ECF-19F67A85B562}"/>
              </a:ext>
            </a:extLst>
          </p:cNvPr>
          <p:cNvSpPr/>
          <p:nvPr/>
        </p:nvSpPr>
        <p:spPr>
          <a:xfrm>
            <a:off x="8427308" y="1856967"/>
            <a:ext cx="1410818" cy="545451"/>
          </a:xfrm>
          <a:prstGeom prst="wedgeRectCallout">
            <a:avLst>
              <a:gd name="adj1" fmla="val -68713"/>
              <a:gd name="adj2" fmla="val 2776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2055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D887-84F1-4D30-BEF7-B7B8D232E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48" y="105179"/>
                <a:ext cx="9436408" cy="644294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Theorem:</a:t>
                </a:r>
                <a:r>
                  <a:rPr lang="en-US" dirty="0"/>
                  <a:t>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D887-84F1-4D30-BEF7-B7B8D232E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8" y="105179"/>
                <a:ext cx="9436408" cy="644294"/>
              </a:xfrm>
              <a:blipFill>
                <a:blip r:embed="rId2"/>
                <a:stretch>
                  <a:fillRect l="-1292" t="-849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C45808-A6F8-4B72-B87F-8F9302B5D2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448" y="576085"/>
                <a:ext cx="7846147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Proof:</a:t>
                </a:r>
                <a:r>
                  <a:rPr lang="en-US" dirty="0"/>
                  <a:t> We will show poly-time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C45808-A6F8-4B72-B87F-8F9302B5D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8" y="576085"/>
                <a:ext cx="7846147" cy="644294"/>
              </a:xfrm>
              <a:prstGeom prst="rect">
                <a:avLst/>
              </a:prstGeom>
              <a:blipFill>
                <a:blip r:embed="rId3"/>
                <a:stretch>
                  <a:fillRect l="-1554" t="-952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A10624-B989-4F6E-8624-36B6838467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6624" y="1070159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s.t. for every 3CNF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A10624-B989-4F6E-8624-36B683846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24" y="1070159"/>
                <a:ext cx="9436408" cy="644294"/>
              </a:xfrm>
              <a:prstGeom prst="rect">
                <a:avLst/>
              </a:prstGeom>
              <a:blipFill>
                <a:blip r:embed="rId4"/>
                <a:stretch>
                  <a:fillRect l="-1357" t="-952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3BB085C-2EDB-4582-929E-F572B2807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971" y="1698450"/>
                <a:ext cx="10498521" cy="7320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ba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3BB085C-2EDB-4582-929E-F572B280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1" y="1698450"/>
                <a:ext cx="10498521" cy="732050"/>
              </a:xfrm>
              <a:prstGeom prst="rect">
                <a:avLst/>
              </a:prstGeom>
              <a:blipFill>
                <a:blip r:embed="rId5"/>
                <a:stretch>
                  <a:fillRect l="-1161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039EA2-CFCB-4865-963B-485E77BDD2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2725" y="2251229"/>
                <a:ext cx="5457271" cy="514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variables,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clauses)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039EA2-CFCB-4865-963B-485E77BDD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25" y="2251229"/>
                <a:ext cx="5457271" cy="514184"/>
              </a:xfrm>
              <a:prstGeom prst="rect">
                <a:avLst/>
              </a:prstGeom>
              <a:blipFill>
                <a:blip r:embed="rId6"/>
                <a:stretch>
                  <a:fillRect l="-1788" t="-705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ED2B599-8A61-4E18-A829-A92EB86A886D}"/>
              </a:ext>
            </a:extLst>
          </p:cNvPr>
          <p:cNvSpPr/>
          <p:nvPr/>
        </p:nvSpPr>
        <p:spPr>
          <a:xfrm>
            <a:off x="5426232" y="633124"/>
            <a:ext cx="2997641" cy="554438"/>
          </a:xfrm>
          <a:prstGeom prst="rect">
            <a:avLst/>
          </a:prstGeom>
          <a:solidFill>
            <a:srgbClr val="F7F2D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7694806-E64F-40D4-A50E-FB011AE49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3199" y="599253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𝐶𝑁𝐹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𝑓𝑜𝑟𝑚𝑢𝑙𝑎𝑠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𝑔𝑟𝑎𝑝h𝑠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𝑛𝑢𝑚𝑏𝑒𝑟𝑠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7694806-E64F-40D4-A50E-FB011AE49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99" y="599253"/>
                <a:ext cx="9436408" cy="644294"/>
              </a:xfrm>
              <a:prstGeom prst="rect">
                <a:avLst/>
              </a:prstGeom>
              <a:blipFill>
                <a:blip r:embed="rId8"/>
                <a:stretch>
                  <a:fillRect l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240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D0EC5-B37A-4DD1-B39F-22D96A6DE6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47" y="1681073"/>
                <a:ext cx="12406401" cy="379708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– 3CNF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be graph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vertices we will name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,3)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add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,2)</m:t>
                    </m:r>
                  </m:oMath>
                </a14:m>
                <a:r>
                  <a:rPr lang="en-US" sz="2400" dirty="0"/>
                  <a:t> 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,3)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For every 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if literals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conflict (one negation of the other) then add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Return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D0EC5-B37A-4DD1-B39F-22D96A6DE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7" y="1681073"/>
                <a:ext cx="12406401" cy="3797089"/>
              </a:xfrm>
              <a:blipFill>
                <a:blip r:embed="rId2"/>
                <a:stretch>
                  <a:fillRect l="-982" t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7B9350-85B5-448D-A726-DF82DD1A0E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48" y="105179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Theorem:</a:t>
                </a:r>
                <a:r>
                  <a:rPr lang="en-US" dirty="0"/>
                  <a:t> Suppose that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7B9350-85B5-448D-A726-DF82DD1A0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" y="105179"/>
                <a:ext cx="9436408" cy="644294"/>
              </a:xfrm>
              <a:prstGeom prst="rect">
                <a:avLst/>
              </a:prstGeom>
              <a:blipFill>
                <a:blip r:embed="rId3"/>
                <a:stretch>
                  <a:fillRect l="-1292" t="-849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AD6A138-DC2E-4343-9083-9BB5B2B85B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448" y="576085"/>
                <a:ext cx="7846147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Proof:</a:t>
                </a:r>
                <a:r>
                  <a:rPr lang="en-US" dirty="0"/>
                  <a:t> We will show poly-time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AD6A138-DC2E-4343-9083-9BB5B2B85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8" y="576085"/>
                <a:ext cx="7846147" cy="644294"/>
              </a:xfrm>
              <a:prstGeom prst="rect">
                <a:avLst/>
              </a:prstGeom>
              <a:blipFill>
                <a:blip r:embed="rId4"/>
                <a:stretch>
                  <a:fillRect l="-1554" t="-952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B059AC0-7809-4641-8ADA-1E4056BD66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6624" y="1093327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s.t. for every 3CNF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B059AC0-7809-4641-8ADA-1E4056BD6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24" y="1093327"/>
                <a:ext cx="9436408" cy="644294"/>
              </a:xfrm>
              <a:prstGeom prst="rect">
                <a:avLst/>
              </a:prstGeom>
              <a:blipFill>
                <a:blip r:embed="rId5"/>
                <a:stretch>
                  <a:fillRect l="-1357" t="-849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AB86BD-50D9-4D42-88AC-06BFC2829088}"/>
              </a:ext>
            </a:extLst>
          </p:cNvPr>
          <p:cNvSpPr/>
          <p:nvPr/>
        </p:nvSpPr>
        <p:spPr>
          <a:xfrm>
            <a:off x="5426232" y="633124"/>
            <a:ext cx="2997641" cy="554438"/>
          </a:xfrm>
          <a:prstGeom prst="rect">
            <a:avLst/>
          </a:prstGeom>
          <a:solidFill>
            <a:srgbClr val="F7F2D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6A9031-9694-4E67-A039-8667DD3C409C}"/>
              </a:ext>
            </a:extLst>
          </p:cNvPr>
          <p:cNvSpPr/>
          <p:nvPr/>
        </p:nvSpPr>
        <p:spPr>
          <a:xfrm>
            <a:off x="5426232" y="633124"/>
            <a:ext cx="2997641" cy="554438"/>
          </a:xfrm>
          <a:prstGeom prst="rect">
            <a:avLst/>
          </a:prstGeom>
          <a:solidFill>
            <a:srgbClr val="F7F2D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3F59CDD-6F3B-4F0B-BAAA-0FD7598FA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3199" y="599253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𝐶𝑁𝐹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𝑓𝑜𝑟𝑚𝑢𝑙𝑎𝑠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𝑔𝑟𝑎𝑝h𝑠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𝑛𝑢𝑚𝑏𝑒𝑟𝑠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3F59CDD-6F3B-4F0B-BAAA-0FD7598FA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99" y="599253"/>
                <a:ext cx="9436408" cy="644294"/>
              </a:xfrm>
              <a:prstGeom prst="rect">
                <a:avLst/>
              </a:prstGeom>
              <a:blipFill>
                <a:blip r:embed="rId6"/>
                <a:stretch>
                  <a:fillRect l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25C913C-0D4A-41D8-AD7B-96297269F7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540403"/>
                <a:ext cx="11992926" cy="718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Claim 1 (completeness):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25C913C-0D4A-41D8-AD7B-96297269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40403"/>
                <a:ext cx="11992926" cy="718344"/>
              </a:xfrm>
              <a:prstGeom prst="rect">
                <a:avLst/>
              </a:prstGeom>
              <a:blipFill>
                <a:blip r:embed="rId7"/>
                <a:stretch>
                  <a:fillRect l="-1017"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EA9F3D0-5396-4B02-B1F7-47FC9F688D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139656"/>
                <a:ext cx="11992926" cy="718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Claim 2 (soundness):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EA9F3D0-5396-4B02-B1F7-47FC9F688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39656"/>
                <a:ext cx="11992926" cy="718344"/>
              </a:xfrm>
              <a:prstGeom prst="rect">
                <a:avLst/>
              </a:prstGeom>
              <a:blipFill>
                <a:blip r:embed="rId8"/>
                <a:stretch>
                  <a:fillRect l="-1017" t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9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4DB6-1A19-4C76-920B-29B044B6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9CFE-1D6E-4C24-ACBA-0FDC5965E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88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159B-60A5-4FC0-8C5B-8FF30E77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123A-5300-44D3-8F53-4A4DAF1E5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D887-84F1-4D30-BEF7-B7B8D232E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48" y="105179"/>
                <a:ext cx="9436408" cy="644294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Theorem:</a:t>
                </a:r>
                <a:r>
                  <a:rPr lang="en-US" dirty="0"/>
                  <a:t>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D887-84F1-4D30-BEF7-B7B8D232E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8" y="105179"/>
                <a:ext cx="9436408" cy="644294"/>
              </a:xfrm>
              <a:blipFill>
                <a:blip r:embed="rId2"/>
                <a:stretch>
                  <a:fillRect l="-1292" t="-849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C45808-A6F8-4B72-B87F-8F9302B5D2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448" y="576085"/>
                <a:ext cx="7846147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Proof:</a:t>
                </a:r>
                <a:r>
                  <a:rPr lang="en-US" dirty="0"/>
                  <a:t> We will show poly-time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C45808-A6F8-4B72-B87F-8F9302B5D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8" y="576085"/>
                <a:ext cx="7846147" cy="644294"/>
              </a:xfrm>
              <a:prstGeom prst="rect">
                <a:avLst/>
              </a:prstGeom>
              <a:blipFill>
                <a:blip r:embed="rId3"/>
                <a:stretch>
                  <a:fillRect l="-1554" t="-952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A10624-B989-4F6E-8624-36B6838467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6624" y="1070159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s.t. for every 3CNF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A10624-B989-4F6E-8624-36B683846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24" y="1070159"/>
                <a:ext cx="9436408" cy="644294"/>
              </a:xfrm>
              <a:prstGeom prst="rect">
                <a:avLst/>
              </a:prstGeom>
              <a:blipFill>
                <a:blip r:embed="rId4"/>
                <a:stretch>
                  <a:fillRect l="-1357" t="-952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3BB085C-2EDB-4582-929E-F572B2807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971" y="1698450"/>
                <a:ext cx="10498521" cy="7320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ba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3BB085C-2EDB-4582-929E-F572B280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1" y="1698450"/>
                <a:ext cx="10498521" cy="732050"/>
              </a:xfrm>
              <a:prstGeom prst="rect">
                <a:avLst/>
              </a:prstGeom>
              <a:blipFill>
                <a:blip r:embed="rId5"/>
                <a:stretch>
                  <a:fillRect l="-1161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039EA2-CFCB-4865-963B-485E77BDD2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2725" y="2251229"/>
                <a:ext cx="5457271" cy="514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variables,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clauses)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039EA2-CFCB-4865-963B-485E77BDD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25" y="2251229"/>
                <a:ext cx="5457271" cy="514184"/>
              </a:xfrm>
              <a:prstGeom prst="rect">
                <a:avLst/>
              </a:prstGeom>
              <a:blipFill>
                <a:blip r:embed="rId6"/>
                <a:stretch>
                  <a:fillRect l="-1788" t="-705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7D5FBA8-20DF-4AF9-B817-55D71923AF45}"/>
                  </a:ext>
                </a:extLst>
              </p:cNvPr>
              <p:cNvSpPr/>
              <p:nvPr/>
            </p:nvSpPr>
            <p:spPr>
              <a:xfrm>
                <a:off x="1858961" y="3798955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7D5FBA8-20DF-4AF9-B817-55D71923A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61" y="3798955"/>
                <a:ext cx="1641125" cy="8668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ED2B599-8A61-4E18-A829-A92EB86A886D}"/>
              </a:ext>
            </a:extLst>
          </p:cNvPr>
          <p:cNvSpPr/>
          <p:nvPr/>
        </p:nvSpPr>
        <p:spPr>
          <a:xfrm>
            <a:off x="5426232" y="633124"/>
            <a:ext cx="2997641" cy="554438"/>
          </a:xfrm>
          <a:prstGeom prst="rect">
            <a:avLst/>
          </a:prstGeom>
          <a:solidFill>
            <a:srgbClr val="F7F2D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7694806-E64F-40D4-A50E-FB011AE49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3199" y="599253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𝐶𝑁𝐹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𝑓𝑜𝑟𝑚𝑢𝑙𝑎𝑠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𝑔𝑟𝑎𝑝h𝑠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𝑛𝑢𝑚𝑏𝑒𝑟𝑠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7694806-E64F-40D4-A50E-FB011AE49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99" y="599253"/>
                <a:ext cx="9436408" cy="644294"/>
              </a:xfrm>
              <a:prstGeom prst="rect">
                <a:avLst/>
              </a:prstGeom>
              <a:blipFill>
                <a:blip r:embed="rId8"/>
                <a:stretch>
                  <a:fillRect l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64CD4A-6E50-4E23-8822-A7196CFC5053}"/>
                  </a:ext>
                </a:extLst>
              </p:cNvPr>
              <p:cNvSpPr/>
              <p:nvPr/>
            </p:nvSpPr>
            <p:spPr>
              <a:xfrm>
                <a:off x="634744" y="5005147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64CD4A-6E50-4E23-8822-A7196CFC5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4" y="5005147"/>
                <a:ext cx="1641125" cy="86688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F90F463-7E08-4D91-B9F5-2B852A5E310F}"/>
                  </a:ext>
                </a:extLst>
              </p:cNvPr>
              <p:cNvSpPr/>
              <p:nvPr/>
            </p:nvSpPr>
            <p:spPr>
              <a:xfrm>
                <a:off x="2838365" y="5005147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F90F463-7E08-4D91-B9F5-2B852A5E3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65" y="5005147"/>
                <a:ext cx="1641125" cy="86688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F2ED82-8D02-49B6-ABFC-866BAD06CF54}"/>
              </a:ext>
            </a:extLst>
          </p:cNvPr>
          <p:cNvCxnSpPr>
            <a:stCxn id="14" idx="5"/>
            <a:endCxn id="17" idx="0"/>
          </p:cNvCxnSpPr>
          <p:nvPr/>
        </p:nvCxnSpPr>
        <p:spPr>
          <a:xfrm>
            <a:off x="3259749" y="4538887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78CE94-F38C-46B8-A52F-CCA3276A55F3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2275869" y="5438589"/>
            <a:ext cx="562496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5B659B-C8BB-4126-8BF3-77830008FC24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1700119" y="4538887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F05B246-72B4-406B-9256-1F207E6D6CAF}"/>
                  </a:ext>
                </a:extLst>
              </p:cNvPr>
              <p:cNvSpPr/>
              <p:nvPr/>
            </p:nvSpPr>
            <p:spPr>
              <a:xfrm>
                <a:off x="6230106" y="3026205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F05B246-72B4-406B-9256-1F207E6D6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06" y="3026205"/>
                <a:ext cx="1641125" cy="86688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70E86CB-195D-4A13-BB6E-800ED6FB8490}"/>
                  </a:ext>
                </a:extLst>
              </p:cNvPr>
              <p:cNvSpPr/>
              <p:nvPr/>
            </p:nvSpPr>
            <p:spPr>
              <a:xfrm>
                <a:off x="5005889" y="4232397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70E86CB-195D-4A13-BB6E-800ED6FB8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89" y="4232397"/>
                <a:ext cx="1641125" cy="86688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8786E7F-0E6E-4A89-B3C9-A6DB46551245}"/>
                  </a:ext>
                </a:extLst>
              </p:cNvPr>
              <p:cNvSpPr/>
              <p:nvPr/>
            </p:nvSpPr>
            <p:spPr>
              <a:xfrm>
                <a:off x="7209510" y="4232397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8786E7F-0E6E-4A89-B3C9-A6DB46551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10" y="4232397"/>
                <a:ext cx="1641125" cy="8668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037ADE-9C7A-41B1-9F60-BC32DBD742D6}"/>
              </a:ext>
            </a:extLst>
          </p:cNvPr>
          <p:cNvCxnSpPr>
            <a:stCxn id="30" idx="5"/>
            <a:endCxn id="32" idx="0"/>
          </p:cNvCxnSpPr>
          <p:nvPr/>
        </p:nvCxnSpPr>
        <p:spPr>
          <a:xfrm>
            <a:off x="7630894" y="3766137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DAC6F3-68D7-4A4C-BB65-8B2819B233CB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647014" y="4665839"/>
            <a:ext cx="562496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034402-21FC-4928-BEA2-B0D016E3C0CB}"/>
              </a:ext>
            </a:extLst>
          </p:cNvPr>
          <p:cNvCxnSpPr>
            <a:cxnSpLocks/>
            <a:stCxn id="30" idx="3"/>
          </p:cNvCxnSpPr>
          <p:nvPr/>
        </p:nvCxnSpPr>
        <p:spPr>
          <a:xfrm flipH="1">
            <a:off x="6071264" y="3766137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FD88F28-E730-4E9C-9B52-E4A91B1C645F}"/>
                  </a:ext>
                </a:extLst>
              </p:cNvPr>
              <p:cNvSpPr/>
              <p:nvPr/>
            </p:nvSpPr>
            <p:spPr>
              <a:xfrm>
                <a:off x="9558862" y="4210660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FD88F28-E730-4E9C-9B52-E4A91B1C6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862" y="4210660"/>
                <a:ext cx="1641125" cy="86688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F193FF7-1761-43A5-8912-7804363C0B5D}"/>
                  </a:ext>
                </a:extLst>
              </p:cNvPr>
              <p:cNvSpPr/>
              <p:nvPr/>
            </p:nvSpPr>
            <p:spPr>
              <a:xfrm>
                <a:off x="8334645" y="5416852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F193FF7-1761-43A5-8912-7804363C0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645" y="5416852"/>
                <a:ext cx="1641125" cy="866884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3E75759-B16F-4207-A6AE-80DA4A5E3DD5}"/>
                  </a:ext>
                </a:extLst>
              </p:cNvPr>
              <p:cNvSpPr/>
              <p:nvPr/>
            </p:nvSpPr>
            <p:spPr>
              <a:xfrm>
                <a:off x="10538266" y="5416852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3E75759-B16F-4207-A6AE-80DA4A5E3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266" y="5416852"/>
                <a:ext cx="1641125" cy="866884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548DD7-E005-4FDC-97B6-86DBEC91CB4C}"/>
              </a:ext>
            </a:extLst>
          </p:cNvPr>
          <p:cNvCxnSpPr>
            <a:stCxn id="36" idx="5"/>
            <a:endCxn id="38" idx="0"/>
          </p:cNvCxnSpPr>
          <p:nvPr/>
        </p:nvCxnSpPr>
        <p:spPr>
          <a:xfrm>
            <a:off x="10959650" y="4950592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B953A37-17A2-4369-BEF3-38764F6C16AF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9975770" y="5850294"/>
            <a:ext cx="562496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C914DD-DA7A-4EDC-ACC8-9A6B53180202}"/>
              </a:ext>
            </a:extLst>
          </p:cNvPr>
          <p:cNvCxnSpPr>
            <a:cxnSpLocks/>
            <a:stCxn id="36" idx="3"/>
          </p:cNvCxnSpPr>
          <p:nvPr/>
        </p:nvCxnSpPr>
        <p:spPr>
          <a:xfrm flipH="1">
            <a:off x="9400020" y="4950592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B65DDA9-1108-48AD-9420-CED838E516BE}"/>
              </a:ext>
            </a:extLst>
          </p:cNvPr>
          <p:cNvSpPr/>
          <p:nvPr/>
        </p:nvSpPr>
        <p:spPr>
          <a:xfrm>
            <a:off x="3231280" y="3141047"/>
            <a:ext cx="3039762" cy="780636"/>
          </a:xfrm>
          <a:custGeom>
            <a:avLst/>
            <a:gdLst>
              <a:gd name="connsiteX0" fmla="*/ 0 w 3039762"/>
              <a:gd name="connsiteY0" fmla="*/ 780636 h 780636"/>
              <a:gd name="connsiteX1" fmla="*/ 1318054 w 3039762"/>
              <a:gd name="connsiteY1" fmla="*/ 22754 h 780636"/>
              <a:gd name="connsiteX2" fmla="*/ 3039762 w 3039762"/>
              <a:gd name="connsiteY2" fmla="*/ 195749 h 78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9762" h="780636">
                <a:moveTo>
                  <a:pt x="0" y="780636"/>
                </a:moveTo>
                <a:cubicBezTo>
                  <a:pt x="405713" y="450435"/>
                  <a:pt x="811427" y="120235"/>
                  <a:pt x="1318054" y="22754"/>
                </a:cubicBezTo>
                <a:cubicBezTo>
                  <a:pt x="1824681" y="-74727"/>
                  <a:pt x="2750065" y="171035"/>
                  <a:pt x="3039762" y="19574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EEA7E05-B365-41F7-BE53-009877DE5C55}"/>
              </a:ext>
            </a:extLst>
          </p:cNvPr>
          <p:cNvSpPr/>
          <p:nvPr/>
        </p:nvSpPr>
        <p:spPr>
          <a:xfrm>
            <a:off x="1896750" y="5074980"/>
            <a:ext cx="3987114" cy="1183418"/>
          </a:xfrm>
          <a:custGeom>
            <a:avLst/>
            <a:gdLst>
              <a:gd name="connsiteX0" fmla="*/ 0 w 3987114"/>
              <a:gd name="connsiteY0" fmla="*/ 733167 h 1183418"/>
              <a:gd name="connsiteX1" fmla="*/ 1507524 w 3987114"/>
              <a:gd name="connsiteY1" fmla="*/ 1178011 h 1183418"/>
              <a:gd name="connsiteX2" fmla="*/ 3426941 w 3987114"/>
              <a:gd name="connsiteY2" fmla="*/ 914400 h 1183418"/>
              <a:gd name="connsiteX3" fmla="*/ 3987114 w 3987114"/>
              <a:gd name="connsiteY3" fmla="*/ 0 h 11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114" h="1183418">
                <a:moveTo>
                  <a:pt x="0" y="733167"/>
                </a:moveTo>
                <a:cubicBezTo>
                  <a:pt x="468183" y="940486"/>
                  <a:pt x="936367" y="1147806"/>
                  <a:pt x="1507524" y="1178011"/>
                </a:cubicBezTo>
                <a:cubicBezTo>
                  <a:pt x="2078681" y="1208216"/>
                  <a:pt x="3013676" y="1110735"/>
                  <a:pt x="3426941" y="914400"/>
                </a:cubicBezTo>
                <a:cubicBezTo>
                  <a:pt x="3840206" y="718065"/>
                  <a:pt x="3913660" y="359032"/>
                  <a:pt x="3987114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E0C8679-CB0B-48B8-AA9E-F4697AF649CD}"/>
              </a:ext>
            </a:extLst>
          </p:cNvPr>
          <p:cNvSpPr/>
          <p:nvPr/>
        </p:nvSpPr>
        <p:spPr>
          <a:xfrm>
            <a:off x="4475193" y="5042029"/>
            <a:ext cx="3072714" cy="649070"/>
          </a:xfrm>
          <a:custGeom>
            <a:avLst/>
            <a:gdLst>
              <a:gd name="connsiteX0" fmla="*/ 0 w 3072714"/>
              <a:gd name="connsiteY0" fmla="*/ 453081 h 649070"/>
              <a:gd name="connsiteX1" fmla="*/ 1861752 w 3072714"/>
              <a:gd name="connsiteY1" fmla="*/ 626075 h 649070"/>
              <a:gd name="connsiteX2" fmla="*/ 3072714 w 3072714"/>
              <a:gd name="connsiteY2" fmla="*/ 0 h 64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714" h="649070">
                <a:moveTo>
                  <a:pt x="0" y="453081"/>
                </a:moveTo>
                <a:cubicBezTo>
                  <a:pt x="674816" y="577335"/>
                  <a:pt x="1349633" y="701589"/>
                  <a:pt x="1861752" y="626075"/>
                </a:cubicBezTo>
                <a:cubicBezTo>
                  <a:pt x="2373871" y="550562"/>
                  <a:pt x="2723292" y="275281"/>
                  <a:pt x="3072714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820B930-911E-43C3-81A9-99BF9F7C620D}"/>
              </a:ext>
            </a:extLst>
          </p:cNvPr>
          <p:cNvSpPr/>
          <p:nvPr/>
        </p:nvSpPr>
        <p:spPr>
          <a:xfrm>
            <a:off x="8102003" y="5107931"/>
            <a:ext cx="426207" cy="453081"/>
          </a:xfrm>
          <a:custGeom>
            <a:avLst/>
            <a:gdLst>
              <a:gd name="connsiteX0" fmla="*/ 55504 w 426207"/>
              <a:gd name="connsiteY0" fmla="*/ 0 h 453081"/>
              <a:gd name="connsiteX1" fmla="*/ 30790 w 426207"/>
              <a:gd name="connsiteY1" fmla="*/ 255373 h 453081"/>
              <a:gd name="connsiteX2" fmla="*/ 426207 w 426207"/>
              <a:gd name="connsiteY2" fmla="*/ 453081 h 45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07" h="453081">
                <a:moveTo>
                  <a:pt x="55504" y="0"/>
                </a:moveTo>
                <a:cubicBezTo>
                  <a:pt x="12255" y="89930"/>
                  <a:pt x="-30994" y="179860"/>
                  <a:pt x="30790" y="255373"/>
                </a:cubicBezTo>
                <a:cubicBezTo>
                  <a:pt x="92574" y="330886"/>
                  <a:pt x="259390" y="391983"/>
                  <a:pt x="426207" y="45308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27B292D-22AB-4D4C-ABCC-17925A2D5E38}"/>
              </a:ext>
            </a:extLst>
          </p:cNvPr>
          <p:cNvSpPr/>
          <p:nvPr/>
        </p:nvSpPr>
        <p:spPr>
          <a:xfrm>
            <a:off x="1258442" y="2885403"/>
            <a:ext cx="9279800" cy="2115436"/>
          </a:xfrm>
          <a:custGeom>
            <a:avLst/>
            <a:gdLst>
              <a:gd name="connsiteX0" fmla="*/ 69897 w 9279800"/>
              <a:gd name="connsiteY0" fmla="*/ 2115436 h 2115436"/>
              <a:gd name="connsiteX1" fmla="*/ 481789 w 9279800"/>
              <a:gd name="connsiteY1" fmla="*/ 591436 h 2115436"/>
              <a:gd name="connsiteX2" fmla="*/ 3678070 w 9279800"/>
              <a:gd name="connsiteY2" fmla="*/ 6550 h 2115436"/>
              <a:gd name="connsiteX3" fmla="*/ 8307735 w 9279800"/>
              <a:gd name="connsiteY3" fmla="*/ 344301 h 2115436"/>
              <a:gd name="connsiteX4" fmla="*/ 9279800 w 9279800"/>
              <a:gd name="connsiteY4" fmla="*/ 1332842 h 211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9800" h="2115436">
                <a:moveTo>
                  <a:pt x="69897" y="2115436"/>
                </a:moveTo>
                <a:cubicBezTo>
                  <a:pt x="-24838" y="1529176"/>
                  <a:pt x="-119573" y="942917"/>
                  <a:pt x="481789" y="591436"/>
                </a:cubicBezTo>
                <a:cubicBezTo>
                  <a:pt x="1083151" y="239955"/>
                  <a:pt x="2373746" y="47739"/>
                  <a:pt x="3678070" y="6550"/>
                </a:cubicBezTo>
                <a:cubicBezTo>
                  <a:pt x="4982394" y="-34639"/>
                  <a:pt x="7374113" y="123252"/>
                  <a:pt x="8307735" y="344301"/>
                </a:cubicBezTo>
                <a:cubicBezTo>
                  <a:pt x="9241357" y="565350"/>
                  <a:pt x="9260578" y="949096"/>
                  <a:pt x="9279800" y="133284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6" grpId="0" animBg="1"/>
      <p:bldP spid="17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D887-84F1-4D30-BEF7-B7B8D232E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48" y="105179"/>
                <a:ext cx="9436408" cy="644294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Theorem:</a:t>
                </a:r>
                <a:r>
                  <a:rPr lang="en-US" dirty="0"/>
                  <a:t>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D887-84F1-4D30-BEF7-B7B8D232E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8" y="105179"/>
                <a:ext cx="9436408" cy="644294"/>
              </a:xfrm>
              <a:blipFill>
                <a:blip r:embed="rId2"/>
                <a:stretch>
                  <a:fillRect l="-1292" t="-849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C45808-A6F8-4B72-B87F-8F9302B5D2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448" y="576085"/>
                <a:ext cx="7846147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Proof:</a:t>
                </a:r>
                <a:r>
                  <a:rPr lang="en-US" dirty="0"/>
                  <a:t> We will show poly-time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C45808-A6F8-4B72-B87F-8F9302B5D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8" y="576085"/>
                <a:ext cx="7846147" cy="644294"/>
              </a:xfrm>
              <a:prstGeom prst="rect">
                <a:avLst/>
              </a:prstGeom>
              <a:blipFill>
                <a:blip r:embed="rId3"/>
                <a:stretch>
                  <a:fillRect l="-1554" t="-952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A10624-B989-4F6E-8624-36B6838467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6624" y="1070159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s.t. for every 3CNF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A10624-B989-4F6E-8624-36B683846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24" y="1070159"/>
                <a:ext cx="9436408" cy="644294"/>
              </a:xfrm>
              <a:prstGeom prst="rect">
                <a:avLst/>
              </a:prstGeom>
              <a:blipFill>
                <a:blip r:embed="rId4"/>
                <a:stretch>
                  <a:fillRect l="-1357" t="-952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3BB085C-2EDB-4582-929E-F572B2807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971" y="1698450"/>
                <a:ext cx="10498521" cy="7320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ba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3BB085C-2EDB-4582-929E-F572B280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1" y="1698450"/>
                <a:ext cx="10498521" cy="732050"/>
              </a:xfrm>
              <a:prstGeom prst="rect">
                <a:avLst/>
              </a:prstGeom>
              <a:blipFill>
                <a:blip r:embed="rId5"/>
                <a:stretch>
                  <a:fillRect l="-1161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039EA2-CFCB-4865-963B-485E77BDD2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2725" y="2251229"/>
                <a:ext cx="5457271" cy="514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variables,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clauses)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2039EA2-CFCB-4865-963B-485E77BDD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25" y="2251229"/>
                <a:ext cx="5457271" cy="514184"/>
              </a:xfrm>
              <a:prstGeom prst="rect">
                <a:avLst/>
              </a:prstGeom>
              <a:blipFill>
                <a:blip r:embed="rId6"/>
                <a:stretch>
                  <a:fillRect l="-1788" t="-705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7D5FBA8-20DF-4AF9-B817-55D71923AF45}"/>
                  </a:ext>
                </a:extLst>
              </p:cNvPr>
              <p:cNvSpPr/>
              <p:nvPr/>
            </p:nvSpPr>
            <p:spPr>
              <a:xfrm>
                <a:off x="1858961" y="3798955"/>
                <a:ext cx="1641125" cy="866884"/>
              </a:xfrm>
              <a:prstGeom prst="ellipse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7D5FBA8-20DF-4AF9-B817-55D71923A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61" y="3798955"/>
                <a:ext cx="1641125" cy="8668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ED2B599-8A61-4E18-A829-A92EB86A886D}"/>
              </a:ext>
            </a:extLst>
          </p:cNvPr>
          <p:cNvSpPr/>
          <p:nvPr/>
        </p:nvSpPr>
        <p:spPr>
          <a:xfrm>
            <a:off x="5426232" y="633124"/>
            <a:ext cx="2997641" cy="554438"/>
          </a:xfrm>
          <a:prstGeom prst="rect">
            <a:avLst/>
          </a:prstGeom>
          <a:solidFill>
            <a:srgbClr val="F7F2D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7694806-E64F-40D4-A50E-FB011AE49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3199" y="599253"/>
                <a:ext cx="9436408" cy="644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𝐶𝑁𝐹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𝑓𝑜𝑟𝑚𝑢𝑙𝑎𝑠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𝑔𝑟𝑎𝑝h𝑠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𝑛𝑢𝑚𝑏𝑒𝑟𝑠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7694806-E64F-40D4-A50E-FB011AE49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99" y="599253"/>
                <a:ext cx="9436408" cy="644294"/>
              </a:xfrm>
              <a:prstGeom prst="rect">
                <a:avLst/>
              </a:prstGeom>
              <a:blipFill>
                <a:blip r:embed="rId8"/>
                <a:stretch>
                  <a:fillRect l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64CD4A-6E50-4E23-8822-A7196CFC5053}"/>
                  </a:ext>
                </a:extLst>
              </p:cNvPr>
              <p:cNvSpPr/>
              <p:nvPr/>
            </p:nvSpPr>
            <p:spPr>
              <a:xfrm>
                <a:off x="634744" y="5005147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64CD4A-6E50-4E23-8822-A7196CFC5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4" y="5005147"/>
                <a:ext cx="1641125" cy="86688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F90F463-7E08-4D91-B9F5-2B852A5E310F}"/>
                  </a:ext>
                </a:extLst>
              </p:cNvPr>
              <p:cNvSpPr/>
              <p:nvPr/>
            </p:nvSpPr>
            <p:spPr>
              <a:xfrm>
                <a:off x="2838365" y="5005147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F90F463-7E08-4D91-B9F5-2B852A5E3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65" y="5005147"/>
                <a:ext cx="1641125" cy="86688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F2ED82-8D02-49B6-ABFC-866BAD06CF54}"/>
              </a:ext>
            </a:extLst>
          </p:cNvPr>
          <p:cNvCxnSpPr>
            <a:stCxn id="14" idx="5"/>
            <a:endCxn id="17" idx="0"/>
          </p:cNvCxnSpPr>
          <p:nvPr/>
        </p:nvCxnSpPr>
        <p:spPr>
          <a:xfrm>
            <a:off x="3259749" y="4538887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78CE94-F38C-46B8-A52F-CCA3276A55F3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2275869" y="5438589"/>
            <a:ext cx="562496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5B659B-C8BB-4126-8BF3-77830008FC24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1700119" y="4538887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F05B246-72B4-406B-9256-1F207E6D6CAF}"/>
                  </a:ext>
                </a:extLst>
              </p:cNvPr>
              <p:cNvSpPr/>
              <p:nvPr/>
            </p:nvSpPr>
            <p:spPr>
              <a:xfrm>
                <a:off x="6230106" y="3026205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F05B246-72B4-406B-9256-1F207E6D6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06" y="3026205"/>
                <a:ext cx="1641125" cy="86688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70E86CB-195D-4A13-BB6E-800ED6FB8490}"/>
                  </a:ext>
                </a:extLst>
              </p:cNvPr>
              <p:cNvSpPr/>
              <p:nvPr/>
            </p:nvSpPr>
            <p:spPr>
              <a:xfrm>
                <a:off x="5005889" y="4232397"/>
                <a:ext cx="1641125" cy="866884"/>
              </a:xfrm>
              <a:prstGeom prst="ellipse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70E86CB-195D-4A13-BB6E-800ED6FB8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89" y="4232397"/>
                <a:ext cx="1641125" cy="86688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8786E7F-0E6E-4A89-B3C9-A6DB46551245}"/>
                  </a:ext>
                </a:extLst>
              </p:cNvPr>
              <p:cNvSpPr/>
              <p:nvPr/>
            </p:nvSpPr>
            <p:spPr>
              <a:xfrm>
                <a:off x="7209510" y="4232397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8786E7F-0E6E-4A89-B3C9-A6DB46551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10" y="4232397"/>
                <a:ext cx="1641125" cy="8668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037ADE-9C7A-41B1-9F60-BC32DBD742D6}"/>
              </a:ext>
            </a:extLst>
          </p:cNvPr>
          <p:cNvCxnSpPr>
            <a:stCxn id="30" idx="5"/>
            <a:endCxn id="32" idx="0"/>
          </p:cNvCxnSpPr>
          <p:nvPr/>
        </p:nvCxnSpPr>
        <p:spPr>
          <a:xfrm>
            <a:off x="7630894" y="3766137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DAC6F3-68D7-4A4C-BB65-8B2819B233CB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647014" y="4665839"/>
            <a:ext cx="562496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034402-21FC-4928-BEA2-B0D016E3C0CB}"/>
              </a:ext>
            </a:extLst>
          </p:cNvPr>
          <p:cNvCxnSpPr>
            <a:cxnSpLocks/>
            <a:stCxn id="30" idx="3"/>
          </p:cNvCxnSpPr>
          <p:nvPr/>
        </p:nvCxnSpPr>
        <p:spPr>
          <a:xfrm flipH="1">
            <a:off x="6071264" y="3766137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FD88F28-E730-4E9C-9B52-E4A91B1C645F}"/>
                  </a:ext>
                </a:extLst>
              </p:cNvPr>
              <p:cNvSpPr/>
              <p:nvPr/>
            </p:nvSpPr>
            <p:spPr>
              <a:xfrm>
                <a:off x="9558862" y="4210660"/>
                <a:ext cx="1641125" cy="866884"/>
              </a:xfrm>
              <a:prstGeom prst="ellipse">
                <a:avLst/>
              </a:prstGeom>
              <a:solidFill>
                <a:srgbClr val="CCFFFF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FD88F28-E730-4E9C-9B52-E4A91B1C6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862" y="4210660"/>
                <a:ext cx="1641125" cy="86688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F193FF7-1761-43A5-8912-7804363C0B5D}"/>
                  </a:ext>
                </a:extLst>
              </p:cNvPr>
              <p:cNvSpPr/>
              <p:nvPr/>
            </p:nvSpPr>
            <p:spPr>
              <a:xfrm>
                <a:off x="8334645" y="5416852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F193FF7-1761-43A5-8912-7804363C0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645" y="5416852"/>
                <a:ext cx="1641125" cy="866884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3E75759-B16F-4207-A6AE-80DA4A5E3DD5}"/>
                  </a:ext>
                </a:extLst>
              </p:cNvPr>
              <p:cNvSpPr/>
              <p:nvPr/>
            </p:nvSpPr>
            <p:spPr>
              <a:xfrm>
                <a:off x="10538266" y="5416852"/>
                <a:ext cx="1641125" cy="866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3E75759-B16F-4207-A6AE-80DA4A5E3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266" y="5416852"/>
                <a:ext cx="1641125" cy="866884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548DD7-E005-4FDC-97B6-86DBEC91CB4C}"/>
              </a:ext>
            </a:extLst>
          </p:cNvPr>
          <p:cNvCxnSpPr>
            <a:stCxn id="36" idx="5"/>
            <a:endCxn id="38" idx="0"/>
          </p:cNvCxnSpPr>
          <p:nvPr/>
        </p:nvCxnSpPr>
        <p:spPr>
          <a:xfrm>
            <a:off x="10959650" y="4950592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B953A37-17A2-4369-BEF3-38764F6C16AF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9975770" y="5850294"/>
            <a:ext cx="562496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C914DD-DA7A-4EDC-ACC8-9A6B53180202}"/>
              </a:ext>
            </a:extLst>
          </p:cNvPr>
          <p:cNvCxnSpPr>
            <a:cxnSpLocks/>
            <a:stCxn id="36" idx="3"/>
          </p:cNvCxnSpPr>
          <p:nvPr/>
        </p:nvCxnSpPr>
        <p:spPr>
          <a:xfrm flipH="1">
            <a:off x="9400020" y="4950592"/>
            <a:ext cx="399179" cy="4662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B65DDA9-1108-48AD-9420-CED838E516BE}"/>
              </a:ext>
            </a:extLst>
          </p:cNvPr>
          <p:cNvSpPr/>
          <p:nvPr/>
        </p:nvSpPr>
        <p:spPr>
          <a:xfrm>
            <a:off x="3231280" y="3141047"/>
            <a:ext cx="3039762" cy="780636"/>
          </a:xfrm>
          <a:custGeom>
            <a:avLst/>
            <a:gdLst>
              <a:gd name="connsiteX0" fmla="*/ 0 w 3039762"/>
              <a:gd name="connsiteY0" fmla="*/ 780636 h 780636"/>
              <a:gd name="connsiteX1" fmla="*/ 1318054 w 3039762"/>
              <a:gd name="connsiteY1" fmla="*/ 22754 h 780636"/>
              <a:gd name="connsiteX2" fmla="*/ 3039762 w 3039762"/>
              <a:gd name="connsiteY2" fmla="*/ 195749 h 78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9762" h="780636">
                <a:moveTo>
                  <a:pt x="0" y="780636"/>
                </a:moveTo>
                <a:cubicBezTo>
                  <a:pt x="405713" y="450435"/>
                  <a:pt x="811427" y="120235"/>
                  <a:pt x="1318054" y="22754"/>
                </a:cubicBezTo>
                <a:cubicBezTo>
                  <a:pt x="1824681" y="-74727"/>
                  <a:pt x="2750065" y="171035"/>
                  <a:pt x="3039762" y="19574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EEA7E05-B365-41F7-BE53-009877DE5C55}"/>
              </a:ext>
            </a:extLst>
          </p:cNvPr>
          <p:cNvSpPr/>
          <p:nvPr/>
        </p:nvSpPr>
        <p:spPr>
          <a:xfrm>
            <a:off x="1896750" y="5074980"/>
            <a:ext cx="3987114" cy="1183418"/>
          </a:xfrm>
          <a:custGeom>
            <a:avLst/>
            <a:gdLst>
              <a:gd name="connsiteX0" fmla="*/ 0 w 3987114"/>
              <a:gd name="connsiteY0" fmla="*/ 733167 h 1183418"/>
              <a:gd name="connsiteX1" fmla="*/ 1507524 w 3987114"/>
              <a:gd name="connsiteY1" fmla="*/ 1178011 h 1183418"/>
              <a:gd name="connsiteX2" fmla="*/ 3426941 w 3987114"/>
              <a:gd name="connsiteY2" fmla="*/ 914400 h 1183418"/>
              <a:gd name="connsiteX3" fmla="*/ 3987114 w 3987114"/>
              <a:gd name="connsiteY3" fmla="*/ 0 h 11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114" h="1183418">
                <a:moveTo>
                  <a:pt x="0" y="733167"/>
                </a:moveTo>
                <a:cubicBezTo>
                  <a:pt x="468183" y="940486"/>
                  <a:pt x="936367" y="1147806"/>
                  <a:pt x="1507524" y="1178011"/>
                </a:cubicBezTo>
                <a:cubicBezTo>
                  <a:pt x="2078681" y="1208216"/>
                  <a:pt x="3013676" y="1110735"/>
                  <a:pt x="3426941" y="914400"/>
                </a:cubicBezTo>
                <a:cubicBezTo>
                  <a:pt x="3840206" y="718065"/>
                  <a:pt x="3913660" y="359032"/>
                  <a:pt x="3987114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E0C8679-CB0B-48B8-AA9E-F4697AF649CD}"/>
              </a:ext>
            </a:extLst>
          </p:cNvPr>
          <p:cNvSpPr/>
          <p:nvPr/>
        </p:nvSpPr>
        <p:spPr>
          <a:xfrm>
            <a:off x="4475193" y="5042029"/>
            <a:ext cx="3072714" cy="649070"/>
          </a:xfrm>
          <a:custGeom>
            <a:avLst/>
            <a:gdLst>
              <a:gd name="connsiteX0" fmla="*/ 0 w 3072714"/>
              <a:gd name="connsiteY0" fmla="*/ 453081 h 649070"/>
              <a:gd name="connsiteX1" fmla="*/ 1861752 w 3072714"/>
              <a:gd name="connsiteY1" fmla="*/ 626075 h 649070"/>
              <a:gd name="connsiteX2" fmla="*/ 3072714 w 3072714"/>
              <a:gd name="connsiteY2" fmla="*/ 0 h 64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714" h="649070">
                <a:moveTo>
                  <a:pt x="0" y="453081"/>
                </a:moveTo>
                <a:cubicBezTo>
                  <a:pt x="674816" y="577335"/>
                  <a:pt x="1349633" y="701589"/>
                  <a:pt x="1861752" y="626075"/>
                </a:cubicBezTo>
                <a:cubicBezTo>
                  <a:pt x="2373871" y="550562"/>
                  <a:pt x="2723292" y="275281"/>
                  <a:pt x="3072714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820B930-911E-43C3-81A9-99BF9F7C620D}"/>
              </a:ext>
            </a:extLst>
          </p:cNvPr>
          <p:cNvSpPr/>
          <p:nvPr/>
        </p:nvSpPr>
        <p:spPr>
          <a:xfrm>
            <a:off x="8102003" y="5107931"/>
            <a:ext cx="426207" cy="453081"/>
          </a:xfrm>
          <a:custGeom>
            <a:avLst/>
            <a:gdLst>
              <a:gd name="connsiteX0" fmla="*/ 55504 w 426207"/>
              <a:gd name="connsiteY0" fmla="*/ 0 h 453081"/>
              <a:gd name="connsiteX1" fmla="*/ 30790 w 426207"/>
              <a:gd name="connsiteY1" fmla="*/ 255373 h 453081"/>
              <a:gd name="connsiteX2" fmla="*/ 426207 w 426207"/>
              <a:gd name="connsiteY2" fmla="*/ 453081 h 45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07" h="453081">
                <a:moveTo>
                  <a:pt x="55504" y="0"/>
                </a:moveTo>
                <a:cubicBezTo>
                  <a:pt x="12255" y="89930"/>
                  <a:pt x="-30994" y="179860"/>
                  <a:pt x="30790" y="255373"/>
                </a:cubicBezTo>
                <a:cubicBezTo>
                  <a:pt x="92574" y="330886"/>
                  <a:pt x="259390" y="391983"/>
                  <a:pt x="426207" y="45308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27B292D-22AB-4D4C-ABCC-17925A2D5E38}"/>
              </a:ext>
            </a:extLst>
          </p:cNvPr>
          <p:cNvSpPr/>
          <p:nvPr/>
        </p:nvSpPr>
        <p:spPr>
          <a:xfrm>
            <a:off x="1258442" y="2885403"/>
            <a:ext cx="9279800" cy="2115436"/>
          </a:xfrm>
          <a:custGeom>
            <a:avLst/>
            <a:gdLst>
              <a:gd name="connsiteX0" fmla="*/ 69897 w 9279800"/>
              <a:gd name="connsiteY0" fmla="*/ 2115436 h 2115436"/>
              <a:gd name="connsiteX1" fmla="*/ 481789 w 9279800"/>
              <a:gd name="connsiteY1" fmla="*/ 591436 h 2115436"/>
              <a:gd name="connsiteX2" fmla="*/ 3678070 w 9279800"/>
              <a:gd name="connsiteY2" fmla="*/ 6550 h 2115436"/>
              <a:gd name="connsiteX3" fmla="*/ 8307735 w 9279800"/>
              <a:gd name="connsiteY3" fmla="*/ 344301 h 2115436"/>
              <a:gd name="connsiteX4" fmla="*/ 9279800 w 9279800"/>
              <a:gd name="connsiteY4" fmla="*/ 1332842 h 211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9800" h="2115436">
                <a:moveTo>
                  <a:pt x="69897" y="2115436"/>
                </a:moveTo>
                <a:cubicBezTo>
                  <a:pt x="-24838" y="1529176"/>
                  <a:pt x="-119573" y="942917"/>
                  <a:pt x="481789" y="591436"/>
                </a:cubicBezTo>
                <a:cubicBezTo>
                  <a:pt x="1083151" y="239955"/>
                  <a:pt x="2373746" y="47739"/>
                  <a:pt x="3678070" y="6550"/>
                </a:cubicBezTo>
                <a:cubicBezTo>
                  <a:pt x="4982394" y="-34639"/>
                  <a:pt x="7374113" y="123252"/>
                  <a:pt x="8307735" y="344301"/>
                </a:cubicBezTo>
                <a:cubicBezTo>
                  <a:pt x="9241357" y="565350"/>
                  <a:pt x="9260578" y="949096"/>
                  <a:pt x="9279800" y="133284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2E90C2F8-C431-483A-A965-DF3FBC7ED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129" y="6258398"/>
                <a:ext cx="1638169" cy="6549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=1101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2E90C2F8-C431-483A-A965-DF3FBC7ED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29" y="6258398"/>
                <a:ext cx="1638169" cy="6549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93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02A604E-8175-4A55-9ED8-E653659C7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536" y="2626932"/>
                <a:ext cx="11992926" cy="718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Claim 1 (completeness):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02A604E-8175-4A55-9ED8-E653659C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6" y="2626932"/>
                <a:ext cx="11992926" cy="718344"/>
              </a:xfrm>
              <a:prstGeom prst="rect">
                <a:avLst/>
              </a:prstGeom>
              <a:blipFill>
                <a:blip r:embed="rId2"/>
                <a:stretch>
                  <a:fillRect l="-1016"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7A7F8C-1469-4CDE-BEE4-D4BE1CFCB9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709" y="3429000"/>
                <a:ext cx="11992926" cy="718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. Then for every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there is a literal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satisfied.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7A7F8C-1469-4CDE-BEE4-D4BE1CFC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09" y="3429000"/>
                <a:ext cx="11992926" cy="718344"/>
              </a:xfrm>
              <a:prstGeom prst="rect">
                <a:avLst/>
              </a:prstGeom>
              <a:blipFill>
                <a:blip r:embed="rId3"/>
                <a:stretch>
                  <a:fillRect l="-1068" t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9894D76-011D-4B20-856E-F7444A13C2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8378" y="4051424"/>
                <a:ext cx="3438793" cy="6990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9894D76-011D-4B20-856E-F7444A13C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78" y="4051424"/>
                <a:ext cx="3438793" cy="699051"/>
              </a:xfrm>
              <a:prstGeom prst="rect">
                <a:avLst/>
              </a:prstGeom>
              <a:blipFill>
                <a:blip r:embed="rId4"/>
                <a:stretch>
                  <a:fillRect l="-2660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DF76954-267E-4C3B-A4C9-2191D40734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0024" y="4032131"/>
                <a:ext cx="3024000" cy="718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size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DF76954-267E-4C3B-A4C9-2191D4073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24" y="4032131"/>
                <a:ext cx="3024000" cy="718344"/>
              </a:xfrm>
              <a:prstGeom prst="rect">
                <a:avLst/>
              </a:prstGeom>
              <a:blipFill>
                <a:blip r:embed="rId5"/>
                <a:stretch>
                  <a:fillRect l="-3024" t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1FEBD45-50A4-459A-959F-73EA539BA5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8378" y="4755525"/>
                <a:ext cx="5887795" cy="4955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We claim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an independent set: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1FEBD45-50A4-459A-959F-73EA539BA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78" y="4755525"/>
                <a:ext cx="5887795" cy="495556"/>
              </a:xfrm>
              <a:prstGeom prst="rect">
                <a:avLst/>
              </a:prstGeom>
              <a:blipFill>
                <a:blip r:embed="rId6"/>
                <a:stretch>
                  <a:fillRect l="-1553" t="-7407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D410850-AC48-4EFD-A3A0-0C6856614A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6622" y="5251081"/>
                <a:ext cx="10261013" cy="718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contains one vertex in each triangle so no “black” edges.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D410850-AC48-4EFD-A3A0-0C6856614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622" y="5251081"/>
                <a:ext cx="10261013" cy="718344"/>
              </a:xfrm>
              <a:prstGeom prst="rect">
                <a:avLst/>
              </a:prstGeom>
              <a:blipFill>
                <a:blip r:embed="rId7"/>
                <a:stretch>
                  <a:fillRect l="-832" t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B35783E-E948-456D-84E4-3E6E0BE3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6622" y="5844256"/>
                <a:ext cx="8799446" cy="834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vertex tagged as 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=0“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then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” can’t be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so no “red” edges.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B35783E-E948-456D-84E4-3E6E0BE3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622" y="5844256"/>
                <a:ext cx="8799446" cy="834844"/>
              </a:xfrm>
              <a:prstGeom prst="rect">
                <a:avLst/>
              </a:prstGeom>
              <a:blipFill>
                <a:blip r:embed="rId8"/>
                <a:stretch>
                  <a:fillRect l="-970" t="-5109" r="-173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7DADF07-CCB8-4497-8746-61112657DB93}"/>
              </a:ext>
            </a:extLst>
          </p:cNvPr>
          <p:cNvSpPr/>
          <p:nvPr/>
        </p:nvSpPr>
        <p:spPr>
          <a:xfrm>
            <a:off x="11513489" y="6368995"/>
            <a:ext cx="397565" cy="34190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446D3C6-535C-4C87-BD4E-92540A7A6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2181" y="-18061"/>
                <a:ext cx="8918714" cy="240374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– 3CNF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be graph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vertices we will name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,3)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add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,2)</m:t>
                    </m:r>
                  </m:oMath>
                </a14:m>
                <a:r>
                  <a:rPr lang="en-US" sz="2400" dirty="0"/>
                  <a:t> 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,3)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For every 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if literals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conflict (one negation of the other) then add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Return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446D3C6-535C-4C87-BD4E-92540A7A6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2181" y="-18061"/>
                <a:ext cx="8918714" cy="2403740"/>
              </a:xfrm>
              <a:blipFill>
                <a:blip r:embed="rId9"/>
                <a:stretch>
                  <a:fillRect l="-752" t="-2284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14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938192" y="1184630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048441" y="1569350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048441" y="306670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316616" y="420773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316615" y="5369054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461519" y="3759633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506176" y="4902122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140544" y="1078145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910840" y="2531368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857071" y="2151316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E6876-806D-41A7-B3BA-5075E46E2DB6}"/>
              </a:ext>
            </a:extLst>
          </p:cNvPr>
          <p:cNvSpPr/>
          <p:nvPr/>
        </p:nvSpPr>
        <p:spPr>
          <a:xfrm>
            <a:off x="3003170" y="3807090"/>
            <a:ext cx="5006012" cy="144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7A7F8C-1469-4CDE-BEE4-D4BE1CFCB9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074" y="3055930"/>
                <a:ext cx="6963905" cy="555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independent set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7A7F8C-1469-4CDE-BEE4-D4BE1CFC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4" y="3055930"/>
                <a:ext cx="6963905" cy="555239"/>
              </a:xfrm>
              <a:prstGeom prst="rect">
                <a:avLst/>
              </a:prstGeom>
              <a:blipFill>
                <a:blip r:embed="rId2"/>
                <a:stretch>
                  <a:fillRect l="-1839" t="-9890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7DADF07-CCB8-4497-8746-61112657DB93}"/>
              </a:ext>
            </a:extLst>
          </p:cNvPr>
          <p:cNvSpPr/>
          <p:nvPr/>
        </p:nvSpPr>
        <p:spPr>
          <a:xfrm>
            <a:off x="11513489" y="6368995"/>
            <a:ext cx="397565" cy="34190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DA1AF97-7714-436B-BA43-45F831DA5E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074" y="2455172"/>
                <a:ext cx="11992926" cy="718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Claim 2 (soundness):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DA1AF97-7714-436B-BA43-45F831DA5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4" y="2455172"/>
                <a:ext cx="11992926" cy="718344"/>
              </a:xfrm>
              <a:prstGeom prst="rect">
                <a:avLst/>
              </a:prstGeom>
              <a:blipFill>
                <a:blip r:embed="rId3"/>
                <a:stretch>
                  <a:fillRect l="-1068"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53EB94F-493E-4C3F-8056-B366815AF3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7505" y="3890740"/>
                <a:ext cx="7733857" cy="8733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solidFill>
                      <a:srgbClr val="C00000"/>
                    </a:solidFill>
                  </a:rPr>
                  <a:t>Q: </a:t>
                </a:r>
                <a:r>
                  <a:rPr lang="en-US" sz="2400" b="0" dirty="0"/>
                  <a:t>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contains exactly one vertex per triangle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53EB94F-493E-4C3F-8056-B366815AF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05" y="3890740"/>
                <a:ext cx="7733857" cy="873380"/>
              </a:xfrm>
              <a:prstGeom prst="rect">
                <a:avLst/>
              </a:prstGeom>
              <a:blipFill>
                <a:blip r:embed="rId4"/>
                <a:stretch>
                  <a:fillRect l="-1262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745E0AB-1655-43C6-983E-12EDCBF492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1848" y="4643490"/>
                <a:ext cx="9499047" cy="718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contains vertex tagged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”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745E0AB-1655-43C6-983E-12EDCBF49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48" y="4643490"/>
                <a:ext cx="9499047" cy="718344"/>
              </a:xfrm>
              <a:prstGeom prst="rect">
                <a:avLst/>
              </a:prstGeom>
              <a:blipFill>
                <a:blip r:embed="rId5"/>
                <a:stretch>
                  <a:fillRect l="-1027" t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CD0C7BA-1DB9-44CC-B9A2-9983DCE019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1848" y="5170214"/>
                <a:ext cx="10515378" cy="718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For every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there is vertex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tagged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”. We claim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CD0C7BA-1DB9-44CC-B9A2-9983DCE01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48" y="5170214"/>
                <a:ext cx="10515378" cy="718344"/>
              </a:xfrm>
              <a:prstGeom prst="rect">
                <a:avLst/>
              </a:prstGeom>
              <a:blipFill>
                <a:blip r:embed="rId6"/>
                <a:stretch>
                  <a:fillRect l="-928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097C1BE-2F1A-4B4A-A9AF-D306E561FF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1848" y="5821604"/>
                <a:ext cx="10515378" cy="10363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: by definition. 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can’t contain vertex tagged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” since it’s independent.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097C1BE-2F1A-4B4A-A9AF-D306E561F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48" y="5821604"/>
                <a:ext cx="10515378" cy="1036396"/>
              </a:xfrm>
              <a:prstGeom prst="rect">
                <a:avLst/>
              </a:prstGeom>
              <a:blipFill>
                <a:blip r:embed="rId7"/>
                <a:stretch>
                  <a:fillRect l="-928" t="-3529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4BAA82-502A-4682-A77D-E10F3C9C196C}"/>
              </a:ext>
            </a:extLst>
          </p:cNvPr>
          <p:cNvSpPr txBox="1">
            <a:spLocks/>
          </p:cNvSpPr>
          <p:nvPr/>
        </p:nvSpPr>
        <p:spPr>
          <a:xfrm>
            <a:off x="8824061" y="3904573"/>
            <a:ext cx="1554369" cy="440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Hint:</a:t>
            </a:r>
          </a:p>
        </p:txBody>
      </p:sp>
      <p:pic>
        <p:nvPicPr>
          <p:cNvPr id="2" name="Picture 2" descr="Image result for pigeonholes">
            <a:extLst>
              <a:ext uri="{FF2B5EF4-FFF2-40B4-BE49-F238E27FC236}">
                <a16:creationId xmlns:a16="http://schemas.microsoft.com/office/drawing/2014/main" id="{C2539D12-3759-485F-A7DF-8E49CC5E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821" y="3002042"/>
            <a:ext cx="2335345" cy="14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5367A8E-0658-40EB-B533-C86CF71055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2181" y="-18061"/>
                <a:ext cx="8918714" cy="240374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– 3CNF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be graph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vertices we will name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,3)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add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,2)</m:t>
                    </m:r>
                  </m:oMath>
                </a14:m>
                <a:r>
                  <a:rPr lang="en-US" sz="2400" dirty="0"/>
                  <a:t> 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,3)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For every 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if literals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conflict (one negation of the other) then add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Return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5367A8E-0658-40EB-B533-C86CF71055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2181" y="-18061"/>
                <a:ext cx="8918714" cy="2403740"/>
              </a:xfrm>
              <a:blipFill>
                <a:blip r:embed="rId9"/>
                <a:stretch>
                  <a:fillRect l="-752" t="-2284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1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6" grpId="0"/>
      <p:bldP spid="9" grpId="0"/>
      <p:bldP spid="10" grpId="0"/>
      <p:bldP spid="11" grpId="0" build="p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321E-FB39-49B9-97C0-351932D7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Polynomial-time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ADC79E-2275-4EFE-8B51-2E8D98A52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91" y="1730211"/>
                <a:ext cx="11623017" cy="101345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We showed: </a:t>
                </a:r>
                <a:r>
                  <a:rPr lang="en-US" dirty="0"/>
                  <a:t>Poly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Poly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ADC79E-2275-4EFE-8B51-2E8D98A52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91" y="1730211"/>
                <a:ext cx="11623017" cy="1013459"/>
              </a:xfrm>
              <a:blipFill>
                <a:blip r:embed="rId2"/>
                <a:stretch>
                  <a:fillRect l="-1102"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333864B-FC77-402D-BD4D-0831984B6A3E}"/>
              </a:ext>
            </a:extLst>
          </p:cNvPr>
          <p:cNvSpPr/>
          <p:nvPr/>
        </p:nvSpPr>
        <p:spPr>
          <a:xfrm>
            <a:off x="1843507" y="2423858"/>
            <a:ext cx="5701926" cy="2611783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675CD-B611-4857-9D7E-9AFAC411D3FC}"/>
              </a:ext>
            </a:extLst>
          </p:cNvPr>
          <p:cNvSpPr/>
          <p:nvPr/>
        </p:nvSpPr>
        <p:spPr>
          <a:xfrm>
            <a:off x="4742245" y="2690106"/>
            <a:ext cx="1930400" cy="139337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C030FE87-DB38-4D9D-9310-56ADA5F820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4904" y="2449259"/>
                <a:ext cx="1567543" cy="8269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Alg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C030FE87-DB38-4D9D-9310-56ADA5F82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904" y="2449259"/>
                <a:ext cx="1567543" cy="826962"/>
              </a:xfrm>
              <a:prstGeom prst="rect">
                <a:avLst/>
              </a:prstGeom>
              <a:blipFill>
                <a:blip r:embed="rId3"/>
                <a:stretch>
                  <a:fillRect l="-15564" t="-140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AA37FE0E-9B94-4E38-8D36-FBC9DBFEB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2357" y="2589003"/>
                <a:ext cx="1200785" cy="679323"/>
              </a:xfrm>
              <a:prstGeom prst="rect">
                <a:avLst/>
              </a:prstGeom>
              <a:solidFill>
                <a:schemeClr val="bg1">
                  <a:alpha val="61000"/>
                </a:schemeClr>
              </a:solidFill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/>
                  <a:t>Alg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AA37FE0E-9B94-4E38-8D36-FBC9DBFE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57" y="2589003"/>
                <a:ext cx="1200785" cy="679323"/>
              </a:xfrm>
              <a:prstGeom prst="rect">
                <a:avLst/>
              </a:prstGeom>
              <a:blipFill>
                <a:blip r:embed="rId4"/>
                <a:stretch>
                  <a:fillRect l="-14721" t="-12613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21325B3-B516-4E37-B02B-03F9C5918E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85" y="3115362"/>
            <a:ext cx="1030244" cy="946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C802FC0-1D10-4477-A508-8286F91DD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271" y="3037835"/>
                <a:ext cx="939049" cy="6186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C802FC0-1D10-4477-A508-8286F91DD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1" y="3037835"/>
                <a:ext cx="939049" cy="618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884308-3C29-44D0-930C-61964452FA32}"/>
              </a:ext>
            </a:extLst>
          </p:cNvPr>
          <p:cNvCxnSpPr>
            <a:cxnSpLocks/>
          </p:cNvCxnSpPr>
          <p:nvPr/>
        </p:nvCxnSpPr>
        <p:spPr>
          <a:xfrm>
            <a:off x="2223554" y="3728944"/>
            <a:ext cx="2212919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59B82B-33F8-4F1F-A633-22CA7B9AE24D}"/>
              </a:ext>
            </a:extLst>
          </p:cNvPr>
          <p:cNvCxnSpPr>
            <a:cxnSpLocks/>
          </p:cNvCxnSpPr>
          <p:nvPr/>
        </p:nvCxnSpPr>
        <p:spPr>
          <a:xfrm flipV="1">
            <a:off x="6978417" y="3663377"/>
            <a:ext cx="3370076" cy="2166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BB9960E3-165E-4EC8-BA10-BBF45008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6394" y="2928664"/>
                <a:ext cx="3760888" cy="6186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𝐼𝑆𝐸𝑇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𝑆𝐴𝑇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BB9960E3-165E-4EC8-BA10-BBF45008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394" y="2928664"/>
                <a:ext cx="3760888" cy="618670"/>
              </a:xfrm>
              <a:prstGeom prst="rect">
                <a:avLst/>
              </a:prstGeom>
              <a:blipFill>
                <a:blip r:embed="rId7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AD2BD74-A02D-431E-80B6-83ADA95278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29" y="913640"/>
            <a:ext cx="1030244" cy="946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EA6937-90BE-4162-90B5-127972A6DE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0803" r="7509" b="8598"/>
          <a:stretch/>
        </p:blipFill>
        <p:spPr>
          <a:xfrm>
            <a:off x="2418516" y="3728944"/>
            <a:ext cx="1253888" cy="1407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05E391-F799-4000-912F-5D971D16E1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0803" r="7509" b="8598"/>
          <a:stretch/>
        </p:blipFill>
        <p:spPr>
          <a:xfrm>
            <a:off x="6809450" y="654582"/>
            <a:ext cx="1253888" cy="140787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A14D7B-CD86-4FC0-8452-718E8527C570}"/>
              </a:ext>
            </a:extLst>
          </p:cNvPr>
          <p:cNvCxnSpPr>
            <a:cxnSpLocks/>
          </p:cNvCxnSpPr>
          <p:nvPr/>
        </p:nvCxnSpPr>
        <p:spPr>
          <a:xfrm>
            <a:off x="198487" y="3685037"/>
            <a:ext cx="1423931" cy="7481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4300DDB8-C6E7-4E19-A460-7AE2A690FF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5069" y="3130471"/>
                <a:ext cx="2411508" cy="6186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4300DDB8-C6E7-4E19-A460-7AE2A690F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69" y="3130471"/>
                <a:ext cx="2411508" cy="6186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870ACFD9-28AC-45BA-9514-F9387BFB75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36" y="5162401"/>
                <a:ext cx="11932190" cy="1083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Def: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We say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poly-time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870ACFD9-28AC-45BA-9514-F9387BFB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6" y="5162401"/>
                <a:ext cx="11932190" cy="1083659"/>
              </a:xfrm>
              <a:prstGeom prst="rect">
                <a:avLst/>
              </a:prstGeom>
              <a:blipFill>
                <a:blip r:embed="rId10"/>
                <a:stretch>
                  <a:fillRect l="-1021" t="-6742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A305AA7A-3E05-4AE4-B9FE-C3D2B9D165E3}"/>
                  </a:ext>
                </a:extLst>
              </p:cNvPr>
              <p:cNvSpPr/>
              <p:nvPr/>
            </p:nvSpPr>
            <p:spPr>
              <a:xfrm>
                <a:off x="9628674" y="465505"/>
                <a:ext cx="2266122" cy="1013459"/>
              </a:xfrm>
              <a:prstGeom prst="wedgeRectCallout">
                <a:avLst>
                  <a:gd name="adj1" fmla="val -103389"/>
                  <a:gd name="adj2" fmla="val 6877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𝑆𝐴𝑇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𝐼𝑆𝐸𝑇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A305AA7A-3E05-4AE4-B9FE-C3D2B9D16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674" y="465505"/>
                <a:ext cx="2266122" cy="1013459"/>
              </a:xfrm>
              <a:prstGeom prst="wedgeRectCallout">
                <a:avLst>
                  <a:gd name="adj1" fmla="val -103389"/>
                  <a:gd name="adj2" fmla="val 68776"/>
                </a:avLst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8970E02-903C-4586-AE0B-7A64D6446D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91" y="6209520"/>
                <a:ext cx="11932190" cy="1083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Prove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8970E02-903C-4586-AE0B-7A64D6446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" y="6209520"/>
                <a:ext cx="11932190" cy="1083659"/>
              </a:xfrm>
              <a:prstGeom prst="rect">
                <a:avLst/>
              </a:prstGeom>
              <a:blipFill>
                <a:blip r:embed="rId12"/>
                <a:stretch>
                  <a:fillRect l="-1073" t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4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 animBg="1"/>
      <p:bldP spid="9" grpId="0"/>
      <p:bldP spid="12" grpId="0"/>
      <p:bldP spid="19" grpId="0"/>
      <p:bldP spid="22" grpId="0"/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B440-BA24-4279-BABD-3CE52F8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4EB03-91F6-474A-9415-928F519D5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systematic exploration of the “hard” problems from today.</a:t>
            </a:r>
          </a:p>
          <a:p>
            <a:r>
              <a:rPr lang="en-US" dirty="0"/>
              <a:t>All share a common feature: What?</a:t>
            </a:r>
          </a:p>
          <a:p>
            <a:r>
              <a:rPr lang="en-US" dirty="0"/>
              <a:t>Leads us to NP and NP-completeness!</a:t>
            </a:r>
          </a:p>
        </p:txBody>
      </p:sp>
    </p:spTree>
    <p:extLst>
      <p:ext uri="{BB962C8B-B14F-4D97-AF65-F5344CB8AC3E}">
        <p14:creationId xmlns:p14="http://schemas.microsoft.com/office/powerpoint/2010/main" val="391930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F13D-EA4B-46E3-B15C-6987CF84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Defined time complexity measure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Defined classes: TIME(t(n)), P, EXP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Watch out for category error: All the above are sets of functions, not algorithms!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Stated+Proved</a:t>
                </a:r>
                <a:r>
                  <a:rPr lang="en-US" dirty="0"/>
                  <a:t>: TIME Hierarchy theorem.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Stated: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RAM-TIME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TM-TIME (up to polynomial factors)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≤≈</m:t>
                    </m:r>
                  </m:oMath>
                </a14:m>
                <a:r>
                  <a:rPr lang="en-US" dirty="0"/>
                  <a:t> TM TIME (up to polynomial factors)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Extended Turing-Church Thesis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  <a:blipFill>
                <a:blip r:embed="rId2"/>
                <a:stretch>
                  <a:fillRect l="-917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B624-7800-476B-A1EC-772D6D81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103B6-6AE0-49D8-9F48-910E5CDA4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Some problems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Polytime Reductions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Relate problems of unknown complexity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Specific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ISET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103B6-6AE0-49D8-9F48-910E5CDA4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68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F9CF-9A4E-4262-8087-0120B343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25982-DB2F-4F2C-A645-CC9A52B49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Warning: Will flash lots of slides quickly!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Don’t have to know individual definitions/problems … just get a flavor of variety.</a:t>
            </a:r>
          </a:p>
        </p:txBody>
      </p:sp>
    </p:spTree>
    <p:extLst>
      <p:ext uri="{BB962C8B-B14F-4D97-AF65-F5344CB8AC3E}">
        <p14:creationId xmlns:p14="http://schemas.microsoft.com/office/powerpoint/2010/main" val="200342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CFE4-9B8C-46E2-A8ED-627853BA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C92FF-0B6F-49A3-9724-7E2CFE7530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508" y="1013460"/>
                <a:ext cx="11954984" cy="5164916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Input: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linear equations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variables: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b="1" dirty="0"/>
                  <a:t>Output:</a:t>
                </a:r>
                <a:r>
                  <a:rPr lang="en-US" sz="2400" dirty="0"/>
                  <a:t> “No solution” or assignment satisfying equations.</a:t>
                </a:r>
              </a:p>
              <a:p>
                <a:r>
                  <a:rPr lang="en-US" sz="2400" dirty="0"/>
                  <a:t> </a:t>
                </a:r>
              </a:p>
              <a:p>
                <a:r>
                  <a:rPr lang="en-US" sz="2400" b="1" dirty="0"/>
                  <a:t>Notation:</a:t>
                </a:r>
                <a:r>
                  <a:rPr lang="en-US" sz="2400" dirty="0"/>
                  <a:t> Equations are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row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C92FF-0B6F-49A3-9724-7E2CFE753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08" y="1013460"/>
                <a:ext cx="11954984" cy="5164916"/>
              </a:xfrm>
              <a:blipFill>
                <a:blip r:embed="rId3"/>
                <a:stretch>
                  <a:fillRect l="-765" t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8ADA49-3EB7-4D7B-B994-247C415DCC8E}"/>
                  </a:ext>
                </a:extLst>
              </p:cNvPr>
              <p:cNvSpPr txBox="1"/>
              <p:nvPr/>
            </p:nvSpPr>
            <p:spPr>
              <a:xfrm>
                <a:off x="118508" y="3108366"/>
                <a:ext cx="6636432" cy="3016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Gaussian elimination Algorithm:</a:t>
                </a: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trivial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Rearrange equations, variables,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       (first equation involves first variable)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Change equation from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to get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(∗)</m:t>
                      </m:r>
                    </m:oMath>
                  </m:oMathPara>
                </a14:m>
                <a:endParaRPr lang="en-US" i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RHS of </a:t>
                </a:r>
                <a:r>
                  <a:rPr lang="en-US" dirty="0">
                    <a:solidFill>
                      <a:srgbClr val="FF0000"/>
                    </a:solidFill>
                  </a:rPr>
                  <a:t>(*)</a:t>
                </a:r>
                <a:r>
                  <a:rPr lang="en-US" dirty="0"/>
                  <a:t> in equations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Now have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equations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variables! Repeat.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8ADA49-3EB7-4D7B-B994-247C415DC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8" y="3108366"/>
                <a:ext cx="6636432" cy="3016916"/>
              </a:xfrm>
              <a:prstGeom prst="rect">
                <a:avLst/>
              </a:prstGeom>
              <a:blipFill>
                <a:blip r:embed="rId4"/>
                <a:stretch>
                  <a:fillRect l="-735" t="-121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6C39E-DA7C-4342-ACE7-D5A13F0A2891}"/>
                  </a:ext>
                </a:extLst>
              </p:cNvPr>
              <p:cNvSpPr txBox="1"/>
              <p:nvPr/>
            </p:nvSpPr>
            <p:spPr>
              <a:xfrm>
                <a:off x="6552717" y="3108366"/>
                <a:ext cx="5583303" cy="293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     Analysis:</a:t>
                </a: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denotes number of arithmetic operations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Yields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Counts #arithmetic operations. Should multiply by cost of arithmetic. (poly(#bits) per number).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Summary: Linear equations can be solved in polynomial time.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6C39E-DA7C-4342-ACE7-D5A13F0A2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17" y="3108366"/>
                <a:ext cx="5583303" cy="2933624"/>
              </a:xfrm>
              <a:prstGeom prst="rect">
                <a:avLst/>
              </a:prstGeom>
              <a:blipFill>
                <a:blip r:embed="rId5"/>
                <a:stretch>
                  <a:fillRect t="-1247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6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A75A-7186-41EC-86A2-99BA965B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89B88-8081-4E37-BA19-9B659E407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957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𝕂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linear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polytope</a:t>
                </a:r>
                <a:r>
                  <a:rPr lang="en-US" dirty="0"/>
                  <a:t>:</a:t>
                </a:r>
              </a:p>
              <a:p>
                <a:r>
                  <a:rPr lang="en-US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 | 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Example:</a:t>
                </a:r>
                <a:r>
                  <a:rPr lang="en-US" dirty="0"/>
                  <a:t> Startup resource allocation: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1900" i="1" dirty="0"/>
                  <a:t>Business customer:</a:t>
                </a:r>
                <a:r>
                  <a:rPr lang="en-US" sz="1900" dirty="0"/>
                  <a:t> yields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900" dirty="0"/>
                  <a:t> revenue while costing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900" dirty="0"/>
                  <a:t> developer hours and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900" dirty="0"/>
                  <a:t> customer support hours.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1900" i="1" dirty="0"/>
                  <a:t>End user:</a:t>
                </a:r>
                <a:r>
                  <a:rPr lang="en-US" sz="1900" dirty="0"/>
                  <a:t> yields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900" dirty="0"/>
                  <a:t> revenue while costing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900" dirty="0"/>
                  <a:t> dev hours and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900" dirty="0"/>
                  <a:t> support hours.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Maximize revenue subject to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900" dirty="0"/>
                  <a:t> total dev hours and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900" dirty="0"/>
                  <a:t> total support hours: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Aside: Max, not Min! Still LP?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r>
                  <a:rPr lang="en-US" b="1" dirty="0" err="1"/>
                  <a:t>Thm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:r>
                  <a:rPr lang="en-US" i="1" dirty="0"/>
                  <a:t>(</a:t>
                </a:r>
                <a:r>
                  <a:rPr lang="en-US" i="1" dirty="0" err="1"/>
                  <a:t>Khachiyan</a:t>
                </a:r>
                <a:r>
                  <a:rPr lang="en-US" i="1" dirty="0"/>
                  <a:t> 79, </a:t>
                </a:r>
                <a:r>
                  <a:rPr lang="en-US" i="1" dirty="0" err="1"/>
                  <a:t>Karmakar</a:t>
                </a:r>
                <a:r>
                  <a:rPr lang="en-US" i="1" dirty="0"/>
                  <a:t> 84)</a:t>
                </a:r>
                <a:r>
                  <a:rPr lang="en-US" dirty="0"/>
                  <a:t> There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algorithm for linear programming 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89B88-8081-4E37-BA19-9B659E407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95733"/>
              </a:xfrm>
              <a:blipFill>
                <a:blip r:embed="rId2"/>
                <a:stretch>
                  <a:fillRect l="-1019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">
            <a:extLst>
              <a:ext uri="{FF2B5EF4-FFF2-40B4-BE49-F238E27FC236}">
                <a16:creationId xmlns:a16="http://schemas.microsoft.com/office/drawing/2014/main" id="{B343CFFA-CB9B-4B18-AE54-FAC9F25F3C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258300" y="243880"/>
            <a:ext cx="2857500" cy="223901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57132B-8698-4CA0-9C08-F921DBE622EC}"/>
                  </a:ext>
                </a:extLst>
              </p:cNvPr>
              <p:cNvSpPr txBox="1"/>
              <p:nvPr/>
            </p:nvSpPr>
            <p:spPr>
              <a:xfrm>
                <a:off x="8983399" y="4353887"/>
                <a:ext cx="3132401" cy="10786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limLow>
                              <m:limLow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lim>
                            </m:limLow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′⋅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/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  <m:m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′⋅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/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  <m:m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′⋅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/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57132B-8698-4CA0-9C08-F921DBE6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399" y="4353887"/>
                <a:ext cx="3132401" cy="1078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6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CCD4-5E97-4559-96C9-E0DF53CE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3CD12-DF54-4F7B-A0C1-D23A22AFD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49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linear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;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integer points in polytope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/>
                  <a:t>Motivation:</a:t>
                </a:r>
                <a:r>
                  <a:rPr lang="en-US" dirty="0"/>
                  <a:t> Can’t support half a client</a:t>
                </a:r>
              </a:p>
              <a:p>
                <a:endParaRPr lang="en-US" b="1" dirty="0"/>
              </a:p>
              <a:p>
                <a:r>
                  <a:rPr lang="en-US" b="1" dirty="0"/>
                  <a:t>Depressing fact:</a:t>
                </a:r>
                <a:r>
                  <a:rPr lang="en-US" dirty="0"/>
                  <a:t> No known polynomial time algorithm for integer programming.</a:t>
                </a:r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3CD12-DF54-4F7B-A0C1-D23A22AFD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49465"/>
              </a:xfrm>
              <a:blipFill>
                <a:blip r:embed="rId2"/>
                <a:stretch>
                  <a:fillRect l="-1019" t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8BA6D6C-EF76-4DC4-9E37-CCEA99B9B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2029258"/>
            <a:ext cx="2679374" cy="16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14113</TotalTime>
  <Words>2939</Words>
  <Application>Microsoft Office PowerPoint</Application>
  <PresentationFormat>Widescreen</PresentationFormat>
  <Paragraphs>300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Segoe UI</vt:lpstr>
      <vt:lpstr>Segoe UI Light</vt:lpstr>
      <vt:lpstr>Office Theme</vt:lpstr>
      <vt:lpstr>CS 121: Lecture 18 Polynomial Time Reductions</vt:lpstr>
      <vt:lpstr>Announcements:</vt:lpstr>
      <vt:lpstr>Where we are:</vt:lpstr>
      <vt:lpstr>Review of last lecture</vt:lpstr>
      <vt:lpstr>Today</vt:lpstr>
      <vt:lpstr>Some example problems</vt:lpstr>
      <vt:lpstr>Solving Linear Equations</vt:lpstr>
      <vt:lpstr>Linear Programming</vt:lpstr>
      <vt:lpstr>Integer Programming</vt:lpstr>
      <vt:lpstr>Minimum s-t Cut Problem</vt:lpstr>
      <vt:lpstr>Maximum Cut Problem</vt:lpstr>
      <vt:lpstr>3-SAT Problem</vt:lpstr>
      <vt:lpstr>3-SAT Problem</vt:lpstr>
      <vt:lpstr>Summary of problems:</vt:lpstr>
      <vt:lpstr>Artwork representing lecture thus far!</vt:lpstr>
      <vt:lpstr>Relating problems to each other?</vt:lpstr>
      <vt:lpstr>Maximum Cut as Integer Program</vt:lpstr>
      <vt:lpstr>Reductions:</vt:lpstr>
      <vt:lpstr>Polynomial Time Reductions</vt:lpstr>
      <vt:lpstr>Example 2: SAT≤_P IP:</vt:lpstr>
      <vt:lpstr>Independent Set (ISET): </vt:lpstr>
      <vt:lpstr>3SAT ≤_p ISET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Polynomial-time reductions</vt:lpstr>
      <vt:lpstr>Next Lecture: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Madhu Sudan</cp:lastModifiedBy>
  <cp:revision>428</cp:revision>
  <dcterms:created xsi:type="dcterms:W3CDTF">2019-08-29T15:27:01Z</dcterms:created>
  <dcterms:modified xsi:type="dcterms:W3CDTF">2020-11-03T01:24:30Z</dcterms:modified>
</cp:coreProperties>
</file>