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25" r:id="rId3"/>
    <p:sldId id="332" r:id="rId4"/>
    <p:sldId id="392" r:id="rId5"/>
    <p:sldId id="448" r:id="rId6"/>
    <p:sldId id="449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7" r:id="rId16"/>
    <p:sldId id="445" r:id="rId17"/>
    <p:sldId id="446" r:id="rId18"/>
    <p:sldId id="450" r:id="rId19"/>
    <p:sldId id="451" r:id="rId20"/>
    <p:sldId id="452" r:id="rId21"/>
    <p:sldId id="455" r:id="rId22"/>
    <p:sldId id="456" r:id="rId23"/>
    <p:sldId id="457" r:id="rId24"/>
    <p:sldId id="458" r:id="rId25"/>
    <p:sldId id="453" r:id="rId26"/>
    <p:sldId id="454" r:id="rId27"/>
    <p:sldId id="4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0.png"/><Relationship Id="rId3" Type="http://schemas.openxmlformats.org/officeDocument/2006/relationships/image" Target="../media/image610.png"/><Relationship Id="rId21" Type="http://schemas.openxmlformats.org/officeDocument/2006/relationships/image" Target="../media/image26.png"/><Relationship Id="rId17" Type="http://schemas.openxmlformats.org/officeDocument/2006/relationships/image" Target="../media/image61.png"/><Relationship Id="rId2" Type="http://schemas.openxmlformats.org/officeDocument/2006/relationships/image" Target="../media/image511.png"/><Relationship Id="rId16" Type="http://schemas.openxmlformats.org/officeDocument/2006/relationships/image" Target="../media/image86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image" Target="../media/image410.png"/><Relationship Id="rId10" Type="http://schemas.openxmlformats.org/officeDocument/2006/relationships/image" Target="../media/image80.png"/><Relationship Id="rId19" Type="http://schemas.openxmlformats.org/officeDocument/2006/relationships/image" Target="../media/image810.png"/><Relationship Id="rId2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0.png"/><Relationship Id="rId17" Type="http://schemas.openxmlformats.org/officeDocument/2006/relationships/image" Target="../media/image61.png"/><Relationship Id="rId2" Type="http://schemas.openxmlformats.org/officeDocument/2006/relationships/image" Target="../media/image411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0.png"/><Relationship Id="rId10" Type="http://schemas.openxmlformats.org/officeDocument/2006/relationships/image" Target="../media/image80.png"/><Relationship Id="rId19" Type="http://schemas.openxmlformats.org/officeDocument/2006/relationships/image" Target="../media/image8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19</a:t>
            </a:r>
            <a:br>
              <a:rPr lang="en-US" dirty="0"/>
            </a:br>
            <a:r>
              <a:rPr lang="en-US" dirty="0"/>
              <a:t>NP and 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Verifying “Solutions”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Claim: SAT, </a:t>
                </a:r>
                <a:r>
                  <a:rPr lang="en-US" dirty="0" err="1"/>
                  <a:t>MaxCUT</a:t>
                </a:r>
                <a:r>
                  <a:rPr lang="en-US" dirty="0"/>
                  <a:t>, ISET are example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(defined/designed so that) the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“easy” to “verify”.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        , 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  <a:blipFill>
                <a:blip r:embed="rId2"/>
                <a:stretch>
                  <a:fillRect l="-91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874C4B-D348-49B4-9B93-CF84CA049BD0}"/>
              </a:ext>
            </a:extLst>
          </p:cNvPr>
          <p:cNvGrpSpPr/>
          <p:nvPr/>
        </p:nvGrpSpPr>
        <p:grpSpPr>
          <a:xfrm>
            <a:off x="2482850" y="4127050"/>
            <a:ext cx="1602921" cy="697700"/>
            <a:chOff x="7410450" y="310374"/>
            <a:chExt cx="2819400" cy="1136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30E6CD-6C07-4C0A-9B90-7BD9E26D491B}"/>
                </a:ext>
              </a:extLst>
            </p:cNvPr>
            <p:cNvSpPr/>
            <p:nvPr/>
          </p:nvSpPr>
          <p:spPr>
            <a:xfrm>
              <a:off x="7410450" y="923925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1FD551-1B8B-48AD-9A88-1B2EB9FC8CDC}"/>
                </a:ext>
              </a:extLst>
            </p:cNvPr>
            <p:cNvSpPr/>
            <p:nvPr/>
          </p:nvSpPr>
          <p:spPr>
            <a:xfrm>
              <a:off x="804862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FB7613-8C6E-4DFA-8AA5-9CC64E131649}"/>
                </a:ext>
              </a:extLst>
            </p:cNvPr>
            <p:cNvSpPr/>
            <p:nvPr/>
          </p:nvSpPr>
          <p:spPr>
            <a:xfrm>
              <a:off x="8086725" y="1391152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1493BB-C275-4187-9C3C-D4B694A9CEF0}"/>
                </a:ext>
              </a:extLst>
            </p:cNvPr>
            <p:cNvSpPr/>
            <p:nvPr/>
          </p:nvSpPr>
          <p:spPr>
            <a:xfrm>
              <a:off x="8448675" y="866949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CCAB70-5278-40DB-906A-6C415C465DA7}"/>
                </a:ext>
              </a:extLst>
            </p:cNvPr>
            <p:cNvSpPr/>
            <p:nvPr/>
          </p:nvSpPr>
          <p:spPr>
            <a:xfrm>
              <a:off x="951547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D78DA6-45CA-45C9-9DD3-263085BE4FC1}"/>
                </a:ext>
              </a:extLst>
            </p:cNvPr>
            <p:cNvSpPr/>
            <p:nvPr/>
          </p:nvSpPr>
          <p:spPr>
            <a:xfrm>
              <a:off x="10172700" y="821230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B41754-8965-473C-815E-44BB252226EB}"/>
                </a:ext>
              </a:extLst>
            </p:cNvPr>
            <p:cNvSpPr/>
            <p:nvPr/>
          </p:nvSpPr>
          <p:spPr>
            <a:xfrm>
              <a:off x="9632376" y="1304198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5793B8-4DE6-4D01-9EE5-3ED7CF7D5D16}"/>
                </a:ext>
              </a:extLst>
            </p:cNvPr>
            <p:cNvSpPr/>
            <p:nvPr/>
          </p:nvSpPr>
          <p:spPr>
            <a:xfrm>
              <a:off x="9134475" y="878206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B58FE2-7036-4E2B-9904-30B50F078E5C}"/>
                </a:ext>
              </a:extLst>
            </p:cNvPr>
            <p:cNvCxnSpPr>
              <a:stCxn id="5" idx="7"/>
              <a:endCxn id="6" idx="0"/>
            </p:cNvCxnSpPr>
            <p:nvPr/>
          </p:nvCxnSpPr>
          <p:spPr>
            <a:xfrm flipV="1">
              <a:off x="7459231" y="310374"/>
              <a:ext cx="617969" cy="6202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4AFB3E-D17E-4860-895E-A2E74E6E344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8114991" y="356093"/>
              <a:ext cx="342053" cy="51755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1649E3-158E-4986-B999-532FE1464B07}"/>
                </a:ext>
              </a:extLst>
            </p:cNvPr>
            <p:cNvCxnSpPr>
              <a:cxnSpLocks/>
              <a:stCxn id="7" idx="6"/>
              <a:endCxn id="8" idx="4"/>
            </p:cNvCxnSpPr>
            <p:nvPr/>
          </p:nvCxnSpPr>
          <p:spPr>
            <a:xfrm flipV="1">
              <a:off x="8143875" y="912668"/>
              <a:ext cx="333375" cy="50134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177E69-EF26-4C54-AAC7-2E52EEE5E63A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9697028" y="821230"/>
              <a:ext cx="504247" cy="5023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09322F-DAE3-4B26-B10D-7A561BD7916B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>
              <a:off x="9603512" y="344800"/>
              <a:ext cx="77645" cy="9984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8A95E7-A3BE-4048-BBD8-F41CF8513F1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9191327" y="860254"/>
              <a:ext cx="989742" cy="9458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9A53DF-669D-47F0-BA65-CADE2940024A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9191625" y="901066"/>
              <a:ext cx="493785" cy="45334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97273E-B76B-450F-BBC9-2019FB060384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V="1">
              <a:off x="9161585" y="349398"/>
              <a:ext cx="402671" cy="5812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FCE937-BD3C-4C29-A213-9F41119B03AD}"/>
                </a:ext>
              </a:extLst>
            </p:cNvPr>
            <p:cNvCxnSpPr>
              <a:cxnSpLocks/>
              <a:endCxn id="10" idx="7"/>
            </p:cNvCxnSpPr>
            <p:nvPr/>
          </p:nvCxnSpPr>
          <p:spPr>
            <a:xfrm>
              <a:off x="9609161" y="347306"/>
              <a:ext cx="612320" cy="48061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C280AE-2CD1-4D69-BB73-314BE979689D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 flipV="1">
              <a:off x="7429156" y="967299"/>
              <a:ext cx="686144" cy="46957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78078C-233B-4B72-847E-E94DBC72FE93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8150160" y="1304198"/>
              <a:ext cx="1510791" cy="14270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5F8454-4952-4691-A7F0-91E36DC96940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V="1">
              <a:off x="8537331" y="317069"/>
              <a:ext cx="1026925" cy="5805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7ED8C8-93F1-4B53-868B-C86A0EE8E163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8097406" y="349398"/>
              <a:ext cx="35324" cy="1097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4E057A-9DA1-493A-809F-B07E3863FD7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7420554" y="873644"/>
              <a:ext cx="1036490" cy="8174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2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Verifying “Solutions”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Claim: SAT, </a:t>
                </a:r>
                <a:r>
                  <a:rPr lang="en-US" dirty="0" err="1"/>
                  <a:t>MaxCUT</a:t>
                </a:r>
                <a:r>
                  <a:rPr lang="en-US" dirty="0"/>
                  <a:t>, ISET are example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(defined/designed so that) the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“easy” to “verify”.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        , 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  <a:blipFill>
                <a:blip r:embed="rId2"/>
                <a:stretch>
                  <a:fillRect l="-91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874C4B-D348-49B4-9B93-CF84CA049BD0}"/>
              </a:ext>
            </a:extLst>
          </p:cNvPr>
          <p:cNvGrpSpPr/>
          <p:nvPr/>
        </p:nvGrpSpPr>
        <p:grpSpPr>
          <a:xfrm>
            <a:off x="2482850" y="4127050"/>
            <a:ext cx="1602921" cy="697700"/>
            <a:chOff x="7410450" y="310374"/>
            <a:chExt cx="2819400" cy="1136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30E6CD-6C07-4C0A-9B90-7BD9E26D491B}"/>
                </a:ext>
              </a:extLst>
            </p:cNvPr>
            <p:cNvSpPr/>
            <p:nvPr/>
          </p:nvSpPr>
          <p:spPr>
            <a:xfrm>
              <a:off x="7410450" y="923925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1FD551-1B8B-48AD-9A88-1B2EB9FC8CDC}"/>
                </a:ext>
              </a:extLst>
            </p:cNvPr>
            <p:cNvSpPr/>
            <p:nvPr/>
          </p:nvSpPr>
          <p:spPr>
            <a:xfrm>
              <a:off x="804862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FB7613-8C6E-4DFA-8AA5-9CC64E131649}"/>
                </a:ext>
              </a:extLst>
            </p:cNvPr>
            <p:cNvSpPr/>
            <p:nvPr/>
          </p:nvSpPr>
          <p:spPr>
            <a:xfrm>
              <a:off x="8086725" y="1391152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1493BB-C275-4187-9C3C-D4B694A9CEF0}"/>
                </a:ext>
              </a:extLst>
            </p:cNvPr>
            <p:cNvSpPr/>
            <p:nvPr/>
          </p:nvSpPr>
          <p:spPr>
            <a:xfrm>
              <a:off x="8448675" y="866949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CCAB70-5278-40DB-906A-6C415C465DA7}"/>
                </a:ext>
              </a:extLst>
            </p:cNvPr>
            <p:cNvSpPr/>
            <p:nvPr/>
          </p:nvSpPr>
          <p:spPr>
            <a:xfrm>
              <a:off x="951547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D78DA6-45CA-45C9-9DD3-263085BE4FC1}"/>
                </a:ext>
              </a:extLst>
            </p:cNvPr>
            <p:cNvSpPr/>
            <p:nvPr/>
          </p:nvSpPr>
          <p:spPr>
            <a:xfrm>
              <a:off x="10172700" y="821230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B41754-8965-473C-815E-44BB252226EB}"/>
                </a:ext>
              </a:extLst>
            </p:cNvPr>
            <p:cNvSpPr/>
            <p:nvPr/>
          </p:nvSpPr>
          <p:spPr>
            <a:xfrm>
              <a:off x="9632376" y="1304198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5793B8-4DE6-4D01-9EE5-3ED7CF7D5D16}"/>
                </a:ext>
              </a:extLst>
            </p:cNvPr>
            <p:cNvSpPr/>
            <p:nvPr/>
          </p:nvSpPr>
          <p:spPr>
            <a:xfrm>
              <a:off x="9134475" y="878206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B58FE2-7036-4E2B-9904-30B50F078E5C}"/>
                </a:ext>
              </a:extLst>
            </p:cNvPr>
            <p:cNvCxnSpPr>
              <a:stCxn id="5" idx="7"/>
              <a:endCxn id="6" idx="0"/>
            </p:cNvCxnSpPr>
            <p:nvPr/>
          </p:nvCxnSpPr>
          <p:spPr>
            <a:xfrm flipV="1">
              <a:off x="7459231" y="310374"/>
              <a:ext cx="617969" cy="6202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4AFB3E-D17E-4860-895E-A2E74E6E344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8114991" y="356093"/>
              <a:ext cx="342053" cy="51755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1649E3-158E-4986-B999-532FE1464B07}"/>
                </a:ext>
              </a:extLst>
            </p:cNvPr>
            <p:cNvCxnSpPr>
              <a:cxnSpLocks/>
              <a:stCxn id="7" idx="6"/>
              <a:endCxn id="8" idx="4"/>
            </p:cNvCxnSpPr>
            <p:nvPr/>
          </p:nvCxnSpPr>
          <p:spPr>
            <a:xfrm flipV="1">
              <a:off x="8143875" y="912668"/>
              <a:ext cx="333375" cy="50134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177E69-EF26-4C54-AAC7-2E52EEE5E63A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9697028" y="821230"/>
              <a:ext cx="504247" cy="5023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09322F-DAE3-4B26-B10D-7A561BD7916B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>
              <a:off x="9603512" y="344800"/>
              <a:ext cx="77645" cy="9984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8A95E7-A3BE-4048-BBD8-F41CF8513F1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9191327" y="860254"/>
              <a:ext cx="989742" cy="9458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9A53DF-669D-47F0-BA65-CADE2940024A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9191625" y="901066"/>
              <a:ext cx="493785" cy="45334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97273E-B76B-450F-BBC9-2019FB060384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V="1">
              <a:off x="9161585" y="349398"/>
              <a:ext cx="402671" cy="5812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FCE937-BD3C-4C29-A213-9F41119B03AD}"/>
                </a:ext>
              </a:extLst>
            </p:cNvPr>
            <p:cNvCxnSpPr>
              <a:cxnSpLocks/>
              <a:endCxn id="10" idx="7"/>
            </p:cNvCxnSpPr>
            <p:nvPr/>
          </p:nvCxnSpPr>
          <p:spPr>
            <a:xfrm>
              <a:off x="9609161" y="347306"/>
              <a:ext cx="612320" cy="48061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C280AE-2CD1-4D69-BB73-314BE979689D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 flipV="1">
              <a:off x="7429156" y="967299"/>
              <a:ext cx="686144" cy="46957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78078C-233B-4B72-847E-E94DBC72FE93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8150160" y="1304198"/>
              <a:ext cx="1510791" cy="14270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5F8454-4952-4691-A7F0-91E36DC96940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V="1">
              <a:off x="8537331" y="317069"/>
              <a:ext cx="1026925" cy="5805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7ED8C8-93F1-4B53-868B-C86A0EE8E163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8097406" y="349398"/>
              <a:ext cx="35324" cy="1097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4E057A-9DA1-493A-809F-B07E3863FD7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7420554" y="873644"/>
              <a:ext cx="1036490" cy="8174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1AE97B-638B-4925-A152-0E22FF264C3F}"/>
              </a:ext>
            </a:extLst>
          </p:cNvPr>
          <p:cNvCxnSpPr/>
          <p:nvPr/>
        </p:nvCxnSpPr>
        <p:spPr>
          <a:xfrm>
            <a:off x="2278743" y="4155116"/>
            <a:ext cx="1802270" cy="1106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Verifying “Solutions”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Claim: SAT, </a:t>
                </a:r>
                <a:r>
                  <a:rPr lang="en-US" dirty="0" err="1"/>
                  <a:t>MaxCUT</a:t>
                </a:r>
                <a:r>
                  <a:rPr lang="en-US" dirty="0"/>
                  <a:t>, ISET are example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(defined/designed so that) the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“easy” to “verify”.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        , 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But what do “Verify”, “easy”, “Proof” mean?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  <a:blipFill>
                <a:blip r:embed="rId2"/>
                <a:stretch>
                  <a:fillRect l="-91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874C4B-D348-49B4-9B93-CF84CA049BD0}"/>
              </a:ext>
            </a:extLst>
          </p:cNvPr>
          <p:cNvGrpSpPr/>
          <p:nvPr/>
        </p:nvGrpSpPr>
        <p:grpSpPr>
          <a:xfrm>
            <a:off x="2482850" y="4127050"/>
            <a:ext cx="1602921" cy="697700"/>
            <a:chOff x="7410450" y="310374"/>
            <a:chExt cx="2819400" cy="1136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30E6CD-6C07-4C0A-9B90-7BD9E26D491B}"/>
                </a:ext>
              </a:extLst>
            </p:cNvPr>
            <p:cNvSpPr/>
            <p:nvPr/>
          </p:nvSpPr>
          <p:spPr>
            <a:xfrm>
              <a:off x="7410450" y="923925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1FD551-1B8B-48AD-9A88-1B2EB9FC8CDC}"/>
                </a:ext>
              </a:extLst>
            </p:cNvPr>
            <p:cNvSpPr/>
            <p:nvPr/>
          </p:nvSpPr>
          <p:spPr>
            <a:xfrm>
              <a:off x="804862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FB7613-8C6E-4DFA-8AA5-9CC64E131649}"/>
                </a:ext>
              </a:extLst>
            </p:cNvPr>
            <p:cNvSpPr/>
            <p:nvPr/>
          </p:nvSpPr>
          <p:spPr>
            <a:xfrm>
              <a:off x="8086725" y="1391152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1493BB-C275-4187-9C3C-D4B694A9CEF0}"/>
                </a:ext>
              </a:extLst>
            </p:cNvPr>
            <p:cNvSpPr/>
            <p:nvPr/>
          </p:nvSpPr>
          <p:spPr>
            <a:xfrm>
              <a:off x="8448675" y="866949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CCAB70-5278-40DB-906A-6C415C465DA7}"/>
                </a:ext>
              </a:extLst>
            </p:cNvPr>
            <p:cNvSpPr/>
            <p:nvPr/>
          </p:nvSpPr>
          <p:spPr>
            <a:xfrm>
              <a:off x="9515475" y="310374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D78DA6-45CA-45C9-9DD3-263085BE4FC1}"/>
                </a:ext>
              </a:extLst>
            </p:cNvPr>
            <p:cNvSpPr/>
            <p:nvPr/>
          </p:nvSpPr>
          <p:spPr>
            <a:xfrm>
              <a:off x="10172700" y="821230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B41754-8965-473C-815E-44BB252226EB}"/>
                </a:ext>
              </a:extLst>
            </p:cNvPr>
            <p:cNvSpPr/>
            <p:nvPr/>
          </p:nvSpPr>
          <p:spPr>
            <a:xfrm>
              <a:off x="9632376" y="1304198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5793B8-4DE6-4D01-9EE5-3ED7CF7D5D16}"/>
                </a:ext>
              </a:extLst>
            </p:cNvPr>
            <p:cNvSpPr/>
            <p:nvPr/>
          </p:nvSpPr>
          <p:spPr>
            <a:xfrm>
              <a:off x="9134475" y="878206"/>
              <a:ext cx="57150" cy="45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B58FE2-7036-4E2B-9904-30B50F078E5C}"/>
                </a:ext>
              </a:extLst>
            </p:cNvPr>
            <p:cNvCxnSpPr>
              <a:stCxn id="5" idx="7"/>
              <a:endCxn id="6" idx="0"/>
            </p:cNvCxnSpPr>
            <p:nvPr/>
          </p:nvCxnSpPr>
          <p:spPr>
            <a:xfrm flipV="1">
              <a:off x="7459231" y="310374"/>
              <a:ext cx="617969" cy="6202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4AFB3E-D17E-4860-895E-A2E74E6E344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8114991" y="356093"/>
              <a:ext cx="342053" cy="51755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1649E3-158E-4986-B999-532FE1464B07}"/>
                </a:ext>
              </a:extLst>
            </p:cNvPr>
            <p:cNvCxnSpPr>
              <a:cxnSpLocks/>
              <a:stCxn id="7" idx="6"/>
              <a:endCxn id="8" idx="4"/>
            </p:cNvCxnSpPr>
            <p:nvPr/>
          </p:nvCxnSpPr>
          <p:spPr>
            <a:xfrm flipV="1">
              <a:off x="8143875" y="912668"/>
              <a:ext cx="333375" cy="50134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177E69-EF26-4C54-AAC7-2E52EEE5E63A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9697028" y="821230"/>
              <a:ext cx="504247" cy="5023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09322F-DAE3-4B26-B10D-7A561BD7916B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>
              <a:off x="9603512" y="344800"/>
              <a:ext cx="77645" cy="9984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8A95E7-A3BE-4048-BBD8-F41CF8513F1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9191327" y="860254"/>
              <a:ext cx="989742" cy="9458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9A53DF-669D-47F0-BA65-CADE2940024A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9191625" y="901066"/>
              <a:ext cx="493785" cy="45334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97273E-B76B-450F-BBC9-2019FB060384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V="1">
              <a:off x="9161585" y="349398"/>
              <a:ext cx="402671" cy="5812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FCE937-BD3C-4C29-A213-9F41119B03AD}"/>
                </a:ext>
              </a:extLst>
            </p:cNvPr>
            <p:cNvCxnSpPr>
              <a:cxnSpLocks/>
              <a:endCxn id="10" idx="7"/>
            </p:cNvCxnSpPr>
            <p:nvPr/>
          </p:nvCxnSpPr>
          <p:spPr>
            <a:xfrm>
              <a:off x="9609161" y="347306"/>
              <a:ext cx="612320" cy="48061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C280AE-2CD1-4D69-BB73-314BE979689D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 flipV="1">
              <a:off x="7429156" y="967299"/>
              <a:ext cx="686144" cy="46957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78078C-233B-4B72-847E-E94DBC72FE93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8150160" y="1304198"/>
              <a:ext cx="1510791" cy="14270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5F8454-4952-4691-A7F0-91E36DC96940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V="1">
              <a:off x="8537331" y="317069"/>
              <a:ext cx="1026925" cy="58052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7ED8C8-93F1-4B53-868B-C86A0EE8E163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8097406" y="349398"/>
              <a:ext cx="35324" cy="10970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4E057A-9DA1-493A-809F-B07E3863FD7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7420554" y="873644"/>
              <a:ext cx="1036490" cy="8174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1AE97B-638B-4925-A152-0E22FF264C3F}"/>
              </a:ext>
            </a:extLst>
          </p:cNvPr>
          <p:cNvCxnSpPr/>
          <p:nvPr/>
        </p:nvCxnSpPr>
        <p:spPr>
          <a:xfrm>
            <a:off x="2278743" y="4155116"/>
            <a:ext cx="1802270" cy="1106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8EA2-B2CB-4CC5-B5EA-F8A6FFBA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“Verification”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81388-3351-451E-B951-6269F6502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3693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Input: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“Proof” :  Another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(aka “witness”)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“Verify” Verification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“Easy”: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computable in polynomial time (in first input length!)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Putting it together: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easy to verify </a:t>
                </a:r>
              </a:p>
              <a:p>
                <a:r>
                  <a:rPr lang="en-US" dirty="0"/>
                  <a:t>    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=1⇔∃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81388-3351-451E-B951-6269F6502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36930"/>
              </a:xfrm>
              <a:blipFill>
                <a:blip r:embed="rId2"/>
                <a:stretch>
                  <a:fillRect l="-917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4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0DD930-E318-48D0-9A78-5F796FABBAD9}"/>
              </a:ext>
            </a:extLst>
          </p:cNvPr>
          <p:cNvSpPr/>
          <p:nvPr/>
        </p:nvSpPr>
        <p:spPr>
          <a:xfrm>
            <a:off x="90578" y="884923"/>
            <a:ext cx="8103021" cy="1392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C6ED3F-86EC-4724-A0F2-760083E1CDA9}"/>
              </a:ext>
            </a:extLst>
          </p:cNvPr>
          <p:cNvSpPr/>
          <p:nvPr/>
        </p:nvSpPr>
        <p:spPr>
          <a:xfrm>
            <a:off x="90578" y="5088060"/>
            <a:ext cx="11886737" cy="16705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8DDDC-3398-4EC9-8CA8-50174E9E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definition of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BF77F-1FE3-4B12-90D9-9BFE34D7E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5088060"/>
                <a:ext cx="12192000" cy="101346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if there is poly-time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and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BF77F-1FE3-4B12-90D9-9BFE34D7E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5088060"/>
                <a:ext cx="12192000" cy="1013460"/>
              </a:xfrm>
              <a:blipFill>
                <a:blip r:embed="rId2"/>
                <a:stretch>
                  <a:fillRect l="-1000" t="-6024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D42ADD1-BC1C-410D-8478-87DE01AE0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578" y="1013460"/>
                <a:ext cx="8186730" cy="1406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Def (informal):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is the set of problems for which a solution can be </a:t>
                </a:r>
                <a:r>
                  <a:rPr lang="en-US" dirty="0">
                    <a:solidFill>
                      <a:srgbClr val="0070C0"/>
                    </a:solidFill>
                  </a:rPr>
                  <a:t>efficiently verified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D42ADD1-BC1C-410D-8478-87DE01AE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8" y="1013460"/>
                <a:ext cx="8186730" cy="1406294"/>
              </a:xfrm>
              <a:prstGeom prst="rect">
                <a:avLst/>
              </a:prstGeom>
              <a:blipFill>
                <a:blip r:embed="rId3"/>
                <a:stretch>
                  <a:fillRect l="-1564" t="-3896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EDDADB-B594-406C-912F-AEB21C8F88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685" y="3467944"/>
                <a:ext cx="12101422" cy="1406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Slightly more formal: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is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there is some polynomial size “witness” / “solution” / “proof” demonstrating this.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EDDADB-B594-406C-912F-AEB21C8F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" y="3467944"/>
                <a:ext cx="12101422" cy="1406294"/>
              </a:xfrm>
              <a:prstGeom prst="rect">
                <a:avLst/>
              </a:prstGeom>
              <a:blipFill>
                <a:blip r:embed="rId4"/>
                <a:stretch>
                  <a:fillRect l="-1008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7DB76D-273D-4BF8-BB2F-6DD2C25652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8983" y="2351320"/>
                <a:ext cx="10515137" cy="1162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FF0000"/>
                    </a:solidFill>
                  </a:rPr>
                  <a:t>Example: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3SAT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. It might be hard to find an satisfying assignment for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but given  assignment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we can verify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7DB76D-273D-4BF8-BB2F-6DD2C256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83" y="2351320"/>
                <a:ext cx="10515137" cy="1162338"/>
              </a:xfrm>
              <a:prstGeom prst="rect">
                <a:avLst/>
              </a:prstGeom>
              <a:blipFill>
                <a:blip r:embed="rId5"/>
                <a:stretch>
                  <a:fillRect l="-928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DB31222-04A7-4FC2-81F9-1644BF66F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0552" y="6146088"/>
                <a:ext cx="12192000" cy="1013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DB31222-04A7-4FC2-81F9-1644BF66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2" y="6146088"/>
                <a:ext cx="12192000" cy="1013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4.2: The class \mathbf{NP} corresponds to problems where solutions can be efficiently verified. That is, this is the class of functions F such that F(x)=1 if there is a “solution” w of length polynomial in |x| that can be verified by a polynomial-time algorithm V.">
            <a:extLst>
              <a:ext uri="{FF2B5EF4-FFF2-40B4-BE49-F238E27FC236}">
                <a16:creationId xmlns:a16="http://schemas.microsoft.com/office/drawing/2014/main" id="{AA34CEBE-5175-4381-A073-9B5C0406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12" y="29916"/>
            <a:ext cx="3518410" cy="19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0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B53E2C-83EE-4FD6-AB17-AAF78A34D69B}"/>
              </a:ext>
            </a:extLst>
          </p:cNvPr>
          <p:cNvSpPr/>
          <p:nvPr/>
        </p:nvSpPr>
        <p:spPr>
          <a:xfrm>
            <a:off x="2088445" y="5892779"/>
            <a:ext cx="7841767" cy="7933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8DDDC-3398-4EC9-8CA8-50174E9E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definition of today</a:t>
            </a:r>
          </a:p>
        </p:txBody>
      </p:sp>
      <p:pic>
        <p:nvPicPr>
          <p:cNvPr id="2050" name="Picture 2" descr="14.2: The class \mathbf{NP} corresponds to problems where solutions can be efficiently verified. That is, this is the class of functions F such that F(x)=1 if there is a “solution” w of length polynomial in |x| that can be verified by a polynomial-time algorithm V.">
            <a:extLst>
              <a:ext uri="{FF2B5EF4-FFF2-40B4-BE49-F238E27FC236}">
                <a16:creationId xmlns:a16="http://schemas.microsoft.com/office/drawing/2014/main" id="{AA34CEBE-5175-4381-A073-9B5C0406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49" y="29916"/>
            <a:ext cx="4794173" cy="26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494C5-314D-4119-8B68-FB9D1E0A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9" y="1338325"/>
            <a:ext cx="6519708" cy="2885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CF7AA05-F9B4-4117-9168-4E8E83FB70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12" y="4548757"/>
                <a:ext cx="7841767" cy="647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Known: (1)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CF7AA05-F9B4-4117-9168-4E8E83FB7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2" y="4548757"/>
                <a:ext cx="7841767" cy="647086"/>
              </a:xfrm>
              <a:prstGeom prst="rect">
                <a:avLst/>
              </a:prstGeom>
              <a:blipFill>
                <a:blip r:embed="rId4"/>
                <a:stretch>
                  <a:fillRect l="-1554" t="-849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3474F961-6B27-4C2E-B832-77C28024EF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12" y="5245693"/>
                <a:ext cx="7841767" cy="647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Unknown: </a:t>
                </a:r>
                <a:r>
                  <a:rPr lang="en-US" dirty="0">
                    <a:solidFill>
                      <a:schemeClr val="tx1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3474F961-6B27-4C2E-B832-77C28024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2" y="5245693"/>
                <a:ext cx="7841767" cy="647086"/>
              </a:xfrm>
              <a:prstGeom prst="rect">
                <a:avLst/>
              </a:prstGeom>
              <a:blipFill>
                <a:blip r:embed="rId5"/>
                <a:stretch>
                  <a:fillRect l="-1554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A12E921-15AB-4F2E-A1C2-E63CB610E1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5116" y="6039028"/>
                <a:ext cx="7841767" cy="647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Central Open Question of CS: </a:t>
                </a:r>
                <a:r>
                  <a:rPr lang="en-US" dirty="0">
                    <a:solidFill>
                      <a:schemeClr val="tx1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A12E921-15AB-4F2E-A1C2-E63CB610E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116" y="6039028"/>
                <a:ext cx="7841767" cy="647086"/>
              </a:xfrm>
              <a:prstGeom prst="rect">
                <a:avLst/>
              </a:prstGeom>
              <a:blipFill>
                <a:blip r:embed="rId6"/>
                <a:stretch>
                  <a:fillRect l="-1633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7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113F8-27BB-406D-A131-DCC9876E74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113F8-27BB-406D-A131-DCC9876E7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15847-001C-4ACD-B3D0-30201BDB3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ingredients.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(Idea: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what would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US" dirty="0"/>
                  <a:t> try to verify.)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15847-001C-4ACD-B3D0-30201BDB3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8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113F8-27BB-406D-A131-DCC9876E74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113F8-27BB-406D-A131-DCC9876E7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15847-001C-4ACD-B3D0-30201BDB3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3127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ingredients.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(Idea: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what would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US" dirty="0"/>
                  <a:t> try to verify.)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Actual Proof: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(Idea: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assignment to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; Verifier verifies every clause satisfied.)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literal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By definition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15847-001C-4ACD-B3D0-30201BDB3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31272"/>
              </a:xfrm>
              <a:blipFill>
                <a:blip r:embed="rId3"/>
                <a:stretch>
                  <a:fillRect l="-917" t="-1029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46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515100-216B-4484-BD9F-29A08162CC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515100-216B-4484-BD9F-29A08162C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3669C-463E-48B9-A3C2-B6E53DD8BF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Idea = 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ISET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3669C-463E-48B9-A3C2-B6E53DD8B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65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7B43B-D135-4375-BEFD-8EA1B9244F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7B43B-D135-4375-BEFD-8EA1B9244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7E75E-37BE-478B-B058-5AEFEF29D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</a:t>
                </a:r>
                <a:r>
                  <a:rPr lang="en-US" sz="2000" dirty="0"/>
                  <a:t>In English: vertices of G can be partitioned in two sets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edges across partitions</a:t>
                </a:r>
                <a:r>
                  <a:rPr lang="en-US" dirty="0"/>
                  <a:t>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? Idea = 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MaxCut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7E75E-37BE-478B-B058-5AEFEF29D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43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121.5: </a:t>
            </a:r>
            <a:r>
              <a:rPr lang="en-US" dirty="0" err="1"/>
              <a:t>Santhoshini</a:t>
            </a:r>
            <a:r>
              <a:rPr lang="en-US" dirty="0"/>
              <a:t> </a:t>
            </a:r>
            <a:r>
              <a:rPr lang="en-US" dirty="0" err="1"/>
              <a:t>Velusamy</a:t>
            </a:r>
            <a:r>
              <a:rPr lang="en-US" dirty="0"/>
              <a:t>: Streaming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Sections: Midterm 2 review this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Homework 5 due in one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General: CS Sophomore advising events: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Monday 10:30-11:30 &amp; 4-5  (EST)</a:t>
            </a:r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F4BD9C6-CD52-45DA-9511-CAF53A208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7" y="-1"/>
            <a:ext cx="2271623" cy="176681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8B38CF8-644E-4D1E-A3AD-C92857967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28" y="1893442"/>
            <a:ext cx="3674853" cy="48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1D4C-8B34-4D7E-A00B-C2C811E0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Next Lecture: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FBC11-E53C-4504-9479-D39769DCE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2967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Cook/Levin 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b="1" dirty="0"/>
                  <a:t>-hard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“every problem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reduces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“No problem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harder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b="1" dirty="0"/>
                  <a:t>-complete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Q: How many reductions needed to show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FBC11-E53C-4504-9479-D39769DCE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29672"/>
              </a:xfrm>
              <a:blipFill>
                <a:blip r:embed="rId2"/>
                <a:stretch>
                  <a:fillRect l="-917"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73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DDDEC94-52C5-428C-8FBD-2D2706A665C6}"/>
              </a:ext>
            </a:extLst>
          </p:cNvPr>
          <p:cNvGrpSpPr/>
          <p:nvPr/>
        </p:nvGrpSpPr>
        <p:grpSpPr>
          <a:xfrm>
            <a:off x="2767303" y="46978"/>
            <a:ext cx="9255069" cy="5646156"/>
            <a:chOff x="83002" y="1665734"/>
            <a:chExt cx="9401866" cy="46482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BA6B2D-6C1E-4C48-B340-56F05CF1E64B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996FAFC3-2553-4BEE-A902-103FD68FFA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66647" y="1719404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𝑬𝑿𝑷</m:t>
                        </m:r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996FAFC3-2553-4BEE-A902-103FD68FF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647" y="1719404"/>
                  <a:ext cx="1706880" cy="8001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02670A-5851-49D9-941C-DFD7399B8ED1}"/>
              </a:ext>
            </a:extLst>
          </p:cNvPr>
          <p:cNvGrpSpPr/>
          <p:nvPr/>
        </p:nvGrpSpPr>
        <p:grpSpPr>
          <a:xfrm>
            <a:off x="3047806" y="46978"/>
            <a:ext cx="9235665" cy="5542294"/>
            <a:chOff x="1758340" y="2550650"/>
            <a:chExt cx="2642311" cy="194592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1F9C48B-C3C8-47B3-98D8-1E8CB81E3892}"/>
                </a:ext>
              </a:extLst>
            </p:cNvPr>
            <p:cNvSpPr/>
            <p:nvPr/>
          </p:nvSpPr>
          <p:spPr>
            <a:xfrm>
              <a:off x="1758340" y="2550650"/>
              <a:ext cx="2521146" cy="19459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itle 1">
                  <a:extLst>
                    <a:ext uri="{FF2B5EF4-FFF2-40B4-BE49-F238E27FC236}">
                      <a16:creationId xmlns:a16="http://schemas.microsoft.com/office/drawing/2014/main" id="{A23B2E8A-B4F0-49EF-AC8A-3C0E8882E8F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54560" y="3185790"/>
                  <a:ext cx="746091" cy="35575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𝑵𝑷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56" name="Title 1">
                  <a:extLst>
                    <a:ext uri="{FF2B5EF4-FFF2-40B4-BE49-F238E27FC236}">
                      <a16:creationId xmlns:a16="http://schemas.microsoft.com/office/drawing/2014/main" id="{A23B2E8A-B4F0-49EF-AC8A-3C0E8882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560" y="3185790"/>
                  <a:ext cx="746091" cy="3557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36FCC-8D8B-4525-96AA-F8ABC888574F}"/>
              </a:ext>
            </a:extLst>
          </p:cNvPr>
          <p:cNvGrpSpPr/>
          <p:nvPr/>
        </p:nvGrpSpPr>
        <p:grpSpPr>
          <a:xfrm>
            <a:off x="3937650" y="467934"/>
            <a:ext cx="5743970" cy="2173118"/>
            <a:chOff x="1718034" y="2869826"/>
            <a:chExt cx="2567940" cy="15316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077E61-AC86-4AAD-BAE6-ECCAA75EFBE5}"/>
                </a:ext>
              </a:extLst>
            </p:cNvPr>
            <p:cNvSpPr/>
            <p:nvPr/>
          </p:nvSpPr>
          <p:spPr>
            <a:xfrm>
              <a:off x="1718034" y="2869826"/>
              <a:ext cx="2567940" cy="153162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itle 1">
                  <a:extLst>
                    <a:ext uri="{FF2B5EF4-FFF2-40B4-BE49-F238E27FC236}">
                      <a16:creationId xmlns:a16="http://schemas.microsoft.com/office/drawing/2014/main" id="{42C5E56A-4F03-4B3B-A903-40E8BB0497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01702" y="2923072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𝑷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33" name="Title 1">
                  <a:extLst>
                    <a:ext uri="{FF2B5EF4-FFF2-40B4-BE49-F238E27FC236}">
                      <a16:creationId xmlns:a16="http://schemas.microsoft.com/office/drawing/2014/main" id="{42C5E56A-4F03-4B3B-A903-40E8BB049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702" y="2923072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5F83693-675B-494C-9439-5E89755FF70B}"/>
              </a:ext>
            </a:extLst>
          </p:cNvPr>
          <p:cNvSpPr/>
          <p:nvPr/>
        </p:nvSpPr>
        <p:spPr>
          <a:xfrm>
            <a:off x="4898720" y="3088878"/>
            <a:ext cx="5743970" cy="2369477"/>
          </a:xfrm>
          <a:prstGeom prst="ellipse">
            <a:avLst/>
          </a:prstGeom>
          <a:solidFill>
            <a:srgbClr val="FF66CC">
              <a:alpha val="80000"/>
            </a:srgbClr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C7DCD6-42AD-48BD-86AC-D5D650A314BF}"/>
              </a:ext>
            </a:extLst>
          </p:cNvPr>
          <p:cNvGrpSpPr/>
          <p:nvPr/>
        </p:nvGrpSpPr>
        <p:grpSpPr>
          <a:xfrm>
            <a:off x="7043855" y="4768115"/>
            <a:ext cx="1666753" cy="700793"/>
            <a:chOff x="11158917" y="1603852"/>
            <a:chExt cx="1666753" cy="700793"/>
          </a:xfrm>
        </p:grpSpPr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B4806A92-9249-4512-A728-527F47274539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2EEC082-4AAF-4BFE-B64D-48024E10EE6E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CBA0B-F607-4423-B6C2-56E9F7FAFADE}"/>
              </a:ext>
            </a:extLst>
          </p:cNvPr>
          <p:cNvGrpSpPr/>
          <p:nvPr/>
        </p:nvGrpSpPr>
        <p:grpSpPr>
          <a:xfrm>
            <a:off x="7318696" y="3259894"/>
            <a:ext cx="1503579" cy="643036"/>
            <a:chOff x="11135815" y="1603852"/>
            <a:chExt cx="1503579" cy="643036"/>
          </a:xfrm>
        </p:grpSpPr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307F494C-8E27-409D-8462-ABE7FB522BE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3C159E-B5A8-43EF-A7D7-DB6FA0C0ADDE}"/>
                    </a:ext>
                  </a:extLst>
                </p:cNvPr>
                <p:cNvSpPr txBox="1"/>
                <p:nvPr/>
              </p:nvSpPr>
              <p:spPr>
                <a:xfrm>
                  <a:off x="11135815" y="1785223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𝐼𝑃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3C159E-B5A8-43EF-A7D7-DB6FA0C0A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5815" y="1785223"/>
                  <a:ext cx="150357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938051-AAF7-4140-B26D-A4DF2EDD99A8}"/>
              </a:ext>
            </a:extLst>
          </p:cNvPr>
          <p:cNvGrpSpPr/>
          <p:nvPr/>
        </p:nvGrpSpPr>
        <p:grpSpPr>
          <a:xfrm>
            <a:off x="8058267" y="4610888"/>
            <a:ext cx="1666753" cy="700793"/>
            <a:chOff x="11158917" y="1603852"/>
            <a:chExt cx="1666753" cy="700793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30C4A4F7-26D8-4492-9832-1667E2446F5D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25233B-ED2B-4462-831A-9952A06C7F3D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𝑀𝐴𝑋𝐶𝑈𝑇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832B9E9-2832-4085-A3CF-F510BD31F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8A666F-6134-4AE3-98CE-40CE236B3B90}"/>
              </a:ext>
            </a:extLst>
          </p:cNvPr>
          <p:cNvGrpSpPr/>
          <p:nvPr/>
        </p:nvGrpSpPr>
        <p:grpSpPr>
          <a:xfrm>
            <a:off x="6645279" y="3649117"/>
            <a:ext cx="1503579" cy="720419"/>
            <a:chOff x="11152368" y="1603852"/>
            <a:chExt cx="1503579" cy="660502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1CA9F6BA-D092-4DAC-B9E2-C3C3A3CDB8A1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ABE95E-2B39-41F7-93EE-5B9D21BA81D7}"/>
                    </a:ext>
                  </a:extLst>
                </p:cNvPr>
                <p:cNvSpPr txBox="1"/>
                <p:nvPr/>
              </p:nvSpPr>
              <p:spPr>
                <a:xfrm>
                  <a:off x="11152368" y="1802689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𝐼𝑆𝐸𝑇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ABE95E-2B39-41F7-93EE-5B9D21BA8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368" y="1802689"/>
                  <a:ext cx="150357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72F747-7675-4AFB-B5A1-C90865E52363}"/>
              </a:ext>
            </a:extLst>
          </p:cNvPr>
          <p:cNvGrpSpPr/>
          <p:nvPr/>
        </p:nvGrpSpPr>
        <p:grpSpPr>
          <a:xfrm>
            <a:off x="8060188" y="3967763"/>
            <a:ext cx="1666753" cy="700793"/>
            <a:chOff x="11158917" y="1603852"/>
            <a:chExt cx="1666753" cy="700793"/>
          </a:xfrm>
        </p:grpSpPr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2211B75D-780F-4CE8-AF8C-704C43CAC4C6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70A528-2C20-44ED-80E1-F31955940882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𝐿𝑂𝑁𝐺𝑃𝐴𝑇𝐻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70A528-2C20-44ED-80E1-F31955940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810" r="-178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4B614D-CC57-4B73-BC50-2526ACFEBD25}"/>
              </a:ext>
            </a:extLst>
          </p:cNvPr>
          <p:cNvGrpSpPr/>
          <p:nvPr/>
        </p:nvGrpSpPr>
        <p:grpSpPr>
          <a:xfrm>
            <a:off x="5925245" y="4074713"/>
            <a:ext cx="1666753" cy="700793"/>
            <a:chOff x="11158917" y="1603852"/>
            <a:chExt cx="1666753" cy="700793"/>
          </a:xfrm>
        </p:grpSpPr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D9F9DB1B-F71A-40BC-BAA5-CA3C91C52417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01071A-A0F4-44AE-B1CB-DD7A9EAB31E5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𝑆𝑈𝐵𝑆𝐸𝑇𝑆𝑈𝑀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01071A-A0F4-44AE-B1CB-DD7A9EAB3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1220" r="-28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>
                <a:extLst>
                  <a:ext uri="{FF2B5EF4-FFF2-40B4-BE49-F238E27FC236}">
                    <a16:creationId xmlns:a16="http://schemas.microsoft.com/office/drawing/2014/main" id="{B9DC3DF7-D39C-49A8-A2F5-9ECD859F5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5050" y="3350522"/>
                <a:ext cx="1681114" cy="967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𝑵𝑷𝑪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9" name="Title 1">
                <a:extLst>
                  <a:ext uri="{FF2B5EF4-FFF2-40B4-BE49-F238E27FC236}">
                    <a16:creationId xmlns:a16="http://schemas.microsoft.com/office/drawing/2014/main" id="{B9DC3DF7-D39C-49A8-A2F5-9ECD859F5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50" y="3350522"/>
                <a:ext cx="1681114" cy="9674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919A3-31C5-44C0-AB2C-19FA98EA765B}"/>
                  </a:ext>
                </a:extLst>
              </p:cNvPr>
              <p:cNvSpPr txBox="1"/>
              <p:nvPr/>
            </p:nvSpPr>
            <p:spPr>
              <a:xfrm>
                <a:off x="79512" y="6032290"/>
                <a:ext cx="9333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Cook Levin Theorem implies: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𝑆𝐴𝑇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919A3-31C5-44C0-AB2C-19FA98EA7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" y="6032290"/>
                <a:ext cx="9333002" cy="461665"/>
              </a:xfrm>
              <a:prstGeom prst="rect">
                <a:avLst/>
              </a:prstGeom>
              <a:blipFill>
                <a:blip r:embed="rId21"/>
                <a:stretch>
                  <a:fillRect l="-98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46204F9-2ADC-4EDF-BACE-BA30CCD1E956}"/>
                  </a:ext>
                </a:extLst>
              </p:cNvPr>
              <p:cNvSpPr txBox="1"/>
              <p:nvPr/>
            </p:nvSpPr>
            <p:spPr>
              <a:xfrm>
                <a:off x="79511" y="6404160"/>
                <a:ext cx="12203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Cook Levin Theorem implies: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MaxCut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SAT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46204F9-2ADC-4EDF-BACE-BA30CCD1E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" y="6404160"/>
                <a:ext cx="12203960" cy="461665"/>
              </a:xfrm>
              <a:prstGeom prst="rect">
                <a:avLst/>
              </a:prstGeom>
              <a:blipFill>
                <a:blip r:embed="rId22"/>
                <a:stretch>
                  <a:fillRect l="-74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12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FE3C5-0444-47EE-9A96-5CA7963F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8368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6FD01-B276-4598-A696-D680314A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65" y="-1"/>
            <a:ext cx="6165965" cy="8398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81825-61C8-4EA0-B1A4-28A2836F1971}"/>
              </a:ext>
            </a:extLst>
          </p:cNvPr>
          <p:cNvSpPr txBox="1"/>
          <p:nvPr/>
        </p:nvSpPr>
        <p:spPr>
          <a:xfrm>
            <a:off x="4119419" y="480292"/>
            <a:ext cx="85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*66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AE540B3-5359-49E1-88E8-CDC0D512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1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Вы здесь?</a:t>
            </a:r>
            <a:r>
              <a:rPr kumimoji="0" lang="ru-RU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9789A-149F-45A9-89F6-6F2D1F97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1029" cy="7798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F2C78-E63A-414B-ABC5-BA082FCF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83989" y="599058"/>
            <a:ext cx="4719786" cy="6896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B91ED1-E1A2-42CC-A9FF-6C76C52CDA15}"/>
              </a:ext>
            </a:extLst>
          </p:cNvPr>
          <p:cNvSpPr txBox="1"/>
          <p:nvPr/>
        </p:nvSpPr>
        <p:spPr>
          <a:xfrm>
            <a:off x="1066801" y="1782694"/>
            <a:ext cx="254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Conf on 1972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37F56-AD82-478B-8DE1-CDECA881068B}"/>
              </a:ext>
            </a:extLst>
          </p:cNvPr>
          <p:cNvSpPr txBox="1"/>
          <p:nvPr/>
        </p:nvSpPr>
        <p:spPr>
          <a:xfrm>
            <a:off x="2410692" y="1108364"/>
            <a:ext cx="85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*59</a:t>
            </a:r>
          </a:p>
        </p:txBody>
      </p:sp>
    </p:spTree>
    <p:extLst>
      <p:ext uri="{BB962C8B-B14F-4D97-AF65-F5344CB8AC3E}">
        <p14:creationId xmlns:p14="http://schemas.microsoft.com/office/powerpoint/2010/main" val="176730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8CAFB1C-9040-4BE3-BE53-8E02F0AC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53" y="0"/>
            <a:ext cx="7706656" cy="677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BA468-DBAA-4CD8-BBB3-C046D257F70D}"/>
              </a:ext>
            </a:extLst>
          </p:cNvPr>
          <p:cNvSpPr txBox="1"/>
          <p:nvPr/>
        </p:nvSpPr>
        <p:spPr>
          <a:xfrm>
            <a:off x="9710947" y="6519446"/>
            <a:ext cx="302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gradient_dissent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/ reddit</a:t>
            </a:r>
          </a:p>
        </p:txBody>
      </p:sp>
    </p:spTree>
    <p:extLst>
      <p:ext uri="{BB962C8B-B14F-4D97-AF65-F5344CB8AC3E}">
        <p14:creationId xmlns:p14="http://schemas.microsoft.com/office/powerpoint/2010/main" val="391298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09B17-41C6-4333-8155-E6C78A613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Assuming Cook/Levin: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ISET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09B17-41C6-4333-8155-E6C78A613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62BA-6E3C-4FB9-BCCA-65DE54B19D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– already done!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already done!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62BA-6E3C-4FB9-BCCA-65DE54B19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7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09B17-41C6-4333-8155-E6C78A613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Assuming Cook/Levin: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ISET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09B17-41C6-4333-8155-E6C78A613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62BA-6E3C-4FB9-BCCA-65DE54B19D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– already done!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already done!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ISET</m:t>
                    </m:r>
                  </m:oMath>
                </a14:m>
                <a:r>
                  <a:rPr lang="en-US" dirty="0"/>
                  <a:t>.      QED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662BA-6E3C-4FB9-BCCA-65DE54B19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42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B3D9-084D-4356-A5F3-EF55936F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Introduced NP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Class of “verifiable” problems. (Warning: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verifiable.)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 problems in NP: 3SAT, </a:t>
                </a:r>
                <a:r>
                  <a:rPr lang="en-US" dirty="0" err="1"/>
                  <a:t>MaxCUT</a:t>
                </a:r>
                <a:r>
                  <a:rPr lang="en-US" dirty="0"/>
                  <a:t>, ISET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Introduced NP-hard and NP-complete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Stated Cook/Levin Theorem (proof next lecture).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Implications of Cook-Levin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in 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P=NP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ISET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  <a:blipFill>
                <a:blip r:embed="rId2"/>
                <a:stretch>
                  <a:fillRect l="-917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3003170" y="3807090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Host of problems: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2SAT, </a:t>
                </a:r>
                <a:r>
                  <a:rPr lang="en-US" dirty="0" err="1"/>
                  <a:t>MinCut</a:t>
                </a:r>
                <a:r>
                  <a:rPr lang="en-US" dirty="0"/>
                  <a:t>, </a:t>
                </a:r>
                <a:r>
                  <a:rPr lang="en-US" dirty="0" err="1"/>
                  <a:t>LinearProgramming</a:t>
                </a:r>
                <a:r>
                  <a:rPr lang="en-US" dirty="0"/>
                  <a:t>, (Shortest Path): All in polynomial time (Boolean versions in P).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3SAT, </a:t>
                </a:r>
                <a:r>
                  <a:rPr lang="en-US" dirty="0" err="1"/>
                  <a:t>MaxCut</a:t>
                </a:r>
                <a:r>
                  <a:rPr lang="en-US" dirty="0"/>
                  <a:t>, </a:t>
                </a:r>
                <a:r>
                  <a:rPr lang="en-US" dirty="0" err="1"/>
                  <a:t>IntegerProgramming</a:t>
                </a:r>
                <a:r>
                  <a:rPr lang="en-US" dirty="0"/>
                  <a:t>, (Longest Path), ISET: All not known to be in polynomial time. (Boolean versions in EXP).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Reductions: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polytime.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ISET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IP (flashed)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MaxCut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IP (flashed)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  <a:blipFill>
                <a:blip r:embed="rId2"/>
                <a:stretch>
                  <a:fillRect l="-917" t="-1079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DDDEC94-52C5-428C-8FBD-2D2706A665C6}"/>
              </a:ext>
            </a:extLst>
          </p:cNvPr>
          <p:cNvGrpSpPr/>
          <p:nvPr/>
        </p:nvGrpSpPr>
        <p:grpSpPr>
          <a:xfrm>
            <a:off x="2767303" y="118534"/>
            <a:ext cx="9259940" cy="5620346"/>
            <a:chOff x="83002" y="1665734"/>
            <a:chExt cx="9401866" cy="46482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BA6B2D-6C1E-4C48-B340-56F05CF1E64B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996FAFC3-2553-4BEE-A902-103FD68FFA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66647" y="1719404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𝑬𝑿𝑷</m:t>
                        </m:r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996FAFC3-2553-4BEE-A902-103FD68FF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647" y="1719404"/>
                  <a:ext cx="1706880" cy="8001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36FCC-8D8B-4525-96AA-F8ABC888574F}"/>
              </a:ext>
            </a:extLst>
          </p:cNvPr>
          <p:cNvGrpSpPr/>
          <p:nvPr/>
        </p:nvGrpSpPr>
        <p:grpSpPr>
          <a:xfrm>
            <a:off x="3937650" y="539490"/>
            <a:ext cx="5743970" cy="2173118"/>
            <a:chOff x="1718034" y="2869826"/>
            <a:chExt cx="2567940" cy="15316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077E61-AC86-4AAD-BAE6-ECCAA75EFBE5}"/>
                </a:ext>
              </a:extLst>
            </p:cNvPr>
            <p:cNvSpPr/>
            <p:nvPr/>
          </p:nvSpPr>
          <p:spPr>
            <a:xfrm>
              <a:off x="1718034" y="2869826"/>
              <a:ext cx="2567940" cy="153162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itle 1">
                  <a:extLst>
                    <a:ext uri="{FF2B5EF4-FFF2-40B4-BE49-F238E27FC236}">
                      <a16:creationId xmlns:a16="http://schemas.microsoft.com/office/drawing/2014/main" id="{42C5E56A-4F03-4B3B-A903-40E8BB0497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01702" y="2923072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𝑷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33" name="Title 1">
                  <a:extLst>
                    <a:ext uri="{FF2B5EF4-FFF2-40B4-BE49-F238E27FC236}">
                      <a16:creationId xmlns:a16="http://schemas.microsoft.com/office/drawing/2014/main" id="{42C5E56A-4F03-4B3B-A903-40E8BB049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702" y="2923072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C7DCD6-42AD-48BD-86AC-D5D650A314BF}"/>
              </a:ext>
            </a:extLst>
          </p:cNvPr>
          <p:cNvGrpSpPr/>
          <p:nvPr/>
        </p:nvGrpSpPr>
        <p:grpSpPr>
          <a:xfrm>
            <a:off x="7043855" y="4839671"/>
            <a:ext cx="1666753" cy="700793"/>
            <a:chOff x="11158917" y="1603852"/>
            <a:chExt cx="1666753" cy="700793"/>
          </a:xfrm>
        </p:grpSpPr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B4806A92-9249-4512-A728-527F47274539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2EEC082-4AAF-4BFE-B64D-48024E10EE6E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CBA0B-F607-4423-B6C2-56E9F7FAFADE}"/>
              </a:ext>
            </a:extLst>
          </p:cNvPr>
          <p:cNvGrpSpPr/>
          <p:nvPr/>
        </p:nvGrpSpPr>
        <p:grpSpPr>
          <a:xfrm>
            <a:off x="7318696" y="3331450"/>
            <a:ext cx="1503579" cy="643036"/>
            <a:chOff x="11135815" y="1603852"/>
            <a:chExt cx="1503579" cy="643036"/>
          </a:xfrm>
        </p:grpSpPr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307F494C-8E27-409D-8462-ABE7FB522BE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3C159E-B5A8-43EF-A7D7-DB6FA0C0ADDE}"/>
                    </a:ext>
                  </a:extLst>
                </p:cNvPr>
                <p:cNvSpPr txBox="1"/>
                <p:nvPr/>
              </p:nvSpPr>
              <p:spPr>
                <a:xfrm>
                  <a:off x="11135815" y="1785223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𝐼𝑃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3C159E-B5A8-43EF-A7D7-DB6FA0C0A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5815" y="1785223"/>
                  <a:ext cx="150357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938051-AAF7-4140-B26D-A4DF2EDD99A8}"/>
              </a:ext>
            </a:extLst>
          </p:cNvPr>
          <p:cNvGrpSpPr/>
          <p:nvPr/>
        </p:nvGrpSpPr>
        <p:grpSpPr>
          <a:xfrm>
            <a:off x="8058267" y="4682444"/>
            <a:ext cx="1666753" cy="700793"/>
            <a:chOff x="11158917" y="1603852"/>
            <a:chExt cx="1666753" cy="700793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30C4A4F7-26D8-4492-9832-1667E2446F5D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25233B-ED2B-4462-831A-9952A06C7F3D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𝑀𝐴𝑋𝐶𝑈𝑇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832B9E9-2832-4085-A3CF-F510BD31F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8A666F-6134-4AE3-98CE-40CE236B3B90}"/>
              </a:ext>
            </a:extLst>
          </p:cNvPr>
          <p:cNvGrpSpPr/>
          <p:nvPr/>
        </p:nvGrpSpPr>
        <p:grpSpPr>
          <a:xfrm>
            <a:off x="6645279" y="3720673"/>
            <a:ext cx="1503579" cy="720419"/>
            <a:chOff x="11152368" y="1603852"/>
            <a:chExt cx="1503579" cy="660502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1CA9F6BA-D092-4DAC-B9E2-C3C3A3CDB8A1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ABE95E-2B39-41F7-93EE-5B9D21BA81D7}"/>
                    </a:ext>
                  </a:extLst>
                </p:cNvPr>
                <p:cNvSpPr txBox="1"/>
                <p:nvPr/>
              </p:nvSpPr>
              <p:spPr>
                <a:xfrm>
                  <a:off x="11152368" y="1802689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𝐼𝑆𝐸𝑇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ABE95E-2B39-41F7-93EE-5B9D21BA8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368" y="1802689"/>
                  <a:ext cx="150357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72F747-7675-4AFB-B5A1-C90865E52363}"/>
              </a:ext>
            </a:extLst>
          </p:cNvPr>
          <p:cNvGrpSpPr/>
          <p:nvPr/>
        </p:nvGrpSpPr>
        <p:grpSpPr>
          <a:xfrm>
            <a:off x="8060188" y="4039319"/>
            <a:ext cx="1666753" cy="700793"/>
            <a:chOff x="11158917" y="1603852"/>
            <a:chExt cx="1666753" cy="700793"/>
          </a:xfrm>
        </p:grpSpPr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2211B75D-780F-4CE8-AF8C-704C43CAC4C6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70A528-2C20-44ED-80E1-F31955940882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𝐿𝑂𝑁𝐺𝑃𝐴𝑇𝐻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70A528-2C20-44ED-80E1-F31955940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810" r="-178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4B614D-CC57-4B73-BC50-2526ACFEBD25}"/>
              </a:ext>
            </a:extLst>
          </p:cNvPr>
          <p:cNvGrpSpPr/>
          <p:nvPr/>
        </p:nvGrpSpPr>
        <p:grpSpPr>
          <a:xfrm>
            <a:off x="5925245" y="4146269"/>
            <a:ext cx="1666753" cy="700793"/>
            <a:chOff x="11158917" y="1603852"/>
            <a:chExt cx="1666753" cy="700793"/>
          </a:xfrm>
        </p:grpSpPr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D9F9DB1B-F71A-40BC-BAA5-CA3C91C52417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01071A-A0F4-44AE-B1CB-DD7A9EAB31E5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𝑆𝑈𝐵𝑆𝐸𝑇𝑆𝑈𝑀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01071A-A0F4-44AE-B1CB-DD7A9EAB3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1220" r="-28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5A99DF97-BEC7-4AD6-B987-6ABF3B8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566984" cy="1178217"/>
          </a:xfrm>
        </p:spPr>
        <p:txBody>
          <a:bodyPr/>
          <a:lstStyle/>
          <a:p>
            <a:r>
              <a:rPr lang="en-US" sz="4400" dirty="0"/>
              <a:t>Previously</a:t>
            </a:r>
          </a:p>
        </p:txBody>
      </p:sp>
    </p:spTree>
    <p:extLst>
      <p:ext uri="{BB962C8B-B14F-4D97-AF65-F5344CB8AC3E}">
        <p14:creationId xmlns:p14="http://schemas.microsoft.com/office/powerpoint/2010/main" val="25696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P-Complete">
            <a:extLst>
              <a:ext uri="{FF2B5EF4-FFF2-40B4-BE49-F238E27FC236}">
                <a16:creationId xmlns:a16="http://schemas.microsoft.com/office/drawing/2014/main" id="{4B54CE39-C7AF-4308-846F-7AC74747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88" y="792043"/>
            <a:ext cx="8152909" cy="52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7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EA4-BA59-4FDC-9CD6-2842FCD9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D39A-1917-40BF-AF76-7E5F723F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28773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brings all the “hard” problems above together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“Verifiability”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Definition of NP: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show problems in NP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3SAT in NP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MaxCut</a:t>
            </a:r>
            <a:r>
              <a:rPr lang="en-US" dirty="0"/>
              <a:t> in NP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ISET in NP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Definition of NP-Hardness and NP-Completeness: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NP-complete problems …</a:t>
            </a:r>
          </a:p>
        </p:txBody>
      </p:sp>
    </p:spTree>
    <p:extLst>
      <p:ext uri="{BB962C8B-B14F-4D97-AF65-F5344CB8AC3E}">
        <p14:creationId xmlns:p14="http://schemas.microsoft.com/office/powerpoint/2010/main" val="299168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Verifying “Solutions”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Claim: SAT, </a:t>
                </a:r>
                <a:r>
                  <a:rPr lang="en-US" dirty="0" err="1"/>
                  <a:t>MaxCUT</a:t>
                </a:r>
                <a:r>
                  <a:rPr lang="en-US" dirty="0"/>
                  <a:t>, ISET are example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(defined/designed so that) the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“easy” to “verify”.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  <a:blipFill>
                <a:blip r:embed="rId2"/>
                <a:stretch>
                  <a:fillRect l="-91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8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Verifying “Solutions”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Claim: SAT, </a:t>
                </a:r>
                <a:r>
                  <a:rPr lang="en-US" dirty="0" err="1"/>
                  <a:t>MaxCUT</a:t>
                </a:r>
                <a:r>
                  <a:rPr lang="en-US" dirty="0"/>
                  <a:t>, ISET are example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(defined/designed so that) the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“easy” to “verify”.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)∧(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36EA9-1D19-4E5C-8B87-9D82A0E5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99044"/>
              </a:xfrm>
              <a:blipFill>
                <a:blip r:embed="rId2"/>
                <a:stretch>
                  <a:fillRect l="-91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56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16531</TotalTime>
  <Words>1447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inherit</vt:lpstr>
      <vt:lpstr>Segoe UI</vt:lpstr>
      <vt:lpstr>Segoe UI Light</vt:lpstr>
      <vt:lpstr>Office Theme</vt:lpstr>
      <vt:lpstr>CS 121: Lecture 19 NP and NP-Completeness</vt:lpstr>
      <vt:lpstr>Announcements:</vt:lpstr>
      <vt:lpstr>Where we are:</vt:lpstr>
      <vt:lpstr>Review of last lecture</vt:lpstr>
      <vt:lpstr>Previously</vt:lpstr>
      <vt:lpstr>PowerPoint Presentation</vt:lpstr>
      <vt:lpstr>Today:</vt:lpstr>
      <vt:lpstr>Verifying “Solutions”</vt:lpstr>
      <vt:lpstr>Verifying “Solutions”</vt:lpstr>
      <vt:lpstr>Verifying “Solutions”</vt:lpstr>
      <vt:lpstr>Verifying “Solutions”</vt:lpstr>
      <vt:lpstr>Verifying “Solutions”</vt:lpstr>
      <vt:lpstr>Formalizing “Verification”</vt:lpstr>
      <vt:lpstr>Main definition of today</vt:lpstr>
      <vt:lpstr>Main definition of today</vt:lpstr>
      <vt:lpstr>Example 1: 3SAT∈NP</vt:lpstr>
      <vt:lpstr>Example 1: 3SAT∈NP</vt:lpstr>
      <vt:lpstr>Example 2: ISET∈NP</vt:lpstr>
      <vt:lpstr>Example: MaxCut∈NP</vt:lpstr>
      <vt:lpstr>Preview of Next Lecture:</vt:lpstr>
      <vt:lpstr>PowerPoint Presentation</vt:lpstr>
      <vt:lpstr>PowerPoint Presentation</vt:lpstr>
      <vt:lpstr>PowerPoint Presentation</vt:lpstr>
      <vt:lpstr>PowerPoint Presentation</vt:lpstr>
      <vt:lpstr>Assuming Cook/Levin: ISET is NP-complete</vt:lpstr>
      <vt:lpstr>Assuming Cook/Levin: ISET is NP-complete</vt:lpstr>
      <vt:lpstr>Summary of Lecture: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432</cp:revision>
  <dcterms:created xsi:type="dcterms:W3CDTF">2019-08-29T15:27:01Z</dcterms:created>
  <dcterms:modified xsi:type="dcterms:W3CDTF">2020-11-05T14:11:16Z</dcterms:modified>
</cp:coreProperties>
</file>