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3" r:id="rId2"/>
    <p:sldId id="325" r:id="rId3"/>
    <p:sldId id="332" r:id="rId4"/>
    <p:sldId id="392" r:id="rId5"/>
    <p:sldId id="415" r:id="rId6"/>
    <p:sldId id="437" r:id="rId7"/>
    <p:sldId id="438" r:id="rId8"/>
    <p:sldId id="347" r:id="rId9"/>
    <p:sldId id="445" r:id="rId10"/>
    <p:sldId id="447" r:id="rId11"/>
    <p:sldId id="449" r:id="rId12"/>
    <p:sldId id="346" r:id="rId13"/>
    <p:sldId id="440" r:id="rId14"/>
    <p:sldId id="446" r:id="rId15"/>
    <p:sldId id="450" r:id="rId16"/>
    <p:sldId id="439" r:id="rId17"/>
    <p:sldId id="441" r:id="rId18"/>
    <p:sldId id="442" r:id="rId19"/>
    <p:sldId id="443" r:id="rId20"/>
    <p:sldId id="444" r:id="rId21"/>
    <p:sldId id="348" r:id="rId22"/>
    <p:sldId id="452" r:id="rId23"/>
    <p:sldId id="448" r:id="rId24"/>
    <p:sldId id="453" r:id="rId25"/>
    <p:sldId id="45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hu Sudan" initials="MS" lastIdx="1" clrIdx="0">
    <p:extLst>
      <p:ext uri="{19B8F6BF-5375-455C-9EA6-DF929625EA0E}">
        <p15:presenceInfo xmlns:p15="http://schemas.microsoft.com/office/powerpoint/2012/main" userId="Madhu Sud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FF66"/>
    <a:srgbClr val="00CC00"/>
    <a:srgbClr val="00B0F0"/>
    <a:srgbClr val="00FFFF"/>
    <a:srgbClr val="66FFFF"/>
    <a:srgbClr val="0070C0"/>
    <a:srgbClr val="B2B2B2"/>
    <a:srgbClr val="33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4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1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6A8DD-FF0F-4B60-BE15-587A7ED1135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6FA9-B422-4E00-A627-F0D189AD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6FA9-B422-4E00-A627-F0D189AD78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4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6FA9-B422-4E00-A627-F0D189AD78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3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6FA9-B422-4E00-A627-F0D189AD78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0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1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346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2660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8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248866" cy="77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676" y="931696"/>
            <a:ext cx="11464688" cy="198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09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2pPr>
      <a:lvl3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4pPr>
      <a:lvl5pPr marL="1828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kdux22p1mvg7ph" TargetMode="External"/><Relationship Id="rId2" Type="http://schemas.openxmlformats.org/officeDocument/2006/relationships/hyperlink" Target="mailto:cs121.fall2020.course.head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0" Type="http://schemas.openxmlformats.org/officeDocument/2006/relationships/image" Target="../media/image70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92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6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18" Type="http://schemas.openxmlformats.org/officeDocument/2006/relationships/image" Target="../media/image69.png"/><Relationship Id="rId3" Type="http://schemas.openxmlformats.org/officeDocument/2006/relationships/image" Target="../media/image45.png"/><Relationship Id="rId7" Type="http://schemas.openxmlformats.org/officeDocument/2006/relationships/image" Target="../media/image57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62.png"/><Relationship Id="rId5" Type="http://schemas.openxmlformats.org/officeDocument/2006/relationships/image" Target="../media/image46.png"/><Relationship Id="rId15" Type="http://schemas.openxmlformats.org/officeDocument/2006/relationships/image" Target="../media/image66.png"/><Relationship Id="rId10" Type="http://schemas.openxmlformats.org/officeDocument/2006/relationships/image" Target="../media/image60.png"/><Relationship Id="rId19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openxmlformats.org/officeDocument/2006/relationships/image" Target="../media/image59.png"/><Relationship Id="rId1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1.png"/><Relationship Id="rId3" Type="http://schemas.openxmlformats.org/officeDocument/2006/relationships/image" Target="../media/image45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68.png"/><Relationship Id="rId5" Type="http://schemas.openxmlformats.org/officeDocument/2006/relationships/image" Target="../media/image46.png"/><Relationship Id="rId15" Type="http://schemas.openxmlformats.org/officeDocument/2006/relationships/image" Target="../media/image73.png"/><Relationship Id="rId10" Type="http://schemas.openxmlformats.org/officeDocument/2006/relationships/image" Target="../media/image67.png"/><Relationship Id="rId4" Type="http://schemas.openxmlformats.org/officeDocument/2006/relationships/image" Target="../media/image4.png"/><Relationship Id="rId9" Type="http://schemas.openxmlformats.org/officeDocument/2006/relationships/image" Target="../media/image66.png"/><Relationship Id="rId1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2.png"/><Relationship Id="rId3" Type="http://schemas.openxmlformats.org/officeDocument/2006/relationships/image" Target="../media/image45.png"/><Relationship Id="rId7" Type="http://schemas.openxmlformats.org/officeDocument/2006/relationships/image" Target="../media/image64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69.png"/><Relationship Id="rId5" Type="http://schemas.openxmlformats.org/officeDocument/2006/relationships/image" Target="../media/image46.png"/><Relationship Id="rId15" Type="http://schemas.openxmlformats.org/officeDocument/2006/relationships/image" Target="../media/image74.png"/><Relationship Id="rId10" Type="http://schemas.openxmlformats.org/officeDocument/2006/relationships/image" Target="../media/image68.png"/><Relationship Id="rId4" Type="http://schemas.openxmlformats.org/officeDocument/2006/relationships/image" Target="../media/image4.png"/><Relationship Id="rId9" Type="http://schemas.openxmlformats.org/officeDocument/2006/relationships/image" Target="../media/image75.png"/><Relationship Id="rId1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52" y="307073"/>
            <a:ext cx="9144000" cy="1694811"/>
          </a:xfrm>
        </p:spPr>
        <p:txBody>
          <a:bodyPr>
            <a:normAutofit/>
          </a:bodyPr>
          <a:lstStyle/>
          <a:p>
            <a:r>
              <a:rPr lang="en-US" dirty="0"/>
              <a:t>CS 121: Lecture 20</a:t>
            </a:r>
            <a:br>
              <a:rPr lang="en-US" dirty="0"/>
            </a:br>
            <a:r>
              <a:rPr lang="en-US" dirty="0"/>
              <a:t>Cook-Levin Theorem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521" y="2830527"/>
            <a:ext cx="4842681" cy="1694810"/>
          </a:xfrm>
        </p:spPr>
        <p:txBody>
          <a:bodyPr>
            <a:noAutofit/>
          </a:bodyPr>
          <a:lstStyle/>
          <a:p>
            <a:r>
              <a:rPr lang="en-US" sz="4000" dirty="0"/>
              <a:t>Madhu Sudan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333" y="4086510"/>
            <a:ext cx="1065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https://madhu.seas.Harvard.edu/courses/Fall2020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4AE05-29C1-4664-8848-DF3153DE463B}"/>
              </a:ext>
            </a:extLst>
          </p:cNvPr>
          <p:cNvSpPr txBox="1"/>
          <p:nvPr/>
        </p:nvSpPr>
        <p:spPr>
          <a:xfrm>
            <a:off x="2796045" y="4805262"/>
            <a:ext cx="631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Book: </a:t>
            </a:r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https://introtcs.org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E1F86-6407-4651-8C19-6DEF81A3B1E5}"/>
              </a:ext>
            </a:extLst>
          </p:cNvPr>
          <p:cNvSpPr txBox="1"/>
          <p:nvPr/>
        </p:nvSpPr>
        <p:spPr>
          <a:xfrm>
            <a:off x="3370834" y="5980821"/>
            <a:ext cx="849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Only the course heads (slower):  </a:t>
            </a:r>
            <a:r>
              <a:rPr lang="en-US" dirty="0">
                <a:hlinkClick r:id="rId2"/>
              </a:rPr>
              <a:t>cs121.fall2020.course.heads@gmail.com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EBCF5-914D-47F4-A9F0-EE30B681317E}"/>
              </a:ext>
            </a:extLst>
          </p:cNvPr>
          <p:cNvSpPr txBox="1"/>
          <p:nvPr/>
        </p:nvSpPr>
        <p:spPr>
          <a:xfrm>
            <a:off x="3292521" y="5330390"/>
            <a:ext cx="61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{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BD9A1-88B3-42C6-BC5B-DFA478DA0836}"/>
              </a:ext>
            </a:extLst>
          </p:cNvPr>
          <p:cNvSpPr txBox="1"/>
          <p:nvPr/>
        </p:nvSpPr>
        <p:spPr>
          <a:xfrm>
            <a:off x="771180" y="5783856"/>
            <a:ext cx="2655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How to contact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E1313-820B-49BD-BDD8-6CF7D88B7248}"/>
              </a:ext>
            </a:extLst>
          </p:cNvPr>
          <p:cNvSpPr txBox="1"/>
          <p:nvPr/>
        </p:nvSpPr>
        <p:spPr>
          <a:xfrm>
            <a:off x="3600993" y="5553023"/>
            <a:ext cx="659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whole staff (faster response):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CS 121 Piazza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6D063-BA84-4FE9-A55E-E0CEE615BE3C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A149F9-C2AA-4F1F-A63F-2432C7A26EA3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025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7718D43-ECDA-4A86-BA04-CAC487A400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099" y="242509"/>
                <a:ext cx="5758105" cy="671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Lemma 3: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7718D43-ECDA-4A86-BA04-CAC487A40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99" y="242509"/>
                <a:ext cx="5758105" cy="671544"/>
              </a:xfrm>
              <a:prstGeom prst="rect">
                <a:avLst/>
              </a:prstGeom>
              <a:blipFill>
                <a:blip r:embed="rId2"/>
                <a:stretch>
                  <a:fillRect l="-2225" t="-6364"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2A547CB-219F-477A-BCE3-4F0C0D9DD5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098" y="1104210"/>
                <a:ext cx="10272046" cy="671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Key claim: </a:t>
                </a:r>
                <a:r>
                  <a:rPr lang="en-US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2A547CB-219F-477A-BCE3-4F0C0D9DD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98" y="1104210"/>
                <a:ext cx="10272046" cy="671544"/>
              </a:xfrm>
              <a:prstGeom prst="rect">
                <a:avLst/>
              </a:prstGeom>
              <a:blipFill>
                <a:blip r:embed="rId3"/>
                <a:stretch>
                  <a:fillRect l="-1246" t="-8182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08D4731-2A3C-481D-B704-AAACF5F673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6387" y="2330804"/>
                <a:ext cx="2982483" cy="671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08D4731-2A3C-481D-B704-AAACF5F67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387" y="2330804"/>
                <a:ext cx="2982483" cy="6715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2B4E78B-AD68-49C9-8C7D-CFC6196EB6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53130" y="1616076"/>
                <a:ext cx="2982483" cy="671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ba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2B4E78B-AD68-49C9-8C7D-CFC6196EB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130" y="1616076"/>
                <a:ext cx="2982483" cy="6715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4B88D8A1-A165-45B8-A3DA-E7D964DC630A}"/>
              </a:ext>
            </a:extLst>
          </p:cNvPr>
          <p:cNvSpPr/>
          <p:nvPr/>
        </p:nvSpPr>
        <p:spPr>
          <a:xfrm>
            <a:off x="5231952" y="2298988"/>
            <a:ext cx="1047657" cy="735176"/>
          </a:xfrm>
          <a:prstGeom prst="left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B4295AD-8F66-44C5-8741-5AB69834C7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53130" y="2455506"/>
                <a:ext cx="2982483" cy="671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B4295AD-8F66-44C5-8741-5AB69834C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130" y="2455506"/>
                <a:ext cx="2982483" cy="6715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F76070-FFDC-4F3A-98BF-72F33FC024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6284" y="2087918"/>
                <a:ext cx="2982483" cy="671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F76070-FFDC-4F3A-98BF-72F33FC02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284" y="2087918"/>
                <a:ext cx="2982483" cy="6715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5858391-1E68-4747-B198-F7814C174F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53130" y="3252906"/>
                <a:ext cx="2982483" cy="671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5858391-1E68-4747-B198-F7814C174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130" y="3252906"/>
                <a:ext cx="2982483" cy="6715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A8122C6-DD6E-4B76-A0E5-0077E45FCD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3204" y="2917134"/>
                <a:ext cx="2982483" cy="671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A8122C6-DD6E-4B76-A0E5-0077E45FC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204" y="2917134"/>
                <a:ext cx="2982483" cy="6715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6552A8-5E00-4FE3-870B-44BE5BAA2709}"/>
              </a:ext>
            </a:extLst>
          </p:cNvPr>
          <p:cNvSpPr txBox="1">
            <a:spLocks/>
          </p:cNvSpPr>
          <p:nvPr/>
        </p:nvSpPr>
        <p:spPr>
          <a:xfrm>
            <a:off x="205098" y="4570381"/>
            <a:ext cx="3597781" cy="67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Q: </a:t>
            </a:r>
            <a:r>
              <a:rPr lang="en-US" dirty="0"/>
              <a:t>Prove key claim.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4167A38-D7F8-4CC7-8545-992AAE7516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7288" y="5753790"/>
                <a:ext cx="3597781" cy="671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Key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lemma. 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74167A38-D7F8-4CC7-8545-992AAE751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88" y="5753790"/>
                <a:ext cx="3597781" cy="671544"/>
              </a:xfrm>
              <a:prstGeom prst="rect">
                <a:avLst/>
              </a:prstGeom>
              <a:blipFill>
                <a:blip r:embed="rId10"/>
                <a:stretch>
                  <a:fillRect l="-3390" t="-9091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7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09E41-D203-4C58-90A1-12DAABCE5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D7291-8652-49CD-829C-8C0FCAA22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4.1: Overview of the results of this chapter. We define \mathbf{NP} to contain all decision problems for which a solution can be efficiently verified. The main result of this chapter is the Cook Levin Theorem () which states that 3\ensuremath{\mathit{SAT}} has a polynomial-time algorithm if and only if every problem in \mathbf{NP} has a polynomial-time algorithm. Another way to state this theorem is that 3\ensuremath{\mathit{SAT}} is \mathbf{NP} complete. We will prove the Cook-Levin theorem by defining the two intermediate problems \ensuremath{\mathit{NANDSAT}} and 3\ensuremath{\mathit{NAND}}, proving that \ensuremath{\mathit{NANDSAT}} is \mathbf{NP} complete, and then proving that \ensuremath{\mathit{NANDSAT}} \leq_p 3\ensuremath{\mathit{NAND}} \leq_p 3\ensuremath{\mathit{SAT}}.">
            <a:extLst>
              <a:ext uri="{FF2B5EF4-FFF2-40B4-BE49-F238E27FC236}">
                <a16:creationId xmlns:a16="http://schemas.microsoft.com/office/drawing/2014/main" id="{391DC8AD-4C52-40E2-9A43-83184814D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2" y="179461"/>
            <a:ext cx="11249676" cy="635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569AFD72-2473-42CC-B56B-3F307598D485}"/>
              </a:ext>
            </a:extLst>
          </p:cNvPr>
          <p:cNvSpPr/>
          <p:nvPr/>
        </p:nvSpPr>
        <p:spPr>
          <a:xfrm>
            <a:off x="6281159" y="1521151"/>
            <a:ext cx="837488" cy="444382"/>
          </a:xfrm>
          <a:prstGeom prst="downArrow">
            <a:avLst/>
          </a:prstGeom>
          <a:solidFill>
            <a:srgbClr val="33CC3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2D7F0EA-1480-48AD-8002-DD1563269E46}"/>
              </a:ext>
            </a:extLst>
          </p:cNvPr>
          <p:cNvSpPr/>
          <p:nvPr/>
        </p:nvSpPr>
        <p:spPr>
          <a:xfrm>
            <a:off x="6267511" y="3237325"/>
            <a:ext cx="837488" cy="444382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5EE8A-4DB6-492D-9E21-ECAAADD8A417}"/>
              </a:ext>
            </a:extLst>
          </p:cNvPr>
          <p:cNvSpPr/>
          <p:nvPr/>
        </p:nvSpPr>
        <p:spPr>
          <a:xfrm>
            <a:off x="4298535" y="1854437"/>
            <a:ext cx="5127476" cy="3307223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D9DC-EA03-4CC2-969C-7B1C3BF7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NANDSAT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23A8B-A65F-4679-872A-112F731F29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900"/>
                <a:ext cx="11589651" cy="133903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Input: </a:t>
                </a:r>
                <a:r>
                  <a:rPr lang="en-US" dirty="0"/>
                  <a:t>NAND-CIRC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(aka circuit with NAND gates)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Output: </a:t>
                </a:r>
                <a:r>
                  <a:rPr lang="en-US" dirty="0"/>
                  <a:t>1 </a:t>
                </a:r>
                <a:r>
                  <a:rPr lang="en-US" dirty="0" err="1"/>
                  <a:t>iff</a:t>
                </a:r>
                <a:r>
                  <a:rPr lang="en-US" dirty="0"/>
                  <a:t> there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23A8B-A65F-4679-872A-112F731F2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900"/>
                <a:ext cx="11589651" cy="1339030"/>
              </a:xfrm>
              <a:blipFill>
                <a:blip r:embed="rId2"/>
                <a:stretch>
                  <a:fillRect l="-1052" t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865C2AB-7950-41B1-B8A5-898B713D91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8668" y="3093578"/>
            <a:ext cx="4332746" cy="1807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3FCFF71-9B2C-475D-ACB0-1ACA93F22E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816" y="3644798"/>
                <a:ext cx="11589651" cy="13390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Q: </a:t>
                </a: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𝑁𝐴𝑁𝐷𝑆𝐴𝑇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                                                            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3FCFF71-9B2C-475D-ACB0-1ACA93F22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16" y="3644798"/>
                <a:ext cx="11589651" cy="1339030"/>
              </a:xfrm>
              <a:prstGeom prst="rect">
                <a:avLst/>
              </a:prstGeom>
              <a:blipFill>
                <a:blip r:embed="rId4"/>
                <a:stretch>
                  <a:fillRect l="-1052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9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0771D3-9879-4821-B76F-FA7697259E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1376006" cy="68955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is AND of constraints of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0771D3-9879-4821-B76F-FA7697259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1376006" cy="689550"/>
              </a:xfrm>
              <a:blipFill>
                <a:blip r:embed="rId2"/>
                <a:stretch>
                  <a:fillRect l="-1072" t="-5310" b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FA3C0F4-A6DA-481B-91D6-F5D36D1129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689550"/>
                <a:ext cx="11376006" cy="6895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Output: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there is assignment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satisfying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FA3C0F4-A6DA-481B-91D6-F5D36D112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89550"/>
                <a:ext cx="11376006" cy="689550"/>
              </a:xfrm>
              <a:prstGeom prst="rect">
                <a:avLst/>
              </a:prstGeom>
              <a:blipFill>
                <a:blip r:embed="rId3"/>
                <a:stretch>
                  <a:fillRect l="-1072" t="-7965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B72E16A-4A35-4351-9C48-89DBDA4D64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379100"/>
                <a:ext cx="5758105" cy="671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Lemma 2: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𝑁𝐴𝑁𝐷𝑆𝐴𝑇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B72E16A-4A35-4351-9C48-89DBDA4D6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79100"/>
                <a:ext cx="5758105" cy="671544"/>
              </a:xfrm>
              <a:prstGeom prst="rect">
                <a:avLst/>
              </a:prstGeom>
              <a:blipFill>
                <a:blip r:embed="rId4"/>
                <a:stretch>
                  <a:fillRect l="-2116" t="-5455"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55FB93-601B-4D76-89B2-40D224C82EC6}"/>
              </a:ext>
            </a:extLst>
          </p:cNvPr>
          <p:cNvSpPr txBox="1">
            <a:spLocks/>
          </p:cNvSpPr>
          <p:nvPr/>
        </p:nvSpPr>
        <p:spPr>
          <a:xfrm>
            <a:off x="162370" y="2206618"/>
            <a:ext cx="4230167" cy="67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“Proof by example:”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3C3831-718F-4213-A90D-807F67CE59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820" y="3979839"/>
            <a:ext cx="4598348" cy="1918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A3A153-C18C-4552-BB1F-B5D340E69833}"/>
                  </a:ext>
                </a:extLst>
              </p:cNvPr>
              <p:cNvSpPr txBox="1"/>
              <p:nvPr/>
            </p:nvSpPr>
            <p:spPr>
              <a:xfrm>
                <a:off x="0" y="5706785"/>
                <a:ext cx="1375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A3A153-C18C-4552-BB1F-B5D340E69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06785"/>
                <a:ext cx="1375872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90C3FD-40BD-46BD-AFDD-652F312E5545}"/>
                  </a:ext>
                </a:extLst>
              </p:cNvPr>
              <p:cNvSpPr txBox="1"/>
              <p:nvPr/>
            </p:nvSpPr>
            <p:spPr>
              <a:xfrm>
                <a:off x="88308" y="3616656"/>
                <a:ext cx="1375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90C3FD-40BD-46BD-AFDD-652F312E5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8" y="3616656"/>
                <a:ext cx="1375872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68D127-7D0B-46C8-8038-36882BACC13D}"/>
                  </a:ext>
                </a:extLst>
              </p:cNvPr>
              <p:cNvSpPr txBox="1"/>
              <p:nvPr/>
            </p:nvSpPr>
            <p:spPr>
              <a:xfrm>
                <a:off x="1119501" y="4355150"/>
                <a:ext cx="1375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68D127-7D0B-46C8-8038-36882BACC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501" y="4355150"/>
                <a:ext cx="1375872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B85C63-FC7F-4292-AD2D-9593E3BEC136}"/>
                  </a:ext>
                </a:extLst>
              </p:cNvPr>
              <p:cNvSpPr txBox="1"/>
              <p:nvPr/>
            </p:nvSpPr>
            <p:spPr>
              <a:xfrm>
                <a:off x="2391400" y="3705829"/>
                <a:ext cx="1375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7B85C63-FC7F-4292-AD2D-9593E3BEC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400" y="3705829"/>
                <a:ext cx="1375872" cy="461665"/>
              </a:xfrm>
              <a:prstGeom prst="rect">
                <a:avLst/>
              </a:prstGeom>
              <a:blipFill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0167D8-F81B-4ED3-8865-18B879D3601A}"/>
                  </a:ext>
                </a:extLst>
              </p:cNvPr>
              <p:cNvSpPr txBox="1"/>
              <p:nvPr/>
            </p:nvSpPr>
            <p:spPr>
              <a:xfrm>
                <a:off x="2586529" y="5635024"/>
                <a:ext cx="1375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0167D8-F81B-4ED3-8865-18B879D36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529" y="5635024"/>
                <a:ext cx="1375872" cy="461665"/>
              </a:xfrm>
              <a:prstGeom prst="rect">
                <a:avLst/>
              </a:prstGeom>
              <a:blipFill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1390C2C-C440-47EF-AD4D-EAA59CE45092}"/>
                  </a:ext>
                </a:extLst>
              </p:cNvPr>
              <p:cNvSpPr txBox="1"/>
              <p:nvPr/>
            </p:nvSpPr>
            <p:spPr>
              <a:xfrm>
                <a:off x="4046436" y="4372201"/>
                <a:ext cx="1375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1390C2C-C440-47EF-AD4D-EAA59CE45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436" y="4372201"/>
                <a:ext cx="1375872" cy="461665"/>
              </a:xfrm>
              <a:prstGeom prst="rect">
                <a:avLst/>
              </a:prstGeom>
              <a:blipFill>
                <a:blip r:embed="rId11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35A629-A264-4201-849C-5CC772953AD7}"/>
                  </a:ext>
                </a:extLst>
              </p:cNvPr>
              <p:cNvSpPr txBox="1"/>
              <p:nvPr/>
            </p:nvSpPr>
            <p:spPr>
              <a:xfrm>
                <a:off x="6168110" y="3198167"/>
                <a:ext cx="3304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𝑁𝐴𝑁𝐷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35A629-A264-4201-849C-5CC772953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110" y="3198167"/>
                <a:ext cx="3304371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88BE7C-D0FB-41A3-961F-A75434A40626}"/>
                  </a:ext>
                </a:extLst>
              </p:cNvPr>
              <p:cNvSpPr txBox="1"/>
              <p:nvPr/>
            </p:nvSpPr>
            <p:spPr>
              <a:xfrm>
                <a:off x="6168109" y="3830091"/>
                <a:ext cx="3304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𝑁𝐴𝑁𝐷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88BE7C-D0FB-41A3-961F-A75434A40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109" y="3830091"/>
                <a:ext cx="3304371" cy="461665"/>
              </a:xfrm>
              <a:prstGeom prst="rect">
                <a:avLst/>
              </a:prstGeom>
              <a:blipFill>
                <a:blip r:embed="rId1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CF3B42-159E-4D87-8FF1-B865A1193B9C}"/>
                  </a:ext>
                </a:extLst>
              </p:cNvPr>
              <p:cNvSpPr txBox="1"/>
              <p:nvPr/>
            </p:nvSpPr>
            <p:spPr>
              <a:xfrm>
                <a:off x="6244889" y="4540811"/>
                <a:ext cx="3304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𝑁𝐴𝑁𝐷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CF3B42-159E-4D87-8FF1-B865A1193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889" y="4540811"/>
                <a:ext cx="3304371" cy="461665"/>
              </a:xfrm>
              <a:prstGeom prst="rect">
                <a:avLst/>
              </a:prstGeom>
              <a:blipFill>
                <a:blip r:embed="rId1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BBEBA6-A267-4DE7-8790-238504585D25}"/>
                  </a:ext>
                </a:extLst>
              </p:cNvPr>
              <p:cNvSpPr txBox="1"/>
              <p:nvPr/>
            </p:nvSpPr>
            <p:spPr>
              <a:xfrm>
                <a:off x="6244888" y="5203152"/>
                <a:ext cx="3304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𝑁𝐴𝑁𝐷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BBEBA6-A267-4DE7-8790-238504585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888" y="5203152"/>
                <a:ext cx="3304371" cy="461665"/>
              </a:xfrm>
              <a:prstGeom prst="rect">
                <a:avLst/>
              </a:prstGeom>
              <a:blipFill>
                <a:blip r:embed="rId1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D459F9-AF1C-4CBB-8BA3-B29808163799}"/>
                  </a:ext>
                </a:extLst>
              </p:cNvPr>
              <p:cNvSpPr txBox="1"/>
              <p:nvPr/>
            </p:nvSpPr>
            <p:spPr>
              <a:xfrm>
                <a:off x="6172386" y="6086968"/>
                <a:ext cx="18928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D459F9-AF1C-4CBB-8BA3-B29808163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386" y="6086968"/>
                <a:ext cx="1892892" cy="461665"/>
              </a:xfrm>
              <a:prstGeom prst="rect">
                <a:avLst/>
              </a:prstGeom>
              <a:blipFill>
                <a:blip r:embed="rId16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623426-6739-478E-AE46-9C68833B2BD4}"/>
                  </a:ext>
                </a:extLst>
              </p:cNvPr>
              <p:cNvSpPr txBox="1"/>
              <p:nvPr/>
            </p:nvSpPr>
            <p:spPr>
              <a:xfrm>
                <a:off x="8135599" y="5788511"/>
                <a:ext cx="3304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𝑁𝐴𝑁𝐷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623426-6739-478E-AE46-9C68833B2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599" y="5788511"/>
                <a:ext cx="3304371" cy="461665"/>
              </a:xfrm>
              <a:prstGeom prst="rect">
                <a:avLst/>
              </a:prstGeom>
              <a:blipFill>
                <a:blip r:embed="rId1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Right 23">
            <a:extLst>
              <a:ext uri="{FF2B5EF4-FFF2-40B4-BE49-F238E27FC236}">
                <a16:creationId xmlns:a16="http://schemas.microsoft.com/office/drawing/2014/main" id="{0AE94F90-5191-4AD2-86BC-C3157DA04012}"/>
              </a:ext>
            </a:extLst>
          </p:cNvPr>
          <p:cNvSpPr/>
          <p:nvPr/>
        </p:nvSpPr>
        <p:spPr>
          <a:xfrm>
            <a:off x="5338884" y="4529200"/>
            <a:ext cx="969187" cy="812895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504CC1-4BF7-4553-85E4-A929ECD15D62}"/>
                  </a:ext>
                </a:extLst>
              </p:cNvPr>
              <p:cNvSpPr txBox="1"/>
              <p:nvPr/>
            </p:nvSpPr>
            <p:spPr>
              <a:xfrm>
                <a:off x="8135599" y="6275614"/>
                <a:ext cx="3304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𝑁𝐴𝑁𝐷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504CC1-4BF7-4553-85E4-A929ECD15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599" y="6275614"/>
                <a:ext cx="3304371" cy="461665"/>
              </a:xfrm>
              <a:prstGeom prst="rect">
                <a:avLst/>
              </a:prstGeom>
              <a:blipFill>
                <a:blip r:embed="rId1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>
            <a:extLst>
              <a:ext uri="{FF2B5EF4-FFF2-40B4-BE49-F238E27FC236}">
                <a16:creationId xmlns:a16="http://schemas.microsoft.com/office/drawing/2014/main" id="{CB41F1B9-AD06-422A-8CFA-84A0AC6C6EF0}"/>
              </a:ext>
            </a:extLst>
          </p:cNvPr>
          <p:cNvSpPr/>
          <p:nvPr/>
        </p:nvSpPr>
        <p:spPr>
          <a:xfrm>
            <a:off x="7785219" y="5898323"/>
            <a:ext cx="606751" cy="83895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6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EEA8-CC6C-4F8D-B478-C39B948F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F36B8-203C-4D98-A206-4ADC61040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86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4.1: Overview of the results of this chapter. We define \mathbf{NP} to contain all decision problems for which a solution can be efficiently verified. The main result of this chapter is the Cook Levin Theorem () which states that 3\ensuremath{\mathit{SAT}} has a polynomial-time algorithm if and only if every problem in \mathbf{NP} has a polynomial-time algorithm. Another way to state this theorem is that 3\ensuremath{\mathit{SAT}} is \mathbf{NP} complete. We will prove the Cook-Levin theorem by defining the two intermediate problems \ensuremath{\mathit{NANDSAT}} and 3\ensuremath{\mathit{NAND}}, proving that \ensuremath{\mathit{NANDSAT}} is \mathbf{NP} complete, and then proving that \ensuremath{\mathit{NANDSAT}} \leq_p 3\ensuremath{\mathit{NAND}} \leq_p 3\ensuremath{\mathit{SAT}}.">
            <a:extLst>
              <a:ext uri="{FF2B5EF4-FFF2-40B4-BE49-F238E27FC236}">
                <a16:creationId xmlns:a16="http://schemas.microsoft.com/office/drawing/2014/main" id="{391DC8AD-4C52-40E2-9A43-83184814D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2" y="179461"/>
            <a:ext cx="11249676" cy="635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3E1484-6DC1-4395-B05D-4E8A400CE370}"/>
              </a:ext>
            </a:extLst>
          </p:cNvPr>
          <p:cNvSpPr/>
          <p:nvPr/>
        </p:nvSpPr>
        <p:spPr>
          <a:xfrm>
            <a:off x="640934" y="121777"/>
            <a:ext cx="11406903" cy="3307223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A977798-F222-4644-8C51-6EB746460291}"/>
              </a:ext>
            </a:extLst>
          </p:cNvPr>
          <p:cNvSpPr/>
          <p:nvPr/>
        </p:nvSpPr>
        <p:spPr>
          <a:xfrm>
            <a:off x="6276145" y="1514903"/>
            <a:ext cx="837488" cy="423082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084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23A8B-A65F-4679-872A-112F731F29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869" y="100376"/>
                <a:ext cx="11589651" cy="133903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Input: </a:t>
                </a:r>
                <a:r>
                  <a:rPr lang="en-US" dirty="0"/>
                  <a:t>NAND-CIRC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(aka circuit with NAND gates)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Output: </a:t>
                </a:r>
                <a:r>
                  <a:rPr lang="en-US" dirty="0"/>
                  <a:t>1 </a:t>
                </a:r>
                <a:r>
                  <a:rPr lang="en-US" dirty="0" err="1"/>
                  <a:t>iff</a:t>
                </a:r>
                <a:r>
                  <a:rPr lang="en-US" dirty="0"/>
                  <a:t> there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23A8B-A65F-4679-872A-112F731F2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69" y="100376"/>
                <a:ext cx="11589651" cy="1339030"/>
              </a:xfrm>
              <a:blipFill>
                <a:blip r:embed="rId2"/>
                <a:stretch>
                  <a:fillRect l="-1105" t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865C2AB-7950-41B1-B8A5-898B713D91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3185" y="196352"/>
            <a:ext cx="2512464" cy="1048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3FCFF71-9B2C-475D-ACB0-1ACA93F22E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442310"/>
                <a:ext cx="11589651" cy="9221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Lemma 1: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𝑁𝐴𝑁𝐷𝑆𝐴𝑇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3FCFF71-9B2C-475D-ACB0-1ACA93F22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2310"/>
                <a:ext cx="11589651" cy="922116"/>
              </a:xfrm>
              <a:prstGeom prst="rect">
                <a:avLst/>
              </a:prstGeom>
              <a:blipFill>
                <a:blip r:embed="rId4"/>
                <a:stretch>
                  <a:fillRect l="-1052" t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4B30B3A-AAFF-4DF3-AE7D-F54BC8A71A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796" y="2179225"/>
                <a:ext cx="9795037" cy="6345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Proof: </a:t>
                </a:r>
                <a:r>
                  <a:rPr lang="en-US" dirty="0">
                    <a:solidFill>
                      <a:schemeClr val="tx1"/>
                    </a:solidFill>
                  </a:rPr>
                  <a:t>If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poly-time TM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4B30B3A-AAFF-4DF3-AE7D-F54BC8A71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6" y="2179225"/>
                <a:ext cx="9795037" cy="634572"/>
              </a:xfrm>
              <a:prstGeom prst="rect">
                <a:avLst/>
              </a:prstGeom>
              <a:blipFill>
                <a:blip r:embed="rId5"/>
                <a:stretch>
                  <a:fillRect l="-1308" t="-8571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AE29CF7C-A477-465C-A727-BE0865716A0F}"/>
              </a:ext>
            </a:extLst>
          </p:cNvPr>
          <p:cNvSpPr/>
          <p:nvPr/>
        </p:nvSpPr>
        <p:spPr>
          <a:xfrm>
            <a:off x="8824339" y="3866697"/>
            <a:ext cx="1550223" cy="14926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724E03E-4335-443D-BF3E-5D941235CF99}"/>
                  </a:ext>
                </a:extLst>
              </p:cNvPr>
              <p:cNvSpPr/>
              <p:nvPr/>
            </p:nvSpPr>
            <p:spPr>
              <a:xfrm rot="5400000">
                <a:off x="7722283" y="3447989"/>
                <a:ext cx="1020710" cy="47412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724E03E-4335-443D-BF3E-5D941235C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22283" y="3447989"/>
                <a:ext cx="1020710" cy="4741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2115948-CF37-4A83-95DE-8A20FE25FFD0}"/>
                  </a:ext>
                </a:extLst>
              </p:cNvPr>
              <p:cNvSpPr txBox="1"/>
              <p:nvPr/>
            </p:nvSpPr>
            <p:spPr>
              <a:xfrm>
                <a:off x="8790732" y="3876382"/>
                <a:ext cx="142445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8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2115948-CF37-4A83-95DE-8A20FE25F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732" y="3876382"/>
                <a:ext cx="1424457" cy="1446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Left Brace 51">
            <a:extLst>
              <a:ext uri="{FF2B5EF4-FFF2-40B4-BE49-F238E27FC236}">
                <a16:creationId xmlns:a16="http://schemas.microsoft.com/office/drawing/2014/main" id="{54A9DAD3-0A8C-4107-B2A8-018F213BE7B6}"/>
              </a:ext>
            </a:extLst>
          </p:cNvPr>
          <p:cNvSpPr/>
          <p:nvPr/>
        </p:nvSpPr>
        <p:spPr>
          <a:xfrm>
            <a:off x="7207078" y="3232703"/>
            <a:ext cx="504896" cy="92211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33910BD-0C0F-4CDA-8576-7D79D6C88391}"/>
                  </a:ext>
                </a:extLst>
              </p:cNvPr>
              <p:cNvSpPr txBox="1"/>
              <p:nvPr/>
            </p:nvSpPr>
            <p:spPr>
              <a:xfrm>
                <a:off x="5667313" y="3321470"/>
                <a:ext cx="23282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33910BD-0C0F-4CDA-8576-7D79D6C88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13" y="3321470"/>
                <a:ext cx="2328262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8E99E0E-EAD9-4775-903E-4C04397B02E1}"/>
                  </a:ext>
                </a:extLst>
              </p:cNvPr>
              <p:cNvSpPr/>
              <p:nvPr/>
            </p:nvSpPr>
            <p:spPr>
              <a:xfrm rot="5400000">
                <a:off x="7398059" y="5079448"/>
                <a:ext cx="1669158" cy="47412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8E99E0E-EAD9-4775-903E-4C04397B02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98059" y="5079448"/>
                <a:ext cx="1669158" cy="4741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7784142-A6A3-4C26-B9E1-C6C1B73A6B18}"/>
                  </a:ext>
                </a:extLst>
              </p:cNvPr>
              <p:cNvSpPr txBox="1"/>
              <p:nvPr/>
            </p:nvSpPr>
            <p:spPr>
              <a:xfrm>
                <a:off x="5547748" y="4957528"/>
                <a:ext cx="23282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7784142-A6A3-4C26-B9E1-C6C1B73A6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748" y="4957528"/>
                <a:ext cx="2328262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eft Brace 56">
            <a:extLst>
              <a:ext uri="{FF2B5EF4-FFF2-40B4-BE49-F238E27FC236}">
                <a16:creationId xmlns:a16="http://schemas.microsoft.com/office/drawing/2014/main" id="{54C8A6D3-CA13-446E-889B-22B1AC96AA61}"/>
              </a:ext>
            </a:extLst>
          </p:cNvPr>
          <p:cNvSpPr/>
          <p:nvPr/>
        </p:nvSpPr>
        <p:spPr>
          <a:xfrm>
            <a:off x="7175926" y="4496792"/>
            <a:ext cx="504896" cy="165429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9ED385C1-26BE-4D33-B7CD-18F287673925}"/>
              </a:ext>
            </a:extLst>
          </p:cNvPr>
          <p:cNvSpPr/>
          <p:nvPr/>
        </p:nvSpPr>
        <p:spPr>
          <a:xfrm>
            <a:off x="10695593" y="4145076"/>
            <a:ext cx="774103" cy="69213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51F2222-B78F-454E-A741-D3F5CA9A1EF8}"/>
                  </a:ext>
                </a:extLst>
              </p:cNvPr>
              <p:cNvSpPr txBox="1"/>
              <p:nvPr/>
            </p:nvSpPr>
            <p:spPr>
              <a:xfrm>
                <a:off x="11458100" y="4137198"/>
                <a:ext cx="8943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51F2222-B78F-454E-A741-D3F5CA9A1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100" y="4137198"/>
                <a:ext cx="894320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F257AC4-A660-499C-8943-D6FF2EC8B602}"/>
                  </a:ext>
                </a:extLst>
              </p:cNvPr>
              <p:cNvSpPr txBox="1"/>
              <p:nvPr/>
            </p:nvSpPr>
            <p:spPr>
              <a:xfrm>
                <a:off x="3823685" y="4109951"/>
                <a:ext cx="3448126" cy="630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F257AC4-A660-499C-8943-D6FF2EC8B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685" y="4109951"/>
                <a:ext cx="3448126" cy="6306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7D9F8CA-9164-4606-9417-FA37281557DA}"/>
                  </a:ext>
                </a:extLst>
              </p:cNvPr>
              <p:cNvSpPr txBox="1"/>
              <p:nvPr/>
            </p:nvSpPr>
            <p:spPr>
              <a:xfrm>
                <a:off x="-30590" y="4020064"/>
                <a:ext cx="23282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7D9F8CA-9164-4606-9417-FA3728155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590" y="4020064"/>
                <a:ext cx="2328262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Arrow: Left-Right 61">
            <a:extLst>
              <a:ext uri="{FF2B5EF4-FFF2-40B4-BE49-F238E27FC236}">
                <a16:creationId xmlns:a16="http://schemas.microsoft.com/office/drawing/2014/main" id="{8536BEC2-FFBE-4E13-B92C-BBD162991676}"/>
              </a:ext>
            </a:extLst>
          </p:cNvPr>
          <p:cNvSpPr/>
          <p:nvPr/>
        </p:nvSpPr>
        <p:spPr>
          <a:xfrm>
            <a:off x="2380437" y="3944347"/>
            <a:ext cx="1805912" cy="961892"/>
          </a:xfrm>
          <a:prstGeom prst="left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7BFB991-061C-405F-8C35-EE85BB82DBF7}"/>
                  </a:ext>
                </a:extLst>
              </p:cNvPr>
              <p:cNvSpPr txBox="1"/>
              <p:nvPr/>
            </p:nvSpPr>
            <p:spPr>
              <a:xfrm>
                <a:off x="8904294" y="3132188"/>
                <a:ext cx="3448126" cy="59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0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steps</a:t>
                </a:r>
                <a:endParaRPr lang="en-US" sz="10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7BFB991-061C-405F-8C35-EE85BB82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294" y="3132188"/>
                <a:ext cx="3448126" cy="593624"/>
              </a:xfrm>
              <a:prstGeom prst="rect">
                <a:avLst/>
              </a:prstGeom>
              <a:blipFill>
                <a:blip r:embed="rId14"/>
                <a:stretch>
                  <a:fillRect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976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4" grpId="0" animBg="1"/>
      <p:bldP spid="45" grpId="0" animBg="1"/>
      <p:bldP spid="46" grpId="0"/>
      <p:bldP spid="52" grpId="0" animBg="1"/>
      <p:bldP spid="53" grpId="0"/>
      <p:bldP spid="54" grpId="0" animBg="1"/>
      <p:bldP spid="56" grpId="0"/>
      <p:bldP spid="57" grpId="0" animBg="1"/>
      <p:bldP spid="58" grpId="0" animBg="1"/>
      <p:bldP spid="59" grpId="0"/>
      <p:bldP spid="60" grpId="0"/>
      <p:bldP spid="61" grpId="0"/>
      <p:bldP spid="62" grpId="0" animBg="1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23A8B-A65F-4679-872A-112F731F29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869" y="100376"/>
                <a:ext cx="11589651" cy="133903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Input: </a:t>
                </a:r>
                <a:r>
                  <a:rPr lang="en-US" dirty="0"/>
                  <a:t>NAND-CIRC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(aka circuit with NAND gates)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Output: </a:t>
                </a:r>
                <a:r>
                  <a:rPr lang="en-US" dirty="0"/>
                  <a:t>1 </a:t>
                </a:r>
                <a:r>
                  <a:rPr lang="en-US" dirty="0" err="1"/>
                  <a:t>iff</a:t>
                </a:r>
                <a:r>
                  <a:rPr lang="en-US" dirty="0"/>
                  <a:t> there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23A8B-A65F-4679-872A-112F731F2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69" y="100376"/>
                <a:ext cx="11589651" cy="1339030"/>
              </a:xfrm>
              <a:blipFill>
                <a:blip r:embed="rId3"/>
                <a:stretch>
                  <a:fillRect l="-1105" t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865C2AB-7950-41B1-B8A5-898B713D91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3185" y="196352"/>
            <a:ext cx="2512464" cy="1048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3FCFF71-9B2C-475D-ACB0-1ACA93F22E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442310"/>
                <a:ext cx="11589651" cy="9221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Lemma 1: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𝑁𝐴𝑁𝐷𝑆𝐴𝑇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3FCFF71-9B2C-475D-ACB0-1ACA93F22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2310"/>
                <a:ext cx="11589651" cy="922116"/>
              </a:xfrm>
              <a:prstGeom prst="rect">
                <a:avLst/>
              </a:prstGeom>
              <a:blipFill>
                <a:blip r:embed="rId5"/>
                <a:stretch>
                  <a:fillRect l="-1052" t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4B30B3A-AAFF-4DF3-AE7D-F54BC8A71A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796" y="2179225"/>
                <a:ext cx="9795037" cy="6345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Proof: </a:t>
                </a:r>
                <a:r>
                  <a:rPr lang="en-US" dirty="0">
                    <a:solidFill>
                      <a:schemeClr val="tx1"/>
                    </a:solidFill>
                  </a:rPr>
                  <a:t>If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poly-time TM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4B30B3A-AAFF-4DF3-AE7D-F54BC8A71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6" y="2179225"/>
                <a:ext cx="9795037" cy="634572"/>
              </a:xfrm>
              <a:prstGeom prst="rect">
                <a:avLst/>
              </a:prstGeom>
              <a:blipFill>
                <a:blip r:embed="rId6"/>
                <a:stretch>
                  <a:fillRect l="-1308" t="-8571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AE29CF7C-A477-465C-A727-BE0865716A0F}"/>
              </a:ext>
            </a:extLst>
          </p:cNvPr>
          <p:cNvSpPr/>
          <p:nvPr/>
        </p:nvSpPr>
        <p:spPr>
          <a:xfrm>
            <a:off x="3055928" y="4396552"/>
            <a:ext cx="1550223" cy="14926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724E03E-4335-443D-BF3E-5D941235CF99}"/>
                  </a:ext>
                </a:extLst>
              </p:cNvPr>
              <p:cNvSpPr/>
              <p:nvPr/>
            </p:nvSpPr>
            <p:spPr>
              <a:xfrm rot="5400000">
                <a:off x="1953872" y="3977844"/>
                <a:ext cx="1020710" cy="47412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724E03E-4335-443D-BF3E-5D941235C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953872" y="3977844"/>
                <a:ext cx="1020710" cy="4741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2115948-CF37-4A83-95DE-8A20FE25FFD0}"/>
                  </a:ext>
                </a:extLst>
              </p:cNvPr>
              <p:cNvSpPr txBox="1"/>
              <p:nvPr/>
            </p:nvSpPr>
            <p:spPr>
              <a:xfrm>
                <a:off x="3022321" y="4406237"/>
                <a:ext cx="142445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8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8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8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2115948-CF37-4A83-95DE-8A20FE25F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321" y="4406237"/>
                <a:ext cx="1424457" cy="14465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Left Brace 51">
            <a:extLst>
              <a:ext uri="{FF2B5EF4-FFF2-40B4-BE49-F238E27FC236}">
                <a16:creationId xmlns:a16="http://schemas.microsoft.com/office/drawing/2014/main" id="{54A9DAD3-0A8C-4107-B2A8-018F213BE7B6}"/>
              </a:ext>
            </a:extLst>
          </p:cNvPr>
          <p:cNvSpPr/>
          <p:nvPr/>
        </p:nvSpPr>
        <p:spPr>
          <a:xfrm>
            <a:off x="1438667" y="3762558"/>
            <a:ext cx="504896" cy="92211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33910BD-0C0F-4CDA-8576-7D79D6C88391}"/>
                  </a:ext>
                </a:extLst>
              </p:cNvPr>
              <p:cNvSpPr txBox="1"/>
              <p:nvPr/>
            </p:nvSpPr>
            <p:spPr>
              <a:xfrm>
                <a:off x="-111133" y="3785689"/>
                <a:ext cx="23282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33910BD-0C0F-4CDA-8576-7D79D6C88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133" y="3785689"/>
                <a:ext cx="2328262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8E99E0E-EAD9-4775-903E-4C04397B02E1}"/>
                  </a:ext>
                </a:extLst>
              </p:cNvPr>
              <p:cNvSpPr/>
              <p:nvPr/>
            </p:nvSpPr>
            <p:spPr>
              <a:xfrm rot="5400000">
                <a:off x="1629648" y="5609303"/>
                <a:ext cx="1669158" cy="47412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8E99E0E-EAD9-4775-903E-4C04397B02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629648" y="5609303"/>
                <a:ext cx="1669158" cy="4741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7784142-A6A3-4C26-B9E1-C6C1B73A6B18}"/>
                  </a:ext>
                </a:extLst>
              </p:cNvPr>
              <p:cNvSpPr txBox="1"/>
              <p:nvPr/>
            </p:nvSpPr>
            <p:spPr>
              <a:xfrm>
                <a:off x="-230698" y="5421747"/>
                <a:ext cx="23282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7784142-A6A3-4C26-B9E1-C6C1B73A6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0698" y="5421747"/>
                <a:ext cx="2328262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eft Brace 56">
            <a:extLst>
              <a:ext uri="{FF2B5EF4-FFF2-40B4-BE49-F238E27FC236}">
                <a16:creationId xmlns:a16="http://schemas.microsoft.com/office/drawing/2014/main" id="{54C8A6D3-CA13-446E-889B-22B1AC96AA61}"/>
              </a:ext>
            </a:extLst>
          </p:cNvPr>
          <p:cNvSpPr/>
          <p:nvPr/>
        </p:nvSpPr>
        <p:spPr>
          <a:xfrm>
            <a:off x="1407515" y="5026647"/>
            <a:ext cx="504896" cy="165429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7BFB991-061C-405F-8C35-EE85BB82DBF7}"/>
                  </a:ext>
                </a:extLst>
              </p:cNvPr>
              <p:cNvSpPr txBox="1"/>
              <p:nvPr/>
            </p:nvSpPr>
            <p:spPr>
              <a:xfrm>
                <a:off x="3135883" y="3662043"/>
                <a:ext cx="3448126" cy="59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0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steps</a:t>
                </a:r>
                <a:endParaRPr lang="en-US" sz="10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7BFB991-061C-405F-8C35-EE85BB82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883" y="3662043"/>
                <a:ext cx="3448126" cy="593624"/>
              </a:xfrm>
              <a:prstGeom prst="rect">
                <a:avLst/>
              </a:prstGeom>
              <a:blipFill>
                <a:blip r:embed="rId12"/>
                <a:stretch>
                  <a:fillRect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9E3246A-C93C-4793-8416-330C229A4B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6136" y="2648045"/>
                <a:ext cx="9795037" cy="6345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By proof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b>
                    </m:sSub>
                  </m:oMath>
                </a14:m>
                <a:r>
                  <a:rPr lang="en-US" dirty="0"/>
                  <a:t> (Time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≤≈</m:t>
                    </m:r>
                  </m:oMath>
                </a14:m>
                <a:r>
                  <a:rPr lang="en-US" dirty="0"/>
                  <a:t> SIZE) can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sized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9E3246A-C93C-4793-8416-330C229A4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36" y="2648045"/>
                <a:ext cx="9795037" cy="634572"/>
              </a:xfrm>
              <a:prstGeom prst="rect">
                <a:avLst/>
              </a:prstGeom>
              <a:blipFill>
                <a:blip r:embed="rId13"/>
                <a:stretch>
                  <a:fillRect l="-996"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owchart: Delay 20">
            <a:extLst>
              <a:ext uri="{FF2B5EF4-FFF2-40B4-BE49-F238E27FC236}">
                <a16:creationId xmlns:a16="http://schemas.microsoft.com/office/drawing/2014/main" id="{8C30A281-686F-489E-A995-6839B901EB88}"/>
              </a:ext>
            </a:extLst>
          </p:cNvPr>
          <p:cNvSpPr/>
          <p:nvPr/>
        </p:nvSpPr>
        <p:spPr>
          <a:xfrm>
            <a:off x="8694691" y="3704552"/>
            <a:ext cx="2102424" cy="3044467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120D73-B5B4-4F73-8E43-B48F17E0DF07}"/>
                  </a:ext>
                </a:extLst>
              </p:cNvPr>
              <p:cNvSpPr txBox="1"/>
              <p:nvPr/>
            </p:nvSpPr>
            <p:spPr>
              <a:xfrm>
                <a:off x="8771795" y="4255667"/>
                <a:ext cx="185062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120D73-B5B4-4F73-8E43-B48F17E0D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795" y="4255667"/>
                <a:ext cx="1850623" cy="156966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4E546E1-13D5-4AF3-BA73-D0E0D063D3D9}"/>
                  </a:ext>
                </a:extLst>
              </p:cNvPr>
              <p:cNvSpPr/>
              <p:nvPr/>
            </p:nvSpPr>
            <p:spPr>
              <a:xfrm rot="5400000">
                <a:off x="7648835" y="3989305"/>
                <a:ext cx="1020710" cy="47412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4E546E1-13D5-4AF3-BA73-D0E0D063D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648835" y="3989305"/>
                <a:ext cx="1020710" cy="4741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e 23">
            <a:extLst>
              <a:ext uri="{FF2B5EF4-FFF2-40B4-BE49-F238E27FC236}">
                <a16:creationId xmlns:a16="http://schemas.microsoft.com/office/drawing/2014/main" id="{BD76BD16-A1EE-4A12-ADC3-6288E2066227}"/>
              </a:ext>
            </a:extLst>
          </p:cNvPr>
          <p:cNvSpPr/>
          <p:nvPr/>
        </p:nvSpPr>
        <p:spPr>
          <a:xfrm>
            <a:off x="7133630" y="3774019"/>
            <a:ext cx="504896" cy="92211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3857EE-1E09-4DF2-AA37-8BC0DD36A3B1}"/>
                  </a:ext>
                </a:extLst>
              </p:cNvPr>
              <p:cNvSpPr txBox="1"/>
              <p:nvPr/>
            </p:nvSpPr>
            <p:spPr>
              <a:xfrm>
                <a:off x="5625699" y="3845440"/>
                <a:ext cx="23282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3857EE-1E09-4DF2-AA37-8BC0DD36A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699" y="3845440"/>
                <a:ext cx="2328262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F8BC7BF-7989-4E19-AAA1-2FDD30FE2524}"/>
                  </a:ext>
                </a:extLst>
              </p:cNvPr>
              <p:cNvSpPr/>
              <p:nvPr/>
            </p:nvSpPr>
            <p:spPr>
              <a:xfrm rot="5400000">
                <a:off x="7324611" y="5620764"/>
                <a:ext cx="1669158" cy="47412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F8BC7BF-7989-4E19-AAA1-2FDD30FE2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24611" y="5620764"/>
                <a:ext cx="1669158" cy="47412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D48C54-D8AF-441B-9B50-E2A341DD40DC}"/>
                  </a:ext>
                </a:extLst>
              </p:cNvPr>
              <p:cNvSpPr txBox="1"/>
              <p:nvPr/>
            </p:nvSpPr>
            <p:spPr>
              <a:xfrm>
                <a:off x="5544444" y="5482002"/>
                <a:ext cx="23282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D48C54-D8AF-441B-9B50-E2A341DD4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44" y="5482002"/>
                <a:ext cx="2328262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e 27">
            <a:extLst>
              <a:ext uri="{FF2B5EF4-FFF2-40B4-BE49-F238E27FC236}">
                <a16:creationId xmlns:a16="http://schemas.microsoft.com/office/drawing/2014/main" id="{CBA4C624-1BB7-4C14-A6B4-30D30EB1DB66}"/>
              </a:ext>
            </a:extLst>
          </p:cNvPr>
          <p:cNvSpPr/>
          <p:nvPr/>
        </p:nvSpPr>
        <p:spPr>
          <a:xfrm>
            <a:off x="7102478" y="5038108"/>
            <a:ext cx="504896" cy="165429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D68945D-2521-463B-BFF4-C839EA8D37C9}"/>
              </a:ext>
            </a:extLst>
          </p:cNvPr>
          <p:cNvSpPr txBox="1">
            <a:spLocks/>
          </p:cNvSpPr>
          <p:nvPr/>
        </p:nvSpPr>
        <p:spPr>
          <a:xfrm>
            <a:off x="5176357" y="4327088"/>
            <a:ext cx="1831371" cy="142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EDB17D-1EB3-4C23-859F-B20541CA2D09}"/>
                  </a:ext>
                </a:extLst>
              </p:cNvPr>
              <p:cNvSpPr txBox="1"/>
              <p:nvPr/>
            </p:nvSpPr>
            <p:spPr>
              <a:xfrm>
                <a:off x="8980364" y="3122389"/>
                <a:ext cx="3448126" cy="59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0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gates</a:t>
                </a:r>
                <a:endParaRPr lang="en-US" sz="10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EDB17D-1EB3-4C23-859F-B20541CA2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364" y="3122389"/>
                <a:ext cx="3448126" cy="593624"/>
              </a:xfrm>
              <a:prstGeom prst="rect">
                <a:avLst/>
              </a:prstGeom>
              <a:blipFill>
                <a:blip r:embed="rId19"/>
                <a:stretch>
                  <a:fillRect b="-1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52" grpId="0" animBg="1"/>
      <p:bldP spid="53" grpId="0"/>
      <p:bldP spid="54" grpId="0" animBg="1"/>
      <p:bldP spid="56" grpId="0"/>
      <p:bldP spid="57" grpId="0" animBg="1"/>
      <p:bldP spid="63" grpId="0"/>
      <p:bldP spid="20" grpId="0"/>
      <p:bldP spid="21" grpId="0" animBg="1"/>
      <p:bldP spid="22" grpId="0"/>
      <p:bldP spid="23" grpId="0" animBg="1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23A8B-A65F-4679-872A-112F731F29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869" y="100376"/>
                <a:ext cx="11589651" cy="133903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Input: </a:t>
                </a:r>
                <a:r>
                  <a:rPr lang="en-US" dirty="0"/>
                  <a:t>NAND-CIRC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(aka circuit with NAND gates)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Output: </a:t>
                </a:r>
                <a:r>
                  <a:rPr lang="en-US" dirty="0"/>
                  <a:t>1 </a:t>
                </a:r>
                <a:r>
                  <a:rPr lang="en-US" dirty="0" err="1"/>
                  <a:t>iff</a:t>
                </a:r>
                <a:r>
                  <a:rPr lang="en-US" dirty="0"/>
                  <a:t> there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23A8B-A65F-4679-872A-112F731F2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69" y="100376"/>
                <a:ext cx="11589651" cy="1339030"/>
              </a:xfrm>
              <a:blipFill>
                <a:blip r:embed="rId3"/>
                <a:stretch>
                  <a:fillRect l="-1105" t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865C2AB-7950-41B1-B8A5-898B713D91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3185" y="196352"/>
            <a:ext cx="2512464" cy="1048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3FCFF71-9B2C-475D-ACB0-1ACA93F22E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442310"/>
                <a:ext cx="11589651" cy="9221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Lemma 1: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𝑁𝐴𝑁𝐷𝑆𝐴𝑇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3FCFF71-9B2C-475D-ACB0-1ACA93F22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2310"/>
                <a:ext cx="11589651" cy="922116"/>
              </a:xfrm>
              <a:prstGeom prst="rect">
                <a:avLst/>
              </a:prstGeom>
              <a:blipFill>
                <a:blip r:embed="rId5"/>
                <a:stretch>
                  <a:fillRect l="-1052" t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4B30B3A-AAFF-4DF3-AE7D-F54BC8A71A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796" y="2179225"/>
                <a:ext cx="9795037" cy="6345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Proof: </a:t>
                </a:r>
                <a:r>
                  <a:rPr lang="en-US" dirty="0">
                    <a:solidFill>
                      <a:schemeClr val="tx1"/>
                    </a:solidFill>
                  </a:rPr>
                  <a:t>If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poly-time TM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4B30B3A-AAFF-4DF3-AE7D-F54BC8A71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6" y="2179225"/>
                <a:ext cx="9795037" cy="634572"/>
              </a:xfrm>
              <a:prstGeom prst="rect">
                <a:avLst/>
              </a:prstGeom>
              <a:blipFill>
                <a:blip r:embed="rId6"/>
                <a:stretch>
                  <a:fillRect l="-1308" t="-8571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9E3246A-C93C-4793-8416-330C229A4B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6136" y="2648045"/>
                <a:ext cx="9795037" cy="6345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By proof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b>
                    </m:sSub>
                  </m:oMath>
                </a14:m>
                <a:r>
                  <a:rPr lang="en-US" dirty="0"/>
                  <a:t> can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sized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9E3246A-C93C-4793-8416-330C229A4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36" y="2648045"/>
                <a:ext cx="9795037" cy="634572"/>
              </a:xfrm>
              <a:prstGeom prst="rect">
                <a:avLst/>
              </a:prstGeom>
              <a:blipFill>
                <a:blip r:embed="rId7"/>
                <a:stretch>
                  <a:fillRect l="-1308" t="-4808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owchart: Delay 20">
            <a:extLst>
              <a:ext uri="{FF2B5EF4-FFF2-40B4-BE49-F238E27FC236}">
                <a16:creationId xmlns:a16="http://schemas.microsoft.com/office/drawing/2014/main" id="{8C30A281-686F-489E-A995-6839B901EB88}"/>
              </a:ext>
            </a:extLst>
          </p:cNvPr>
          <p:cNvSpPr/>
          <p:nvPr/>
        </p:nvSpPr>
        <p:spPr>
          <a:xfrm>
            <a:off x="8694691" y="3704552"/>
            <a:ext cx="2102424" cy="3044467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120D73-B5B4-4F73-8E43-B48F17E0DF07}"/>
                  </a:ext>
                </a:extLst>
              </p:cNvPr>
              <p:cNvSpPr txBox="1"/>
              <p:nvPr/>
            </p:nvSpPr>
            <p:spPr>
              <a:xfrm>
                <a:off x="8771795" y="4255667"/>
                <a:ext cx="185062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120D73-B5B4-4F73-8E43-B48F17E0D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795" y="4255667"/>
                <a:ext cx="1850623" cy="1569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4E546E1-13D5-4AF3-BA73-D0E0D063D3D9}"/>
                  </a:ext>
                </a:extLst>
              </p:cNvPr>
              <p:cNvSpPr/>
              <p:nvPr/>
            </p:nvSpPr>
            <p:spPr>
              <a:xfrm rot="5400000">
                <a:off x="7648835" y="3989305"/>
                <a:ext cx="1020710" cy="47412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4E546E1-13D5-4AF3-BA73-D0E0D063D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648835" y="3989305"/>
                <a:ext cx="1020710" cy="4741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e 23">
            <a:extLst>
              <a:ext uri="{FF2B5EF4-FFF2-40B4-BE49-F238E27FC236}">
                <a16:creationId xmlns:a16="http://schemas.microsoft.com/office/drawing/2014/main" id="{BD76BD16-A1EE-4A12-ADC3-6288E2066227}"/>
              </a:ext>
            </a:extLst>
          </p:cNvPr>
          <p:cNvSpPr/>
          <p:nvPr/>
        </p:nvSpPr>
        <p:spPr>
          <a:xfrm>
            <a:off x="7133630" y="3774019"/>
            <a:ext cx="504896" cy="92211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3857EE-1E09-4DF2-AA37-8BC0DD36A3B1}"/>
                  </a:ext>
                </a:extLst>
              </p:cNvPr>
              <p:cNvSpPr txBox="1"/>
              <p:nvPr/>
            </p:nvSpPr>
            <p:spPr>
              <a:xfrm>
                <a:off x="5625699" y="3845440"/>
                <a:ext cx="23282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93857EE-1E09-4DF2-AA37-8BC0DD36A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699" y="3845440"/>
                <a:ext cx="2328262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F8BC7BF-7989-4E19-AAA1-2FDD30FE2524}"/>
                  </a:ext>
                </a:extLst>
              </p:cNvPr>
              <p:cNvSpPr/>
              <p:nvPr/>
            </p:nvSpPr>
            <p:spPr>
              <a:xfrm rot="5400000">
                <a:off x="7324611" y="5620764"/>
                <a:ext cx="1669158" cy="47412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F8BC7BF-7989-4E19-AAA1-2FDD30FE2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24611" y="5620764"/>
                <a:ext cx="1669158" cy="4741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D48C54-D8AF-441B-9B50-E2A341DD40DC}"/>
                  </a:ext>
                </a:extLst>
              </p:cNvPr>
              <p:cNvSpPr txBox="1"/>
              <p:nvPr/>
            </p:nvSpPr>
            <p:spPr>
              <a:xfrm>
                <a:off x="5544444" y="5482002"/>
                <a:ext cx="23282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D48C54-D8AF-441B-9B50-E2A341DD4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44" y="5482002"/>
                <a:ext cx="2328262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e 27">
            <a:extLst>
              <a:ext uri="{FF2B5EF4-FFF2-40B4-BE49-F238E27FC236}">
                <a16:creationId xmlns:a16="http://schemas.microsoft.com/office/drawing/2014/main" id="{CBA4C624-1BB7-4C14-A6B4-30D30EB1DB66}"/>
              </a:ext>
            </a:extLst>
          </p:cNvPr>
          <p:cNvSpPr/>
          <p:nvPr/>
        </p:nvSpPr>
        <p:spPr>
          <a:xfrm>
            <a:off x="7102478" y="5038108"/>
            <a:ext cx="504896" cy="165429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EDB17D-1EB3-4C23-859F-B20541CA2D09}"/>
                  </a:ext>
                </a:extLst>
              </p:cNvPr>
              <p:cNvSpPr txBox="1"/>
              <p:nvPr/>
            </p:nvSpPr>
            <p:spPr>
              <a:xfrm>
                <a:off x="8898355" y="3089674"/>
                <a:ext cx="3448126" cy="59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0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gates</a:t>
                </a:r>
                <a:endParaRPr lang="en-US" sz="10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EDB17D-1EB3-4C23-859F-B20541CA2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355" y="3089674"/>
                <a:ext cx="3448126" cy="593624"/>
              </a:xfrm>
              <a:prstGeom prst="rect">
                <a:avLst/>
              </a:prstGeom>
              <a:blipFill>
                <a:blip r:embed="rId13"/>
                <a:stretch>
                  <a:fillRect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5F5779-EE6E-4F9D-BC4E-B463C53FFE8C}"/>
                  </a:ext>
                </a:extLst>
              </p:cNvPr>
              <p:cNvSpPr txBox="1"/>
              <p:nvPr/>
            </p:nvSpPr>
            <p:spPr>
              <a:xfrm>
                <a:off x="3629642" y="4582833"/>
                <a:ext cx="3448126" cy="630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5F5779-EE6E-4F9D-BC4E-B463C53FF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642" y="4582833"/>
                <a:ext cx="3448126" cy="6306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52833C-439A-4890-976D-29425E7AA9D3}"/>
                  </a:ext>
                </a:extLst>
              </p:cNvPr>
              <p:cNvSpPr txBox="1"/>
              <p:nvPr/>
            </p:nvSpPr>
            <p:spPr>
              <a:xfrm>
                <a:off x="-69138" y="4582833"/>
                <a:ext cx="23282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52833C-439A-4890-976D-29425E7AA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138" y="4582833"/>
                <a:ext cx="2328262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row: Left-Right 32">
            <a:extLst>
              <a:ext uri="{FF2B5EF4-FFF2-40B4-BE49-F238E27FC236}">
                <a16:creationId xmlns:a16="http://schemas.microsoft.com/office/drawing/2014/main" id="{2337E7F1-253F-4A27-B9FE-EA689D0E5F49}"/>
              </a:ext>
            </a:extLst>
          </p:cNvPr>
          <p:cNvSpPr/>
          <p:nvPr/>
        </p:nvSpPr>
        <p:spPr>
          <a:xfrm>
            <a:off x="2174107" y="4464925"/>
            <a:ext cx="1805912" cy="961892"/>
          </a:xfrm>
          <a:prstGeom prst="left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EE08FB5C-3BBC-4686-9493-E0810130C241}"/>
              </a:ext>
            </a:extLst>
          </p:cNvPr>
          <p:cNvSpPr/>
          <p:nvPr/>
        </p:nvSpPr>
        <p:spPr>
          <a:xfrm>
            <a:off x="10954121" y="4743285"/>
            <a:ext cx="774103" cy="69213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3F9E5C4-7F84-4182-B2B0-653DC66E5356}"/>
                  </a:ext>
                </a:extLst>
              </p:cNvPr>
              <p:cNvSpPr txBox="1"/>
              <p:nvPr/>
            </p:nvSpPr>
            <p:spPr>
              <a:xfrm>
                <a:off x="11519718" y="4735407"/>
                <a:ext cx="8943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3F9E5C4-7F84-4182-B2B0-653DC66E5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718" y="4735407"/>
                <a:ext cx="894320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324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09FE-DAF8-4535-87A1-BC95479F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DF157-2A43-439E-9547-9A301906E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16" y="1048644"/>
            <a:ext cx="11954984" cy="56534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Advanced section Thursday: Nicole </a:t>
            </a:r>
            <a:r>
              <a:rPr lang="en-US" dirty="0" err="1"/>
              <a:t>Immorlica</a:t>
            </a:r>
            <a:r>
              <a:rPr lang="en-US" dirty="0"/>
              <a:t> on </a:t>
            </a:r>
            <a:r>
              <a:rPr lang="en-US" dirty="0" err="1"/>
              <a:t>EconCS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Midterm 2 in 1 week.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Open book (Barak only). 2 pages cheat sheet (no collaboration).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90 minutes long. (70 if handwritten.)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Homework 5 due Thursday.</a:t>
            </a:r>
          </a:p>
        </p:txBody>
      </p:sp>
    </p:spTree>
    <p:extLst>
      <p:ext uri="{BB962C8B-B14F-4D97-AF65-F5344CB8AC3E}">
        <p14:creationId xmlns:p14="http://schemas.microsoft.com/office/powerpoint/2010/main" val="374750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23A8B-A65F-4679-872A-112F731F29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869" y="100376"/>
                <a:ext cx="11589651" cy="133903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Input: </a:t>
                </a:r>
                <a:r>
                  <a:rPr lang="en-US" dirty="0"/>
                  <a:t>NAND-CIRC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(aka circuit with NAND gates)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Output: </a:t>
                </a:r>
                <a:r>
                  <a:rPr lang="en-US" dirty="0"/>
                  <a:t>1 </a:t>
                </a:r>
                <a:r>
                  <a:rPr lang="en-US" dirty="0" err="1"/>
                  <a:t>iff</a:t>
                </a:r>
                <a:r>
                  <a:rPr lang="en-US" dirty="0"/>
                  <a:t> there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723A8B-A65F-4679-872A-112F731F2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69" y="100376"/>
                <a:ext cx="11589651" cy="1339030"/>
              </a:xfrm>
              <a:blipFill>
                <a:blip r:embed="rId3"/>
                <a:stretch>
                  <a:fillRect l="-1105" t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865C2AB-7950-41B1-B8A5-898B713D91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3185" y="196352"/>
            <a:ext cx="2512464" cy="1048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3FCFF71-9B2C-475D-ACB0-1ACA93F22E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442310"/>
                <a:ext cx="11589651" cy="9221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Lemma 1: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𝑁𝐴𝑁𝐷𝑆𝐴𝑇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3FCFF71-9B2C-475D-ACB0-1ACA93F22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2310"/>
                <a:ext cx="11589651" cy="922116"/>
              </a:xfrm>
              <a:prstGeom prst="rect">
                <a:avLst/>
              </a:prstGeom>
              <a:blipFill>
                <a:blip r:embed="rId5"/>
                <a:stretch>
                  <a:fillRect l="-1052" t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4B30B3A-AAFF-4DF3-AE7D-F54BC8A71A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796" y="2179225"/>
                <a:ext cx="9795037" cy="6345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Proof: </a:t>
                </a:r>
                <a:r>
                  <a:rPr lang="en-US" dirty="0">
                    <a:solidFill>
                      <a:schemeClr val="tx1"/>
                    </a:solidFill>
                  </a:rPr>
                  <a:t>If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poly-time TM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4B30B3A-AAFF-4DF3-AE7D-F54BC8A71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96" y="2179225"/>
                <a:ext cx="9795037" cy="634572"/>
              </a:xfrm>
              <a:prstGeom prst="rect">
                <a:avLst/>
              </a:prstGeom>
              <a:blipFill>
                <a:blip r:embed="rId6"/>
                <a:stretch>
                  <a:fillRect l="-1308" t="-8571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9E3246A-C93C-4793-8416-330C229A4B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6136" y="2648045"/>
                <a:ext cx="9795037" cy="6345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By proof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b>
                    </m:sSub>
                  </m:oMath>
                </a14:m>
                <a:r>
                  <a:rPr lang="en-US" dirty="0"/>
                  <a:t> can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sized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9E3246A-C93C-4793-8416-330C229A4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36" y="2648045"/>
                <a:ext cx="9795037" cy="634572"/>
              </a:xfrm>
              <a:prstGeom prst="rect">
                <a:avLst/>
              </a:prstGeom>
              <a:blipFill>
                <a:blip r:embed="rId7"/>
                <a:stretch>
                  <a:fillRect l="-1308" t="-4808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owchart: Delay 20">
            <a:extLst>
              <a:ext uri="{FF2B5EF4-FFF2-40B4-BE49-F238E27FC236}">
                <a16:creationId xmlns:a16="http://schemas.microsoft.com/office/drawing/2014/main" id="{8C30A281-686F-489E-A995-6839B901EB88}"/>
              </a:ext>
            </a:extLst>
          </p:cNvPr>
          <p:cNvSpPr/>
          <p:nvPr/>
        </p:nvSpPr>
        <p:spPr>
          <a:xfrm>
            <a:off x="8694691" y="3704552"/>
            <a:ext cx="2102424" cy="3044467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120D73-B5B4-4F73-8E43-B48F17E0DF07}"/>
                  </a:ext>
                </a:extLst>
              </p:cNvPr>
              <p:cNvSpPr txBox="1"/>
              <p:nvPr/>
            </p:nvSpPr>
            <p:spPr>
              <a:xfrm>
                <a:off x="8771795" y="4255667"/>
                <a:ext cx="185062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120D73-B5B4-4F73-8E43-B48F17E0D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795" y="4255667"/>
                <a:ext cx="1850623" cy="1569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4E546E1-13D5-4AF3-BA73-D0E0D063D3D9}"/>
                  </a:ext>
                </a:extLst>
              </p:cNvPr>
              <p:cNvSpPr/>
              <p:nvPr/>
            </p:nvSpPr>
            <p:spPr>
              <a:xfrm rot="5400000">
                <a:off x="8573964" y="4102701"/>
                <a:ext cx="1020710" cy="47412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4E546E1-13D5-4AF3-BA73-D0E0D063D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573964" y="4102701"/>
                <a:ext cx="1020710" cy="4741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F8BC7BF-7989-4E19-AAA1-2FDD30FE2524}"/>
                  </a:ext>
                </a:extLst>
              </p:cNvPr>
              <p:cNvSpPr/>
              <p:nvPr/>
            </p:nvSpPr>
            <p:spPr>
              <a:xfrm rot="5400000">
                <a:off x="7324611" y="5620764"/>
                <a:ext cx="1669158" cy="47412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F8BC7BF-7989-4E19-AAA1-2FDD30FE2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24611" y="5620764"/>
                <a:ext cx="1669158" cy="4741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D48C54-D8AF-441B-9B50-E2A341DD40DC}"/>
                  </a:ext>
                </a:extLst>
              </p:cNvPr>
              <p:cNvSpPr txBox="1"/>
              <p:nvPr/>
            </p:nvSpPr>
            <p:spPr>
              <a:xfrm>
                <a:off x="5544444" y="5482002"/>
                <a:ext cx="23282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D48C54-D8AF-441B-9B50-E2A341DD4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44" y="5482002"/>
                <a:ext cx="2328262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e 27">
            <a:extLst>
              <a:ext uri="{FF2B5EF4-FFF2-40B4-BE49-F238E27FC236}">
                <a16:creationId xmlns:a16="http://schemas.microsoft.com/office/drawing/2014/main" id="{CBA4C624-1BB7-4C14-A6B4-30D30EB1DB66}"/>
              </a:ext>
            </a:extLst>
          </p:cNvPr>
          <p:cNvSpPr/>
          <p:nvPr/>
        </p:nvSpPr>
        <p:spPr>
          <a:xfrm>
            <a:off x="7102478" y="5038108"/>
            <a:ext cx="504896" cy="165429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EDB17D-1EB3-4C23-859F-B20541CA2D09}"/>
                  </a:ext>
                </a:extLst>
              </p:cNvPr>
              <p:cNvSpPr txBox="1"/>
              <p:nvPr/>
            </p:nvSpPr>
            <p:spPr>
              <a:xfrm>
                <a:off x="8898355" y="3089674"/>
                <a:ext cx="3448126" cy="59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0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gates</a:t>
                </a:r>
                <a:endParaRPr lang="en-US" sz="10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5EDB17D-1EB3-4C23-859F-B20541CA2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355" y="3089674"/>
                <a:ext cx="3448126" cy="593624"/>
              </a:xfrm>
              <a:prstGeom prst="rect">
                <a:avLst/>
              </a:prstGeom>
              <a:blipFill>
                <a:blip r:embed="rId12"/>
                <a:stretch>
                  <a:fillRect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5F5779-EE6E-4F9D-BC4E-B463C53FFE8C}"/>
                  </a:ext>
                </a:extLst>
              </p:cNvPr>
              <p:cNvSpPr txBox="1"/>
              <p:nvPr/>
            </p:nvSpPr>
            <p:spPr>
              <a:xfrm>
                <a:off x="3629642" y="4582833"/>
                <a:ext cx="3448126" cy="630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5F5779-EE6E-4F9D-BC4E-B463C53FF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642" y="4582833"/>
                <a:ext cx="3448126" cy="6306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52833C-439A-4890-976D-29425E7AA9D3}"/>
                  </a:ext>
                </a:extLst>
              </p:cNvPr>
              <p:cNvSpPr txBox="1"/>
              <p:nvPr/>
            </p:nvSpPr>
            <p:spPr>
              <a:xfrm>
                <a:off x="-69138" y="4582833"/>
                <a:ext cx="23282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52833C-439A-4890-976D-29425E7AA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138" y="4582833"/>
                <a:ext cx="2328262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row: Left-Right 32">
            <a:extLst>
              <a:ext uri="{FF2B5EF4-FFF2-40B4-BE49-F238E27FC236}">
                <a16:creationId xmlns:a16="http://schemas.microsoft.com/office/drawing/2014/main" id="{2337E7F1-253F-4A27-B9FE-EA689D0E5F49}"/>
              </a:ext>
            </a:extLst>
          </p:cNvPr>
          <p:cNvSpPr/>
          <p:nvPr/>
        </p:nvSpPr>
        <p:spPr>
          <a:xfrm>
            <a:off x="2174107" y="4464925"/>
            <a:ext cx="1805912" cy="961892"/>
          </a:xfrm>
          <a:prstGeom prst="left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EE08FB5C-3BBC-4686-9493-E0810130C241}"/>
              </a:ext>
            </a:extLst>
          </p:cNvPr>
          <p:cNvSpPr/>
          <p:nvPr/>
        </p:nvSpPr>
        <p:spPr>
          <a:xfrm>
            <a:off x="10954121" y="4743285"/>
            <a:ext cx="774103" cy="69213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3F9E5C4-7F84-4182-B2B0-653DC66E5356}"/>
                  </a:ext>
                </a:extLst>
              </p:cNvPr>
              <p:cNvSpPr txBox="1"/>
              <p:nvPr/>
            </p:nvSpPr>
            <p:spPr>
              <a:xfrm>
                <a:off x="11519718" y="4735407"/>
                <a:ext cx="8943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3F9E5C4-7F84-4182-B2B0-653DC66E5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718" y="4735407"/>
                <a:ext cx="894320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AB62C5D-D19C-464B-8AA1-5CD4A0F76F59}"/>
              </a:ext>
            </a:extLst>
          </p:cNvPr>
          <p:cNvSpPr txBox="1"/>
          <p:nvPr/>
        </p:nvSpPr>
        <p:spPr>
          <a:xfrm>
            <a:off x="9994742" y="4174900"/>
            <a:ext cx="1071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‘</a:t>
            </a:r>
            <a:endParaRPr lang="en-US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19D05F-3EF5-4CE8-A8EE-529BC2E468E9}"/>
              </a:ext>
            </a:extLst>
          </p:cNvPr>
          <p:cNvSpPr/>
          <p:nvPr/>
        </p:nvSpPr>
        <p:spPr>
          <a:xfrm>
            <a:off x="11417181" y="6065344"/>
            <a:ext cx="546931" cy="68367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28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4.1: Overview of the results of this chapter. We define \mathbf{NP} to contain all decision problems for which a solution can be efficiently verified. The main result of this chapter is the Cook Levin Theorem () which states that 3\ensuremath{\mathit{SAT}} has a polynomial-time algorithm if and only if every problem in \mathbf{NP} has a polynomial-time algorithm. Another way to state this theorem is that 3\ensuremath{\mathit{SAT}} is \mathbf{NP} complete. We will prove the Cook-Levin theorem by defining the two intermediate problems \ensuremath{\mathit{NANDSAT}} and 3\ensuremath{\mathit{NAND}}, proving that \ensuremath{\mathit{NANDSAT}} is \mathbf{NP} complete, and then proving that \ensuremath{\mathit{NANDSAT}} \leq_p 3\ensuremath{\mathit{NAND}} \leq_p 3\ensuremath{\mathit{SAT}}.">
            <a:extLst>
              <a:ext uri="{FF2B5EF4-FFF2-40B4-BE49-F238E27FC236}">
                <a16:creationId xmlns:a16="http://schemas.microsoft.com/office/drawing/2014/main" id="{391DC8AD-4C52-40E2-9A43-83184814D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2" y="179461"/>
            <a:ext cx="11249676" cy="635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569AFD72-2473-42CC-B56B-3F307598D485}"/>
              </a:ext>
            </a:extLst>
          </p:cNvPr>
          <p:cNvSpPr/>
          <p:nvPr/>
        </p:nvSpPr>
        <p:spPr>
          <a:xfrm>
            <a:off x="6281159" y="1521151"/>
            <a:ext cx="837488" cy="444382"/>
          </a:xfrm>
          <a:prstGeom prst="downArrow">
            <a:avLst/>
          </a:prstGeom>
          <a:solidFill>
            <a:srgbClr val="33CC3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2D7F0EA-1480-48AD-8002-DD1563269E46}"/>
              </a:ext>
            </a:extLst>
          </p:cNvPr>
          <p:cNvSpPr/>
          <p:nvPr/>
        </p:nvSpPr>
        <p:spPr>
          <a:xfrm>
            <a:off x="6267511" y="3237325"/>
            <a:ext cx="837488" cy="444382"/>
          </a:xfrm>
          <a:prstGeom prst="downArrow">
            <a:avLst/>
          </a:prstGeom>
          <a:solidFill>
            <a:srgbClr val="33CC3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264B632-14C8-48F4-9EAD-D02462EC5F8E}"/>
              </a:ext>
            </a:extLst>
          </p:cNvPr>
          <p:cNvSpPr/>
          <p:nvPr/>
        </p:nvSpPr>
        <p:spPr>
          <a:xfrm>
            <a:off x="6281159" y="4874449"/>
            <a:ext cx="837488" cy="444382"/>
          </a:xfrm>
          <a:prstGeom prst="downArrow">
            <a:avLst/>
          </a:prstGeom>
          <a:solidFill>
            <a:srgbClr val="33CC3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9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C4D64-13ED-4008-8464-2234C8BB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BA0DA-E3C1-4037-9C4E-FE2BCB424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80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4ABA-FA10-444E-86A4-02E463EB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to illustrate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69380A-5E24-48E0-AEF8-0905E9F34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904" y="1158738"/>
                <a:ext cx="4334272" cy="655366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𝐼𝑆𝐸𝑇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69380A-5E24-48E0-AEF8-0905E9F34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04" y="1158738"/>
                <a:ext cx="4334272" cy="655366"/>
              </a:xfrm>
              <a:blipFill>
                <a:blip r:embed="rId2"/>
                <a:stretch>
                  <a:fillRect l="-2954" t="-555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C56F440-F728-4513-800F-2935CB1852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271" y="1833591"/>
                <a:ext cx="4334272" cy="6553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Input: </a:t>
                </a: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C56F440-F728-4513-800F-2935CB185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71" y="1833591"/>
                <a:ext cx="4334272" cy="655366"/>
              </a:xfrm>
              <a:prstGeom prst="rect">
                <a:avLst/>
              </a:prstGeom>
              <a:blipFill>
                <a:blip r:embed="rId3"/>
                <a:stretch>
                  <a:fillRect l="-2954" t="-9346"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EDFA37D-454F-429A-9BCB-FE2735EB34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270" y="2653721"/>
                <a:ext cx="11538377" cy="1268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Step 1: </a:t>
                </a:r>
                <a:r>
                  <a:rPr lang="en-US" dirty="0"/>
                  <a:t>NAND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:br>
                  <a:rPr lang="en-US" b="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independent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EDFA37D-454F-429A-9BCB-FE2735EB3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70" y="2653721"/>
                <a:ext cx="11538377" cy="1268799"/>
              </a:xfrm>
              <a:prstGeom prst="rect">
                <a:avLst/>
              </a:prstGeom>
              <a:blipFill>
                <a:blip r:embed="rId4"/>
                <a:stretch>
                  <a:fillRect l="-1109" t="-4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6FAC1CD-9FF6-4936-B6D7-54BD324DAC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212" y="3985441"/>
                <a:ext cx="11538377" cy="7766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Step 2: </a:t>
                </a:r>
                <a:r>
                  <a:rPr lang="en-US" dirty="0"/>
                  <a:t>3NAND formula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6FAC1CD-9FF6-4936-B6D7-54BD324DA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12" y="3985441"/>
                <a:ext cx="11538377" cy="776696"/>
              </a:xfrm>
              <a:prstGeom prst="rect">
                <a:avLst/>
              </a:prstGeom>
              <a:blipFill>
                <a:blip r:embed="rId5"/>
                <a:stretch>
                  <a:fillRect l="-1109" t="-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86C21B3-CC48-4240-947A-C3FBD23F5D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9212" y="4825058"/>
                <a:ext cx="11538377" cy="7766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Step 3: </a:t>
                </a:r>
                <a:r>
                  <a:rPr lang="en-US" dirty="0"/>
                  <a:t>3CNF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86C21B3-CC48-4240-947A-C3FBD23F5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12" y="4825058"/>
                <a:ext cx="11538377" cy="776696"/>
              </a:xfrm>
              <a:prstGeom prst="rect">
                <a:avLst/>
              </a:prstGeom>
              <a:blipFill>
                <a:blip r:embed="rId6"/>
                <a:stretch>
                  <a:fillRect l="-1109" t="-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319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50FF-C1F9-49D1-9F47-5D5DAFB7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395C7-A410-4AB3-9C65-8DEE4AA14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48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228E-1239-4D51-8B39-84E606EA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4D62D-5FC7-4085-A07F-15A64E49C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More reductions. See more diverse NP-complete problems.</a:t>
            </a:r>
          </a:p>
        </p:txBody>
      </p:sp>
    </p:spTree>
    <p:extLst>
      <p:ext uri="{BB962C8B-B14F-4D97-AF65-F5344CB8AC3E}">
        <p14:creationId xmlns:p14="http://schemas.microsoft.com/office/powerpoint/2010/main" val="2315924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E879-AF30-4721-9342-9F67D815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0A4FE-8F58-4227-8DB3-BEDA0244A1B7}"/>
              </a:ext>
            </a:extLst>
          </p:cNvPr>
          <p:cNvSpPr txBox="1"/>
          <p:nvPr/>
        </p:nvSpPr>
        <p:spPr>
          <a:xfrm>
            <a:off x="1938192" y="1184630"/>
            <a:ext cx="2749118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I: Circuits: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B71DB-AD01-4202-935F-7FCE154B3FFA}"/>
              </a:ext>
            </a:extLst>
          </p:cNvPr>
          <p:cNvSpPr txBox="1"/>
          <p:nvPr/>
        </p:nvSpPr>
        <p:spPr>
          <a:xfrm>
            <a:off x="6048441" y="1569350"/>
            <a:ext cx="4209430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II: Automata: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 restricted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2D241-7684-43B7-9C1B-B16A42480661}"/>
              </a:ext>
            </a:extLst>
          </p:cNvPr>
          <p:cNvSpPr txBox="1"/>
          <p:nvPr/>
        </p:nvSpPr>
        <p:spPr>
          <a:xfrm>
            <a:off x="6048441" y="3066703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III: Turing Machines: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2034D-665F-4B6F-AF71-70476304A23E}"/>
              </a:ext>
            </a:extLst>
          </p:cNvPr>
          <p:cNvSpPr txBox="1"/>
          <p:nvPr/>
        </p:nvSpPr>
        <p:spPr>
          <a:xfrm>
            <a:off x="3316616" y="4207738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IV: Efficient Computation: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66DCA-EDD6-49E7-A23A-61CC590E26C6}"/>
              </a:ext>
            </a:extLst>
          </p:cNvPr>
          <p:cNvSpPr txBox="1"/>
          <p:nvPr/>
        </p:nvSpPr>
        <p:spPr>
          <a:xfrm>
            <a:off x="3316615" y="5369054"/>
            <a:ext cx="4209430" cy="646331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V: Randomized computation: 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Extending studies to non-classical algorithms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B835A1F-F0AA-45C3-A649-DACFD9878978}"/>
              </a:ext>
            </a:extLst>
          </p:cNvPr>
          <p:cNvSpPr/>
          <p:nvPr/>
        </p:nvSpPr>
        <p:spPr>
          <a:xfrm>
            <a:off x="6461519" y="3759633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7D44C88-973B-49F1-8526-FE1549B07227}"/>
              </a:ext>
            </a:extLst>
          </p:cNvPr>
          <p:cNvSpPr/>
          <p:nvPr/>
        </p:nvSpPr>
        <p:spPr>
          <a:xfrm>
            <a:off x="5506176" y="4902122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EC63100-047A-4789-95F4-78CFF977985C}"/>
              </a:ext>
            </a:extLst>
          </p:cNvPr>
          <p:cNvSpPr/>
          <p:nvPr/>
        </p:nvSpPr>
        <p:spPr>
          <a:xfrm rot="16782564">
            <a:off x="5140544" y="1078145"/>
            <a:ext cx="484632" cy="136795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2EDEFDE-1316-4083-A21B-0235D119D6B7}"/>
              </a:ext>
            </a:extLst>
          </p:cNvPr>
          <p:cNvSpPr/>
          <p:nvPr/>
        </p:nvSpPr>
        <p:spPr>
          <a:xfrm>
            <a:off x="7910840" y="2531368"/>
            <a:ext cx="484632" cy="53533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28BCED9-BC34-4A0A-A4CD-CE84E127B341}"/>
              </a:ext>
            </a:extLst>
          </p:cNvPr>
          <p:cNvSpPr/>
          <p:nvPr/>
        </p:nvSpPr>
        <p:spPr>
          <a:xfrm>
            <a:off x="3857071" y="2151316"/>
            <a:ext cx="484632" cy="203914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7E6876-806D-41A7-B3BA-5075E46E2DB6}"/>
              </a:ext>
            </a:extLst>
          </p:cNvPr>
          <p:cNvSpPr/>
          <p:nvPr/>
        </p:nvSpPr>
        <p:spPr>
          <a:xfrm>
            <a:off x="3003170" y="3807090"/>
            <a:ext cx="5006012" cy="1443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F9E22-5F31-4DC2-930F-08726959860B}"/>
              </a:ext>
            </a:extLst>
          </p:cNvPr>
          <p:cNvSpPr txBox="1"/>
          <p:nvPr/>
        </p:nvSpPr>
        <p:spPr>
          <a:xfrm>
            <a:off x="10149438" y="1120028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7B806B-9CEF-4A05-AC5E-6BB9FC559341}"/>
              </a:ext>
            </a:extLst>
          </p:cNvPr>
          <p:cNvSpPr txBox="1"/>
          <p:nvPr/>
        </p:nvSpPr>
        <p:spPr>
          <a:xfrm>
            <a:off x="4578876" y="659522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1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F13D-EA4B-46E3-B15C-6987CF84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last lecture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D6ACA-A9DE-4310-BBC7-D3DFF9181C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46899"/>
                <a:ext cx="12115800" cy="5080025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Defined NP (solutions/witnesses/proofs polytime verifiable)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∈\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⇔∃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polytime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comp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=1⇔∃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Defined NP-Hard and NP-complete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NP-hard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⇔∀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NP-complete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NP-complete.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Asserted: 3SAT is NP-Complete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70C0"/>
                    </a:solidFill>
                  </a:rPr>
                  <a:t>3SAT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=1⇔∃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∃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literal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that is 1.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Will prove today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Proved: ISET is NP-Complete (assuming assertion)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D6ACA-A9DE-4310-BBC7-D3DFF9181C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46899"/>
                <a:ext cx="12115800" cy="5080025"/>
              </a:xfrm>
              <a:blipFill>
                <a:blip r:embed="rId2"/>
                <a:stretch>
                  <a:fillRect l="-905" t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57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6400-4BE3-4803-9BCD-C034BB0BE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29325-3DAA-4141-B35C-31EC65BF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429350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Cook-Levin Theorem: 3SAT is NP-Complete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7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CF00-36BF-4BAC-A18C-EE046D15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NP-Completeness historically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D1772-3471-471D-9C42-A8A1AB192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Many mathematicians sensed NP-hardness: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Gauss (1800s): Can you factor integers?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Godel</a:t>
            </a:r>
            <a:r>
              <a:rPr lang="en-US" dirty="0"/>
              <a:t> (1956): Can you automate proving of theorems?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Edmonds (1967): Travelling Salesperson has no polynomial time algorithm?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B2AC60A-DB02-437A-95B8-A32F13102644}"/>
                  </a:ext>
                </a:extLst>
              </p:cNvPr>
              <p:cNvSpPr/>
              <p:nvPr/>
            </p:nvSpPr>
            <p:spPr>
              <a:xfrm>
                <a:off x="405533" y="3509941"/>
                <a:ext cx="11148704" cy="3205432"/>
              </a:xfrm>
              <a:prstGeom prst="rect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If </a:t>
                </a:r>
                <a:r>
                  <a:rPr lang="en-US" sz="3200" i="1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𝑆𝐴𝑇</m:t>
                    </m:r>
                  </m:oMath>
                </a14:m>
                <a:r>
                  <a:rPr lang="en-US" sz="3200" i="1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𝑂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sz="3200" i="1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time algorithm] </a:t>
                </a:r>
                <a:r>
                  <a:rPr lang="en-US" sz="32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then in spite of the undecidability of the </a:t>
                </a:r>
                <a:r>
                  <a:rPr lang="en-US" sz="3200" i="1" dirty="0" err="1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Entscheidungsproblem</a:t>
                </a:r>
                <a:r>
                  <a:rPr lang="en-US" sz="3200" i="1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the mental work of a mathematician concerning Yes-or-No questions could be </a:t>
                </a:r>
                <a:r>
                  <a:rPr lang="en-US" sz="3200" b="1" i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completely replaced by a machine </a:t>
                </a:r>
                <a:br>
                  <a:rPr lang="en-US" sz="28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endParaRPr lang="en-US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					</a:t>
                </a:r>
                <a:r>
                  <a:rPr lang="en-US" sz="28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Kurt Gödel to John von-Neumann, 1956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B2AC60A-DB02-437A-95B8-A32F131026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33" y="3509941"/>
                <a:ext cx="11148704" cy="32054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82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C5E7B-6E20-4E53-B347-B2349BA2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F04BD-450F-4C4A-8A51-CF8168266C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7468420" cy="779065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Cook Levin 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F04BD-450F-4C4A-8A51-CF8168266C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7468420" cy="779065"/>
              </a:xfrm>
              <a:blipFill>
                <a:blip r:embed="rId2"/>
                <a:stretch>
                  <a:fillRect l="-1631" t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F26A3AE3-F853-420B-A37A-5E2C80D396FB}"/>
                  </a:ext>
                </a:extLst>
              </p:cNvPr>
              <p:cNvSpPr/>
              <p:nvPr/>
            </p:nvSpPr>
            <p:spPr>
              <a:xfrm>
                <a:off x="6834908" y="117534"/>
                <a:ext cx="5357092" cy="1219200"/>
              </a:xfrm>
              <a:prstGeom prst="wedgeRectCallout">
                <a:avLst>
                  <a:gd name="adj1" fmla="val -82782"/>
                  <a:gd name="adj2" fmla="val 51136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𝑆𝐴𝑇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𝑁𝑃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-hard.</a:t>
                </a:r>
                <a:b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𝑁𝑃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-hard +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𝑁𝑃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𝑁𝑃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complete</a:t>
                </a:r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F26A3AE3-F853-420B-A37A-5E2C80D39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908" y="117534"/>
                <a:ext cx="5357092" cy="1219200"/>
              </a:xfrm>
              <a:prstGeom prst="wedgeRectCallout">
                <a:avLst>
                  <a:gd name="adj1" fmla="val -82782"/>
                  <a:gd name="adj2" fmla="val 51136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14.1: Overview of the results of this chapter. We define \mathbf{NP} to contain all decision problems for which a solution can be efficiently verified. The main result of this chapter is the Cook Levin Theorem () which states that 3\ensuremath{\mathit{SAT}} has a polynomial-time algorithm if and only if every problem in \mathbf{NP} has a polynomial-time algorithm. Another way to state this theorem is that 3\ensuremath{\mathit{SAT}} is \mathbf{NP} complete. We will prove the Cook-Levin theorem by defining the two intermediate problems \ensuremath{\mathit{NANDSAT}} and 3\ensuremath{\mathit{NAND}}, proving that \ensuremath{\mathit{NANDSAT}} is \mathbf{NP} complete, and then proving that \ensuremath{\mathit{NANDSAT}} \leq_p 3\ensuremath{\mathit{NAND}} \leq_p 3\ensuremath{\mathit{SAT}}.">
            <a:extLst>
              <a:ext uri="{FF2B5EF4-FFF2-40B4-BE49-F238E27FC236}">
                <a16:creationId xmlns:a16="http://schemas.microsoft.com/office/drawing/2014/main" id="{9261769E-CDE2-4A56-86D8-9622AFF47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92" y="2148215"/>
            <a:ext cx="7857692" cy="444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717DB6-F5FC-4267-8E3D-F920950C52B2}"/>
              </a:ext>
            </a:extLst>
          </p:cNvPr>
          <p:cNvSpPr txBox="1">
            <a:spLocks/>
          </p:cNvSpPr>
          <p:nvPr/>
        </p:nvSpPr>
        <p:spPr>
          <a:xfrm>
            <a:off x="160816" y="2148215"/>
            <a:ext cx="2286820" cy="848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Proof: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A84DDA1-B9FB-42D8-A37C-E026912868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816" y="2996323"/>
                <a:ext cx="6258457" cy="615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chemeClr val="tx1"/>
                    </a:solidFill>
                  </a:rPr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𝑁𝐴𝑁𝐷𝑆𝐴𝑇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A84DDA1-B9FB-42D8-A37C-E02691286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16" y="2996323"/>
                <a:ext cx="6258457" cy="615026"/>
              </a:xfrm>
              <a:prstGeom prst="rect">
                <a:avLst/>
              </a:prstGeom>
              <a:blipFill>
                <a:blip r:embed="rId5"/>
                <a:stretch>
                  <a:fillRect l="-1947" t="-10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346E2F5-1681-471C-A2BA-9AEFBEDA17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816" y="3754154"/>
                <a:ext cx="6258457" cy="615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Lemma 1: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𝑁𝐴𝑁𝐷𝑆𝐴𝑇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346E2F5-1681-471C-A2BA-9AEFBEDA1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16" y="3754154"/>
                <a:ext cx="6258457" cy="615026"/>
              </a:xfrm>
              <a:prstGeom prst="rect">
                <a:avLst/>
              </a:prstGeom>
              <a:blipFill>
                <a:blip r:embed="rId6"/>
                <a:stretch>
                  <a:fillRect l="-1947" t="-6931" b="-15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5AD4F35-F4FB-46C7-8EB9-0CF9C5E0CA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815" y="4511985"/>
                <a:ext cx="6258457" cy="615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Lemma 2: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𝑁𝐴𝑁𝐷𝑆𝐴𝑇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5AD4F35-F4FB-46C7-8EB9-0CF9C5E0C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15" y="4511985"/>
                <a:ext cx="6258457" cy="615026"/>
              </a:xfrm>
              <a:prstGeom prst="rect">
                <a:avLst/>
              </a:prstGeom>
              <a:blipFill>
                <a:blip r:embed="rId7"/>
                <a:stretch>
                  <a:fillRect l="-1947" t="-5941" b="-15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2C41214-524C-4690-97EE-B89C9D350B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814" y="5282344"/>
                <a:ext cx="6258457" cy="6150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Lemma 3: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2C41214-524C-4690-97EE-B89C9D350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14" y="5282344"/>
                <a:ext cx="6258457" cy="615026"/>
              </a:xfrm>
              <a:prstGeom prst="rect">
                <a:avLst/>
              </a:prstGeom>
              <a:blipFill>
                <a:blip r:embed="rId8"/>
                <a:stretch>
                  <a:fillRect l="-1947" t="-7000" b="-1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681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4.1: Overview of the results of this chapter. We define \mathbf{NP} to contain all decision problems for which a solution can be efficiently verified. The main result of this chapter is the Cook Levin Theorem () which states that 3\ensuremath{\mathit{SAT}} has a polynomial-time algorithm if and only if every problem in \mathbf{NP} has a polynomial-time algorithm. Another way to state this theorem is that 3\ensuremath{\mathit{SAT}} is \mathbf{NP} complete. We will prove the Cook-Levin theorem by defining the two intermediate problems \ensuremath{\mathit{NANDSAT}} and 3\ensuremath{\mathit{NAND}}, proving that \ensuremath{\mathit{NANDSAT}} is \mathbf{NP} complete, and then proving that \ensuremath{\mathit{NANDSAT}} \leq_p 3\ensuremath{\mathit{NAND}} \leq_p 3\ensuremath{\mathit{SAT}}.">
            <a:extLst>
              <a:ext uri="{FF2B5EF4-FFF2-40B4-BE49-F238E27FC236}">
                <a16:creationId xmlns:a16="http://schemas.microsoft.com/office/drawing/2014/main" id="{391DC8AD-4C52-40E2-9A43-83184814D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2" y="179461"/>
            <a:ext cx="11249676" cy="635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569AFD72-2473-42CC-B56B-3F307598D485}"/>
              </a:ext>
            </a:extLst>
          </p:cNvPr>
          <p:cNvSpPr/>
          <p:nvPr/>
        </p:nvSpPr>
        <p:spPr>
          <a:xfrm>
            <a:off x="6281159" y="1521151"/>
            <a:ext cx="837488" cy="444382"/>
          </a:xfrm>
          <a:prstGeom prst="downArrow">
            <a:avLst/>
          </a:prstGeom>
          <a:solidFill>
            <a:srgbClr val="33CC3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2D7F0EA-1480-48AD-8002-DD1563269E46}"/>
              </a:ext>
            </a:extLst>
          </p:cNvPr>
          <p:cNvSpPr/>
          <p:nvPr/>
        </p:nvSpPr>
        <p:spPr>
          <a:xfrm>
            <a:off x="6267511" y="3237325"/>
            <a:ext cx="837488" cy="444382"/>
          </a:xfrm>
          <a:prstGeom prst="downArrow">
            <a:avLst/>
          </a:prstGeom>
          <a:solidFill>
            <a:srgbClr val="33CC3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5EE8A-4DB6-492D-9E21-ECAAADD8A417}"/>
              </a:ext>
            </a:extLst>
          </p:cNvPr>
          <p:cNvSpPr/>
          <p:nvPr/>
        </p:nvSpPr>
        <p:spPr>
          <a:xfrm>
            <a:off x="4136165" y="3343859"/>
            <a:ext cx="5127476" cy="3307223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264B632-14C8-48F4-9EAD-D02462EC5F8E}"/>
              </a:ext>
            </a:extLst>
          </p:cNvPr>
          <p:cNvSpPr/>
          <p:nvPr/>
        </p:nvSpPr>
        <p:spPr>
          <a:xfrm>
            <a:off x="6281159" y="4874449"/>
            <a:ext cx="837488" cy="444382"/>
          </a:xfrm>
          <a:prstGeom prst="down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6B56-5E8A-4575-B257-C20C1020D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3NAND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0771D3-9879-4821-B76F-FA7697259E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0996" y="1013460"/>
                <a:ext cx="11376006" cy="68955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is AND of constraints of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0771D3-9879-4821-B76F-FA7697259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96" y="1013460"/>
                <a:ext cx="11376006" cy="689550"/>
              </a:xfrm>
              <a:blipFill>
                <a:blip r:embed="rId2"/>
                <a:stretch>
                  <a:fillRect l="-1125" t="-5310" b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FA3C0F4-A6DA-481B-91D6-F5D36D1129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996" y="1703010"/>
                <a:ext cx="11376006" cy="6895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Output: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there is assignment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satisfying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FA3C0F4-A6DA-481B-91D6-F5D36D112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6" y="1703010"/>
                <a:ext cx="11376006" cy="689550"/>
              </a:xfrm>
              <a:prstGeom prst="rect">
                <a:avLst/>
              </a:prstGeom>
              <a:blipFill>
                <a:blip r:embed="rId3"/>
                <a:stretch>
                  <a:fillRect l="-1125" t="-7965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C810DAA-835C-4986-BC51-6C09E03D02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996" y="2575380"/>
                <a:ext cx="12012541" cy="10134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Q: </a:t>
                </a:r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pl-PL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l-PL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</m:t>
                    </m:r>
                    <m:r>
                      <a:rPr lang="pl-PL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pl-PL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l-PL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) ∧ 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l-PL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</m:t>
                    </m:r>
                    <m:r>
                      <a:rPr lang="pl-PL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) ∧ 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pl-PL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</m:t>
                    </m:r>
                    <m:r>
                      <a:rPr lang="pl-PL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l-PL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C810DAA-835C-4986-BC51-6C09E03D0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6" y="2575380"/>
                <a:ext cx="12012541" cy="1013460"/>
              </a:xfrm>
              <a:prstGeom prst="rect">
                <a:avLst/>
              </a:prstGeom>
              <a:blipFill>
                <a:blip r:embed="rId4"/>
                <a:stretch>
                  <a:fillRect l="-1066" t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DC9B606-7C17-495D-BA9A-6EF97884E6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3641" y="3137950"/>
                <a:ext cx="12012541" cy="10134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NAND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DC9B606-7C17-495D-BA9A-6EF97884E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41" y="3137950"/>
                <a:ext cx="12012541" cy="1013460"/>
              </a:xfrm>
              <a:prstGeom prst="rect">
                <a:avLst/>
              </a:prstGeom>
              <a:blipFill>
                <a:blip r:embed="rId5"/>
                <a:stretch>
                  <a:fillRect l="-1065" t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B72E16A-4A35-4351-9C48-89DBDA4D64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996" y="3954480"/>
                <a:ext cx="5758105" cy="6715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Lemma 2: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𝑁𝐴𝑁𝐷𝑆𝐴𝑇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𝑁𝐴𝑁𝐷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B72E16A-4A35-4351-9C48-89DBDA4D6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6" y="3954480"/>
                <a:ext cx="5758105" cy="671544"/>
              </a:xfrm>
              <a:prstGeom prst="rect">
                <a:avLst/>
              </a:prstGeom>
              <a:blipFill>
                <a:blip r:embed="rId6"/>
                <a:stretch>
                  <a:fillRect l="-2225" t="-6364"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82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14104</TotalTime>
  <Words>1202</Words>
  <Application>Microsoft Office PowerPoint</Application>
  <PresentationFormat>Widescreen</PresentationFormat>
  <Paragraphs>164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Courier New</vt:lpstr>
      <vt:lpstr>Segoe UI</vt:lpstr>
      <vt:lpstr>Segoe UI Light</vt:lpstr>
      <vt:lpstr>Office Theme</vt:lpstr>
      <vt:lpstr>CS 121: Lecture 20 Cook-Levin Theorem</vt:lpstr>
      <vt:lpstr>Announcements:</vt:lpstr>
      <vt:lpstr>Where we are:</vt:lpstr>
      <vt:lpstr>Review of last lecture</vt:lpstr>
      <vt:lpstr>Today</vt:lpstr>
      <vt:lpstr>NP-Completeness historically</vt:lpstr>
      <vt:lpstr>Today’s Theorem</vt:lpstr>
      <vt:lpstr>PowerPoint Presentation</vt:lpstr>
      <vt:lpstr>3NAND</vt:lpstr>
      <vt:lpstr>PowerPoint Presentation</vt:lpstr>
      <vt:lpstr>PowerPoint Presentation</vt:lpstr>
      <vt:lpstr>PowerPoint Presentation</vt:lpstr>
      <vt:lpstr>NANDSAT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to illustrate proof</vt:lpstr>
      <vt:lpstr>PowerPoint Presentation</vt:lpstr>
      <vt:lpstr>Next lecture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Boaz Barak</dc:creator>
  <cp:lastModifiedBy>Madhu Sudan</cp:lastModifiedBy>
  <cp:revision>426</cp:revision>
  <dcterms:created xsi:type="dcterms:W3CDTF">2019-08-29T15:27:01Z</dcterms:created>
  <dcterms:modified xsi:type="dcterms:W3CDTF">2020-11-09T15:59:37Z</dcterms:modified>
</cp:coreProperties>
</file>