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3" r:id="rId2"/>
    <p:sldId id="325" r:id="rId3"/>
    <p:sldId id="332" r:id="rId4"/>
    <p:sldId id="392" r:id="rId5"/>
    <p:sldId id="442" r:id="rId6"/>
    <p:sldId id="475" r:id="rId7"/>
    <p:sldId id="437" r:id="rId8"/>
    <p:sldId id="459" r:id="rId9"/>
    <p:sldId id="460" r:id="rId10"/>
    <p:sldId id="467" r:id="rId11"/>
    <p:sldId id="462" r:id="rId12"/>
    <p:sldId id="461" r:id="rId13"/>
    <p:sldId id="478" r:id="rId14"/>
    <p:sldId id="463" r:id="rId15"/>
    <p:sldId id="465" r:id="rId16"/>
    <p:sldId id="468" r:id="rId17"/>
    <p:sldId id="470" r:id="rId18"/>
    <p:sldId id="471" r:id="rId19"/>
    <p:sldId id="472" r:id="rId20"/>
    <p:sldId id="473" r:id="rId21"/>
    <p:sldId id="474" r:id="rId22"/>
    <p:sldId id="476" r:id="rId23"/>
    <p:sldId id="433" r:id="rId24"/>
    <p:sldId id="479" r:id="rId25"/>
    <p:sldId id="480" r:id="rId26"/>
    <p:sldId id="481" r:id="rId27"/>
    <p:sldId id="4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hu Sudan" initials="MS" lastIdx="1" clrIdx="0">
    <p:extLst>
      <p:ext uri="{19B8F6BF-5375-455C-9EA6-DF929625EA0E}">
        <p15:presenceInfo xmlns:p15="http://schemas.microsoft.com/office/powerpoint/2012/main" userId="Madhu Sud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66FF66"/>
    <a:srgbClr val="00CC00"/>
    <a:srgbClr val="00B0F0"/>
    <a:srgbClr val="00FFFF"/>
    <a:srgbClr val="66FFFF"/>
    <a:srgbClr val="0070C0"/>
    <a:srgbClr val="B2B2B2"/>
    <a:srgbClr val="33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1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6A8DD-FF0F-4B60-BE15-587A7ED1135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B6FA9-B422-4E00-A627-F0D189AD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6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9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2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1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346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26602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5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8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8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8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2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248866" cy="771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676" y="931696"/>
            <a:ext cx="11464688" cy="1982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09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1pPr>
      <a:lvl2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2pPr>
      <a:lvl3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3pPr>
      <a:lvl4pPr marL="1371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4pPr>
      <a:lvl5pPr marL="1828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class/kdux22p1mvg7ph" TargetMode="External"/><Relationship Id="rId2" Type="http://schemas.openxmlformats.org/officeDocument/2006/relationships/hyperlink" Target="mailto:cs121.fall2020.course.heads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5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9" Type="http://schemas.openxmlformats.org/officeDocument/2006/relationships/image" Target="../media/image81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34" Type="http://schemas.openxmlformats.org/officeDocument/2006/relationships/image" Target="../media/image76.png"/><Relationship Id="rId42" Type="http://schemas.openxmlformats.org/officeDocument/2006/relationships/image" Target="../media/image84.png"/><Relationship Id="rId47" Type="http://schemas.openxmlformats.org/officeDocument/2006/relationships/image" Target="../media/image89.png"/><Relationship Id="rId50" Type="http://schemas.openxmlformats.org/officeDocument/2006/relationships/image" Target="../media/image92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38" Type="http://schemas.openxmlformats.org/officeDocument/2006/relationships/image" Target="../media/image80.png"/><Relationship Id="rId46" Type="http://schemas.openxmlformats.org/officeDocument/2006/relationships/image" Target="../media/image88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41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37" Type="http://schemas.openxmlformats.org/officeDocument/2006/relationships/image" Target="../media/image79.png"/><Relationship Id="rId40" Type="http://schemas.openxmlformats.org/officeDocument/2006/relationships/image" Target="../media/image82.png"/><Relationship Id="rId45" Type="http://schemas.openxmlformats.org/officeDocument/2006/relationships/image" Target="../media/image87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36" Type="http://schemas.openxmlformats.org/officeDocument/2006/relationships/image" Target="../media/image78.png"/><Relationship Id="rId49" Type="http://schemas.openxmlformats.org/officeDocument/2006/relationships/image" Target="../media/image91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4" Type="http://schemas.openxmlformats.org/officeDocument/2006/relationships/image" Target="../media/image86.png"/><Relationship Id="rId52" Type="http://schemas.openxmlformats.org/officeDocument/2006/relationships/image" Target="../media/image94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image" Target="../media/image77.png"/><Relationship Id="rId43" Type="http://schemas.openxmlformats.org/officeDocument/2006/relationships/image" Target="../media/image85.png"/><Relationship Id="rId48" Type="http://schemas.openxmlformats.org/officeDocument/2006/relationships/image" Target="../media/image90.png"/><Relationship Id="rId8" Type="http://schemas.openxmlformats.org/officeDocument/2006/relationships/image" Target="../media/image50.png"/><Relationship Id="rId51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07073"/>
            <a:ext cx="12191999" cy="1694811"/>
          </a:xfrm>
        </p:spPr>
        <p:txBody>
          <a:bodyPr>
            <a:normAutofit/>
          </a:bodyPr>
          <a:lstStyle/>
          <a:p>
            <a:r>
              <a:rPr lang="en-US" dirty="0"/>
              <a:t>CS 121: Lecture 21</a:t>
            </a:r>
            <a:br>
              <a:rPr lang="en-US" dirty="0"/>
            </a:br>
            <a:r>
              <a:rPr lang="en-US" dirty="0"/>
              <a:t>More NP-completeness by Reductions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2521" y="2830527"/>
            <a:ext cx="4842681" cy="1694810"/>
          </a:xfrm>
        </p:spPr>
        <p:txBody>
          <a:bodyPr>
            <a:noAutofit/>
          </a:bodyPr>
          <a:lstStyle/>
          <a:p>
            <a:r>
              <a:rPr lang="en-US" sz="4000" dirty="0"/>
              <a:t>Adam Hesterberg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0333" y="4086510"/>
            <a:ext cx="10653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https://madhu.seas.Harvard.edu/courses/Fall2020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4AE05-29C1-4664-8848-DF3153DE463B}"/>
              </a:ext>
            </a:extLst>
          </p:cNvPr>
          <p:cNvSpPr txBox="1"/>
          <p:nvPr/>
        </p:nvSpPr>
        <p:spPr>
          <a:xfrm>
            <a:off x="2796045" y="4805262"/>
            <a:ext cx="6316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Book: </a:t>
            </a:r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https://introtcs.org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7E1F86-6407-4651-8C19-6DEF81A3B1E5}"/>
              </a:ext>
            </a:extLst>
          </p:cNvPr>
          <p:cNvSpPr txBox="1"/>
          <p:nvPr/>
        </p:nvSpPr>
        <p:spPr>
          <a:xfrm>
            <a:off x="3370834" y="5980821"/>
            <a:ext cx="8495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Only the course heads (slower):  </a:t>
            </a:r>
            <a:r>
              <a:rPr lang="en-US" dirty="0">
                <a:hlinkClick r:id="rId2"/>
              </a:rPr>
              <a:t>cs121.fall2020.course.heads@gmail.com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EBCF5-914D-47F4-A9F0-EE30B681317E}"/>
              </a:ext>
            </a:extLst>
          </p:cNvPr>
          <p:cNvSpPr txBox="1"/>
          <p:nvPr/>
        </p:nvSpPr>
        <p:spPr>
          <a:xfrm>
            <a:off x="3292521" y="5330390"/>
            <a:ext cx="61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Segoe UI" panose="020B0502040204020203" pitchFamily="34" charset="0"/>
                <a:cs typeface="Segoe UI" panose="020B0502040204020203" pitchFamily="34" charset="0"/>
              </a:rPr>
              <a:t>{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1BD9A1-88B3-42C6-BC5B-DFA478DA0836}"/>
              </a:ext>
            </a:extLst>
          </p:cNvPr>
          <p:cNvSpPr txBox="1"/>
          <p:nvPr/>
        </p:nvSpPr>
        <p:spPr>
          <a:xfrm>
            <a:off x="771180" y="5783856"/>
            <a:ext cx="2655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How to contact 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E1313-820B-49BD-BDD8-6CF7D88B7248}"/>
              </a:ext>
            </a:extLst>
          </p:cNvPr>
          <p:cNvSpPr txBox="1"/>
          <p:nvPr/>
        </p:nvSpPr>
        <p:spPr>
          <a:xfrm>
            <a:off x="3600993" y="5553023"/>
            <a:ext cx="659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The whole staff (faster response):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CS 121 Piazza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56D063-BA84-4FE9-A55E-E0CEE615BE3C}"/>
              </a:ext>
            </a:extLst>
          </p:cNvPr>
          <p:cNvSpPr txBox="1"/>
          <p:nvPr/>
        </p:nvSpPr>
        <p:spPr>
          <a:xfrm>
            <a:off x="3047301" y="333032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A149F9-C2AA-4F1F-A63F-2432C7A26EA3}"/>
              </a:ext>
            </a:extLst>
          </p:cNvPr>
          <p:cNvSpPr txBox="1"/>
          <p:nvPr/>
        </p:nvSpPr>
        <p:spPr>
          <a:xfrm>
            <a:off x="3047301" y="333032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025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4B6B21F-BDA7-4B98-B009-FB667BA2C5D1}"/>
              </a:ext>
            </a:extLst>
          </p:cNvPr>
          <p:cNvSpPr/>
          <p:nvPr/>
        </p:nvSpPr>
        <p:spPr>
          <a:xfrm>
            <a:off x="2476499" y="3803211"/>
            <a:ext cx="9715500" cy="103905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E89786-6C3D-4AAC-8107-040EF2CD146E}"/>
              </a:ext>
            </a:extLst>
          </p:cNvPr>
          <p:cNvSpPr/>
          <p:nvPr/>
        </p:nvSpPr>
        <p:spPr>
          <a:xfrm>
            <a:off x="2476499" y="881062"/>
            <a:ext cx="9715500" cy="2428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73A4E8-EF9F-4E17-B6CA-A7D14A8ECC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E3SAT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73A4E8-EF9F-4E17-B6CA-A7D14A8ECC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0"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CECEC-D7E1-420F-97C0-D3EEAE25C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670561"/>
            <a:ext cx="3612494" cy="475869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Reduction: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Proof:</a:t>
            </a:r>
          </a:p>
          <a:p>
            <a:r>
              <a:rPr lang="en-US" dirty="0"/>
              <a:t>(Sound,</a:t>
            </a:r>
          </a:p>
          <a:p>
            <a:r>
              <a:rPr lang="en-US" dirty="0"/>
              <a:t>Complete)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E1AD0AD-3D92-472C-9EAB-C58B83F4131F}"/>
                  </a:ext>
                </a:extLst>
              </p:cNvPr>
              <p:cNvSpPr/>
              <p:nvPr/>
            </p:nvSpPr>
            <p:spPr>
              <a:xfrm>
                <a:off x="2819401" y="2316718"/>
                <a:ext cx="17808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29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E1AD0AD-3D92-472C-9EAB-C58B83F413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1" y="2316718"/>
                <a:ext cx="1780872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636FC2C-6163-483A-96F5-EBF9A4628954}"/>
                  </a:ext>
                </a:extLst>
              </p:cNvPr>
              <p:cNvSpPr/>
              <p:nvPr/>
            </p:nvSpPr>
            <p:spPr>
              <a:xfrm>
                <a:off x="2800351" y="1726168"/>
                <a:ext cx="12205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636FC2C-6163-483A-96F5-EBF9A4628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351" y="1726168"/>
                <a:ext cx="1220527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2CF2C3-0B75-4AB7-A94A-BD124BA8AC06}"/>
                  </a:ext>
                </a:extLst>
              </p:cNvPr>
              <p:cNvSpPr/>
              <p:nvPr/>
            </p:nvSpPr>
            <p:spPr>
              <a:xfrm>
                <a:off x="2781301" y="1116568"/>
                <a:ext cx="6584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2CF2C3-0B75-4AB7-A94A-BD124BA8AC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01" y="1116568"/>
                <a:ext cx="658449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Right 16">
            <a:extLst>
              <a:ext uri="{FF2B5EF4-FFF2-40B4-BE49-F238E27FC236}">
                <a16:creationId xmlns:a16="http://schemas.microsoft.com/office/drawing/2014/main" id="{40580478-C863-4A42-8767-9F0E5B99F221}"/>
              </a:ext>
            </a:extLst>
          </p:cNvPr>
          <p:cNvSpPr/>
          <p:nvPr/>
        </p:nvSpPr>
        <p:spPr>
          <a:xfrm>
            <a:off x="6353176" y="2149958"/>
            <a:ext cx="819150" cy="706993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18357F1-F7E8-4455-BE2F-90502EB3654E}"/>
                  </a:ext>
                </a:extLst>
              </p:cNvPr>
              <p:cNvSpPr/>
              <p:nvPr/>
            </p:nvSpPr>
            <p:spPr>
              <a:xfrm>
                <a:off x="7143751" y="2307193"/>
                <a:ext cx="17808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29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18357F1-F7E8-4455-BE2F-90502EB36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1" y="2307193"/>
                <a:ext cx="1780872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32576A0-F5E1-48ED-9A57-BF07F76F68C2}"/>
                  </a:ext>
                </a:extLst>
              </p:cNvPr>
              <p:cNvSpPr/>
              <p:nvPr/>
            </p:nvSpPr>
            <p:spPr>
              <a:xfrm>
                <a:off x="7124701" y="1716643"/>
                <a:ext cx="16878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32576A0-F5E1-48ED-9A57-BF07F76F6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701" y="1716643"/>
                <a:ext cx="1687898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62DD477-DDA1-4485-88B2-5934D209FC47}"/>
                  </a:ext>
                </a:extLst>
              </p:cNvPr>
              <p:cNvSpPr/>
              <p:nvPr/>
            </p:nvSpPr>
            <p:spPr>
              <a:xfrm>
                <a:off x="7105651" y="1107043"/>
                <a:ext cx="15931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62DD477-DDA1-4485-88B2-5934D209FC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651" y="1107043"/>
                <a:ext cx="1593193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2F7E9CF-B37E-4AAD-AAF6-99640FB74336}"/>
                  </a:ext>
                </a:extLst>
              </p:cNvPr>
              <p:cNvSpPr/>
              <p:nvPr/>
            </p:nvSpPr>
            <p:spPr>
              <a:xfrm>
                <a:off x="2800351" y="2812018"/>
                <a:ext cx="36616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∧(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29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2F7E9CF-B37E-4AAD-AAF6-99640FB74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351" y="2812018"/>
                <a:ext cx="3661643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74A988-AD64-44FC-9CC0-4A773532A190}"/>
                  </a:ext>
                </a:extLst>
              </p:cNvPr>
              <p:cNvSpPr/>
              <p:nvPr/>
            </p:nvSpPr>
            <p:spPr>
              <a:xfrm>
                <a:off x="7105650" y="2743198"/>
                <a:ext cx="52006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29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74A988-AD64-44FC-9CC0-4A773532A1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650" y="2743198"/>
                <a:ext cx="5200649" cy="369332"/>
              </a:xfrm>
              <a:prstGeom prst="rect">
                <a:avLst/>
              </a:prstGeom>
              <a:blipFill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902CD146-F02D-4FCB-B0F1-AEAA00E79BA4}"/>
              </a:ext>
            </a:extLst>
          </p:cNvPr>
          <p:cNvSpPr txBox="1">
            <a:spLocks/>
          </p:cNvSpPr>
          <p:nvPr/>
        </p:nvSpPr>
        <p:spPr>
          <a:xfrm>
            <a:off x="120324" y="4907445"/>
            <a:ext cx="10477499" cy="585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Q: Have we proved that E3SAT is NP-complete?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7C431C6B-80A0-49B5-A76F-6FEF354DB7E5}"/>
              </a:ext>
            </a:extLst>
          </p:cNvPr>
          <p:cNvSpPr/>
          <p:nvPr/>
        </p:nvSpPr>
        <p:spPr>
          <a:xfrm>
            <a:off x="6376368" y="1636434"/>
            <a:ext cx="819150" cy="706993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C5B1A77B-237D-42E4-ACAF-D224E9A2892B}"/>
              </a:ext>
            </a:extLst>
          </p:cNvPr>
          <p:cNvSpPr/>
          <p:nvPr/>
        </p:nvSpPr>
        <p:spPr>
          <a:xfrm>
            <a:off x="6406185" y="2550836"/>
            <a:ext cx="819150" cy="706993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2C05ECD6-4524-4D9E-95A0-2CA6F7D2ABA5}"/>
              </a:ext>
            </a:extLst>
          </p:cNvPr>
          <p:cNvSpPr/>
          <p:nvPr/>
        </p:nvSpPr>
        <p:spPr>
          <a:xfrm>
            <a:off x="6389621" y="1103034"/>
            <a:ext cx="819150" cy="706993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6F9A6A8-7129-4634-9BC7-6B5B8D03DBED}"/>
                  </a:ext>
                </a:extLst>
              </p:cNvPr>
              <p:cNvSpPr/>
              <p:nvPr/>
            </p:nvSpPr>
            <p:spPr>
              <a:xfrm>
                <a:off x="2577279" y="3901855"/>
                <a:ext cx="370569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∧(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29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is satisfiable</a:t>
                </a: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6F9A6A8-7129-4634-9BC7-6B5B8D03DB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279" y="3901855"/>
                <a:ext cx="3705694" cy="646331"/>
              </a:xfrm>
              <a:prstGeom prst="rect">
                <a:avLst/>
              </a:prstGeom>
              <a:blipFill>
                <a:blip r:embed="rId11"/>
                <a:stretch>
                  <a:fillRect l="-148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D2F605C-1999-497C-BAA7-6360A94A3C61}"/>
                  </a:ext>
                </a:extLst>
              </p:cNvPr>
              <p:cNvSpPr/>
              <p:nvPr/>
            </p:nvSpPr>
            <p:spPr>
              <a:xfrm>
                <a:off x="7225335" y="3901855"/>
                <a:ext cx="496666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29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is satisfiable</a:t>
                </a: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D2F605C-1999-497C-BAA7-6360A94A3C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335" y="3901855"/>
                <a:ext cx="4966664" cy="646331"/>
              </a:xfrm>
              <a:prstGeom prst="rect">
                <a:avLst/>
              </a:prstGeom>
              <a:blipFill>
                <a:blip r:embed="rId12"/>
                <a:stretch>
                  <a:fillRect l="-982" r="-36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row: Left-Right 38">
            <a:extLst>
              <a:ext uri="{FF2B5EF4-FFF2-40B4-BE49-F238E27FC236}">
                <a16:creationId xmlns:a16="http://schemas.microsoft.com/office/drawing/2014/main" id="{2D2D6392-B69D-481F-9794-2FF0F0A614A8}"/>
              </a:ext>
            </a:extLst>
          </p:cNvPr>
          <p:cNvSpPr/>
          <p:nvPr/>
        </p:nvSpPr>
        <p:spPr>
          <a:xfrm>
            <a:off x="6161114" y="3911654"/>
            <a:ext cx="1047657" cy="735176"/>
          </a:xfrm>
          <a:prstGeom prst="left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95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73A4E8-EF9F-4E17-B6CA-A7D14A8ECC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EU3SAT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73A4E8-EF9F-4E17-B6CA-A7D14A8ECC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0"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BCECEC-D7E1-420F-97C0-D3EEAE25C8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619250"/>
                <a:ext cx="11954984" cy="527775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3SAT: Formulas like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)∧(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)∧(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i="1" dirty="0"/>
                  <a:t>at most</a:t>
                </a:r>
                <a:r>
                  <a:rPr lang="en-US" dirty="0"/>
                  <a:t> 3 variables/clause</a:t>
                </a:r>
              </a:p>
              <a:p>
                <a:endParaRPr lang="en-US" dirty="0"/>
              </a:p>
              <a:p>
                <a:r>
                  <a:rPr lang="en-US" dirty="0"/>
                  <a:t>E3SAT: Formulas like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)∧(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)∧(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i="1" dirty="0"/>
                  <a:t>Exactly</a:t>
                </a:r>
                <a:r>
                  <a:rPr lang="en-US" dirty="0"/>
                  <a:t> 3 variables/clause.</a:t>
                </a:r>
              </a:p>
              <a:p>
                <a:endParaRPr lang="en-US" dirty="0"/>
              </a:p>
              <a:p>
                <a:r>
                  <a:rPr lang="en-US" dirty="0"/>
                  <a:t>EU3SAT: Formulas like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)∧(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)∧(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i="1" dirty="0"/>
                  <a:t>exactly</a:t>
                </a:r>
                <a:r>
                  <a:rPr lang="en-US" dirty="0"/>
                  <a:t> 3 </a:t>
                </a:r>
                <a:r>
                  <a:rPr lang="en-US" i="1" dirty="0"/>
                  <a:t>unique </a:t>
                </a:r>
                <a:r>
                  <a:rPr lang="en-US" dirty="0"/>
                  <a:t>variables/clause.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BCECEC-D7E1-420F-97C0-D3EEAE25C8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19250"/>
                <a:ext cx="11954984" cy="5277751"/>
              </a:xfrm>
              <a:blipFill>
                <a:blip r:embed="rId3"/>
                <a:stretch>
                  <a:fillRect l="-1020" t="-1156" r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952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4B6B21F-BDA7-4B98-B009-FB667BA2C5D1}"/>
              </a:ext>
            </a:extLst>
          </p:cNvPr>
          <p:cNvSpPr/>
          <p:nvPr/>
        </p:nvSpPr>
        <p:spPr>
          <a:xfrm>
            <a:off x="2476499" y="2949901"/>
            <a:ext cx="9715500" cy="39080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E89786-6C3D-4AAC-8107-040EF2CD146E}"/>
              </a:ext>
            </a:extLst>
          </p:cNvPr>
          <p:cNvSpPr/>
          <p:nvPr/>
        </p:nvSpPr>
        <p:spPr>
          <a:xfrm>
            <a:off x="2476498" y="881062"/>
            <a:ext cx="9715502" cy="182238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73A4E8-EF9F-4E17-B6CA-A7D14A8ECC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EU3SAT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73A4E8-EF9F-4E17-B6CA-A7D14A8ECC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0"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CECEC-D7E1-420F-97C0-D3EEAE25C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670561"/>
            <a:ext cx="3612494" cy="475869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Reduction: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Proof:</a:t>
            </a:r>
          </a:p>
          <a:p>
            <a:r>
              <a:rPr lang="en-US" dirty="0"/>
              <a:t>(Sound,</a:t>
            </a:r>
          </a:p>
          <a:p>
            <a:r>
              <a:rPr lang="en-US" dirty="0"/>
              <a:t>Complete)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E1AD0AD-3D92-472C-9EAB-C58B83F4131F}"/>
                  </a:ext>
                </a:extLst>
              </p:cNvPr>
              <p:cNvSpPr/>
              <p:nvPr/>
            </p:nvSpPr>
            <p:spPr>
              <a:xfrm>
                <a:off x="2768547" y="1428749"/>
                <a:ext cx="16878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E1AD0AD-3D92-472C-9EAB-C58B83F413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547" y="1428749"/>
                <a:ext cx="1687898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A8D2CD35-AED0-4224-8214-DA4B5E1230CA}"/>
              </a:ext>
            </a:extLst>
          </p:cNvPr>
          <p:cNvSpPr/>
          <p:nvPr/>
        </p:nvSpPr>
        <p:spPr>
          <a:xfrm>
            <a:off x="5317436" y="3086611"/>
            <a:ext cx="2156790" cy="1286606"/>
          </a:xfrm>
          <a:prstGeom prst="left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0580478-C863-4A42-8767-9F0E5B99F221}"/>
              </a:ext>
            </a:extLst>
          </p:cNvPr>
          <p:cNvSpPr/>
          <p:nvPr/>
        </p:nvSpPr>
        <p:spPr>
          <a:xfrm>
            <a:off x="4764113" y="1259918"/>
            <a:ext cx="819150" cy="706993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62DD477-DDA1-4485-88B2-5934D209FC47}"/>
                  </a:ext>
                </a:extLst>
              </p:cNvPr>
              <p:cNvSpPr/>
              <p:nvPr/>
            </p:nvSpPr>
            <p:spPr>
              <a:xfrm>
                <a:off x="5710941" y="899217"/>
                <a:ext cx="2219838" cy="1896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𝑒𝑚𝑝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∨</m:t>
                          </m:r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𝑡𝑒𝑚𝑝</m:t>
                              </m:r>
                            </m:e>
                          </m:ba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𝑚𝑝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𝑡𝑒𝑚𝑝</m:t>
                          </m:r>
                        </m:e>
                      </m:ba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62DD477-DDA1-4485-88B2-5934D209FC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941" y="899217"/>
                <a:ext cx="2219838" cy="1896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B001DE7-73A4-4CDF-85B5-DE80BB83CC55}"/>
                  </a:ext>
                </a:extLst>
              </p:cNvPr>
              <p:cNvSpPr/>
              <p:nvPr/>
            </p:nvSpPr>
            <p:spPr>
              <a:xfrm>
                <a:off x="2501695" y="3539501"/>
                <a:ext cx="282263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en-US" dirty="0">
                    <a:latin typeface="Cambria Math" panose="02040503050406030204" pitchFamily="18" charset="0"/>
                  </a:rPr>
                  <a:t>E3SAT formula </a:t>
                </a:r>
              </a:p>
              <a:p>
                <a:pPr/>
                <a:r>
                  <a:rPr lang="en-US" dirty="0">
                    <a:latin typeface="Cambria Math" panose="02040503050406030204" pitchFamily="18" charset="0"/>
                  </a:rPr>
                  <a:t>with clauses like</a:t>
                </a:r>
              </a:p>
              <a:p>
                <a:pPr/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17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satisfiable</a:t>
                </a: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B001DE7-73A4-4CDF-85B5-DE80BB83C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695" y="3539501"/>
                <a:ext cx="2822632" cy="923330"/>
              </a:xfrm>
              <a:prstGeom prst="rect">
                <a:avLst/>
              </a:prstGeom>
              <a:blipFill>
                <a:blip r:embed="rId5"/>
                <a:stretch>
                  <a:fillRect l="-1728" t="-4636" r="-1512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9EE822E-C19B-4819-84C1-603467561F40}"/>
                  </a:ext>
                </a:extLst>
              </p:cNvPr>
              <p:cNvSpPr/>
              <p:nvPr/>
            </p:nvSpPr>
            <p:spPr>
              <a:xfrm>
                <a:off x="7685845" y="3029557"/>
                <a:ext cx="4294534" cy="21394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US" dirty="0">
                    <a:latin typeface="Cambria Math" panose="02040503050406030204" pitchFamily="18" charset="0"/>
                  </a:rPr>
                  <a:t>EU3SAT formula with clauses like</a:t>
                </a:r>
              </a:p>
              <a:p>
                <a:pPr/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17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</a:p>
              <a:p>
                <a:pPr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</a:p>
              <a:p>
                <a:pPr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𝑡𝑒𝑚𝑝</m:t>
                            </m:r>
                          </m:e>
                        </m:ba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             is satisfiable</a:t>
                </a:r>
              </a:p>
              <a:p>
                <a:pPr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𝑡𝑒𝑚𝑝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𝑡𝑒𝑚𝑝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)∧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9EE822E-C19B-4819-84C1-603467561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845" y="3029557"/>
                <a:ext cx="4294534" cy="2139432"/>
              </a:xfrm>
              <a:prstGeom prst="rect">
                <a:avLst/>
              </a:prstGeom>
              <a:blipFill>
                <a:blip r:embed="rId6"/>
                <a:stretch>
                  <a:fillRect l="-1278" t="-1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>
            <a:extLst>
              <a:ext uri="{FF2B5EF4-FFF2-40B4-BE49-F238E27FC236}">
                <a16:creationId xmlns:a16="http://schemas.microsoft.com/office/drawing/2014/main" id="{BA80C2A3-89D8-43C5-A460-8829AF898702}"/>
              </a:ext>
            </a:extLst>
          </p:cNvPr>
          <p:cNvSpPr txBox="1">
            <a:spLocks/>
          </p:cNvSpPr>
          <p:nvPr/>
        </p:nvSpPr>
        <p:spPr>
          <a:xfrm>
            <a:off x="6214665" y="3223184"/>
            <a:ext cx="395115" cy="1013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C0000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?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D35EB60-1EF2-4D94-8857-3B39A29C812B}"/>
              </a:ext>
            </a:extLst>
          </p:cNvPr>
          <p:cNvSpPr txBox="1">
            <a:spLocks/>
          </p:cNvSpPr>
          <p:nvPr/>
        </p:nvSpPr>
        <p:spPr>
          <a:xfrm>
            <a:off x="8579505" y="1063547"/>
            <a:ext cx="3612494" cy="13166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(Wherever we have t copies of a variable in a clause, change t-1 of them and add 4(t-1) clauses.)</a:t>
            </a:r>
          </a:p>
        </p:txBody>
      </p:sp>
    </p:spTree>
    <p:extLst>
      <p:ext uri="{BB962C8B-B14F-4D97-AF65-F5344CB8AC3E}">
        <p14:creationId xmlns:p14="http://schemas.microsoft.com/office/powerpoint/2010/main" val="37961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9BBF-DB43-4A5B-BE62-1B7B26F6B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AA07A-EEB7-437E-AE81-42C052E07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86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73A4E8-EF9F-4E17-B6CA-A7D14A8ECC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EU3SAT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1-in-EU3SAT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73A4E8-EF9F-4E17-B6CA-A7D14A8ECC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0"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BCECEC-D7E1-420F-97C0-D3EEAE25C8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1619250"/>
                <a:ext cx="12192001" cy="527775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3SAT: Formulas like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)∧(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)∧(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i="1" dirty="0"/>
                  <a:t>at most</a:t>
                </a:r>
                <a:r>
                  <a:rPr lang="en-US" dirty="0"/>
                  <a:t> 3 variables/clause</a:t>
                </a:r>
                <a:r>
                  <a:rPr lang="en-US" dirty="0">
                    <a:solidFill>
                      <a:srgbClr val="FF0000"/>
                    </a:solidFill>
                  </a:rPr>
                  <a:t>, clause is satisfied </a:t>
                </a:r>
                <a:r>
                  <a:rPr lang="en-US" dirty="0" err="1">
                    <a:solidFill>
                      <a:srgbClr val="FF0000"/>
                    </a:solidFill>
                  </a:rPr>
                  <a:t>iff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at least </a:t>
                </a:r>
                <a:r>
                  <a:rPr lang="en-US" dirty="0">
                    <a:solidFill>
                      <a:srgbClr val="FF0000"/>
                    </a:solidFill>
                  </a:rPr>
                  <a:t>one literal is true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E3SAT: Formulas like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)∧(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)∧(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i="1" dirty="0"/>
                  <a:t>Exactly</a:t>
                </a:r>
                <a:r>
                  <a:rPr lang="en-US" dirty="0"/>
                  <a:t> 3 variables/clause</a:t>
                </a:r>
                <a:r>
                  <a:rPr lang="en-US" dirty="0">
                    <a:solidFill>
                      <a:srgbClr val="FF0000"/>
                    </a:solidFill>
                  </a:rPr>
                  <a:t>, clause is satisfied </a:t>
                </a:r>
                <a:r>
                  <a:rPr lang="en-US" dirty="0" err="1">
                    <a:solidFill>
                      <a:srgbClr val="FF0000"/>
                    </a:solidFill>
                  </a:rPr>
                  <a:t>iff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at least </a:t>
                </a:r>
                <a:r>
                  <a:rPr lang="en-US" dirty="0">
                    <a:solidFill>
                      <a:srgbClr val="FF0000"/>
                    </a:solidFill>
                  </a:rPr>
                  <a:t>one literal is true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EU3SAT: Formulas like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)∧(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)∧(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i="1" dirty="0"/>
                  <a:t>exactly</a:t>
                </a:r>
                <a:r>
                  <a:rPr lang="en-US" dirty="0"/>
                  <a:t> 3 </a:t>
                </a:r>
                <a:r>
                  <a:rPr lang="en-US" i="1" dirty="0"/>
                  <a:t>unique </a:t>
                </a:r>
                <a:r>
                  <a:rPr lang="en-US" dirty="0"/>
                  <a:t>variables/clause</a:t>
                </a:r>
                <a:r>
                  <a:rPr lang="en-US" dirty="0">
                    <a:solidFill>
                      <a:srgbClr val="FF0000"/>
                    </a:solidFill>
                  </a:rPr>
                  <a:t>, clause is satisfied </a:t>
                </a:r>
                <a:r>
                  <a:rPr lang="en-US" dirty="0" err="1">
                    <a:solidFill>
                      <a:srgbClr val="FF0000"/>
                    </a:solidFill>
                  </a:rPr>
                  <a:t>iff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at least </a:t>
                </a:r>
                <a:r>
                  <a:rPr lang="en-US" dirty="0">
                    <a:solidFill>
                      <a:srgbClr val="FF0000"/>
                    </a:solidFill>
                  </a:rPr>
                  <a:t>one literal is true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1-in-EU3SAT: Formulas like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ONEOF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)∧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ONE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)∧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ONE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i="1" dirty="0"/>
                  <a:t>exactly</a:t>
                </a:r>
                <a:r>
                  <a:rPr lang="en-US" dirty="0"/>
                  <a:t> 3 </a:t>
                </a:r>
                <a:r>
                  <a:rPr lang="en-US" i="1" dirty="0"/>
                  <a:t>unique </a:t>
                </a:r>
                <a:r>
                  <a:rPr lang="en-US" dirty="0"/>
                  <a:t>variables/clause, clause is satisfied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:r>
                  <a:rPr lang="en-US" b="1" dirty="0"/>
                  <a:t>exactly</a:t>
                </a:r>
                <a:r>
                  <a:rPr lang="en-US" dirty="0"/>
                  <a:t> one literal is true.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BCECEC-D7E1-420F-97C0-D3EEAE25C8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1619250"/>
                <a:ext cx="12192001" cy="5277751"/>
              </a:xfrm>
              <a:blipFill>
                <a:blip r:embed="rId3"/>
                <a:stretch>
                  <a:fillRect l="-650" t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97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4B6B21F-BDA7-4B98-B009-FB667BA2C5D1}"/>
              </a:ext>
            </a:extLst>
          </p:cNvPr>
          <p:cNvSpPr/>
          <p:nvPr/>
        </p:nvSpPr>
        <p:spPr>
          <a:xfrm>
            <a:off x="2476499" y="2394699"/>
            <a:ext cx="9715500" cy="44633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E89786-6C3D-4AAC-8107-040EF2CD146E}"/>
              </a:ext>
            </a:extLst>
          </p:cNvPr>
          <p:cNvSpPr/>
          <p:nvPr/>
        </p:nvSpPr>
        <p:spPr>
          <a:xfrm>
            <a:off x="2476498" y="881063"/>
            <a:ext cx="9715502" cy="122969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73A4E8-EF9F-4E17-B6CA-A7D14A8ECC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EU3SAT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1-in-EU3SAT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73A4E8-EF9F-4E17-B6CA-A7D14A8ECC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0"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CECEC-D7E1-420F-97C0-D3EEAE25C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670561"/>
            <a:ext cx="3612494" cy="475869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Reduction: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Proof:</a:t>
            </a:r>
          </a:p>
          <a:p>
            <a:r>
              <a:rPr lang="en-US" dirty="0"/>
              <a:t>(Sound,</a:t>
            </a:r>
          </a:p>
          <a:p>
            <a:r>
              <a:rPr lang="en-US" dirty="0"/>
              <a:t>Complete)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E1AD0AD-3D92-472C-9EAB-C58B83F4131F}"/>
                  </a:ext>
                </a:extLst>
              </p:cNvPr>
              <p:cNvSpPr/>
              <p:nvPr/>
            </p:nvSpPr>
            <p:spPr>
              <a:xfrm>
                <a:off x="2737171" y="1207958"/>
                <a:ext cx="12847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E1AD0AD-3D92-472C-9EAB-C58B83F413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171" y="1207958"/>
                <a:ext cx="1284711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A8D2CD35-AED0-4224-8214-DA4B5E1230CA}"/>
              </a:ext>
            </a:extLst>
          </p:cNvPr>
          <p:cNvSpPr/>
          <p:nvPr/>
        </p:nvSpPr>
        <p:spPr>
          <a:xfrm>
            <a:off x="5252735" y="2561727"/>
            <a:ext cx="2156790" cy="1286606"/>
          </a:xfrm>
          <a:prstGeom prst="left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0580478-C863-4A42-8767-9F0E5B99F221}"/>
              </a:ext>
            </a:extLst>
          </p:cNvPr>
          <p:cNvSpPr/>
          <p:nvPr/>
        </p:nvSpPr>
        <p:spPr>
          <a:xfrm>
            <a:off x="4668863" y="1013460"/>
            <a:ext cx="819150" cy="706993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62DD477-DDA1-4485-88B2-5934D209FC47}"/>
                  </a:ext>
                </a:extLst>
              </p:cNvPr>
              <p:cNvSpPr/>
              <p:nvPr/>
            </p:nvSpPr>
            <p:spPr>
              <a:xfrm>
                <a:off x="5710941" y="899217"/>
                <a:ext cx="215251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𝑂𝑁𝐸𝑂𝐹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ba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𝑂𝑁𝐸𝑂𝐹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𝑂𝑁𝐸𝑂𝐹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ba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62DD477-DDA1-4485-88B2-5934D209FC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941" y="899217"/>
                <a:ext cx="2152512" cy="14773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B001DE7-73A4-4CDF-85B5-DE80BB83CC55}"/>
                  </a:ext>
                </a:extLst>
              </p:cNvPr>
              <p:cNvSpPr/>
              <p:nvPr/>
            </p:nvSpPr>
            <p:spPr>
              <a:xfrm>
                <a:off x="2556202" y="2991816"/>
                <a:ext cx="2420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satisfiable</a:t>
                </a: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B001DE7-73A4-4CDF-85B5-DE80BB83C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202" y="2991816"/>
                <a:ext cx="2420214" cy="369332"/>
              </a:xfrm>
              <a:prstGeom prst="rect">
                <a:avLst/>
              </a:prstGeom>
              <a:blipFill>
                <a:blip r:embed="rId5"/>
                <a:stretch>
                  <a:fillRect l="-756" t="-10000" r="-201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9EE822E-C19B-4819-84C1-603467561F40}"/>
                  </a:ext>
                </a:extLst>
              </p:cNvPr>
              <p:cNvSpPr/>
              <p:nvPr/>
            </p:nvSpPr>
            <p:spPr>
              <a:xfrm>
                <a:off x="7685844" y="2622484"/>
                <a:ext cx="4294534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𝑂𝑁𝐸𝑂𝐹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ba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𝑂𝑁𝐸𝑂𝐹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             is satisfiable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𝑂𝑁𝐸𝑂𝐹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ba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9EE822E-C19B-4819-84C1-603467561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844" y="2622484"/>
                <a:ext cx="4294534" cy="14773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>
            <a:extLst>
              <a:ext uri="{FF2B5EF4-FFF2-40B4-BE49-F238E27FC236}">
                <a16:creationId xmlns:a16="http://schemas.microsoft.com/office/drawing/2014/main" id="{BA80C2A3-89D8-43C5-A460-8829AF898702}"/>
              </a:ext>
            </a:extLst>
          </p:cNvPr>
          <p:cNvSpPr txBox="1">
            <a:spLocks/>
          </p:cNvSpPr>
          <p:nvPr/>
        </p:nvSpPr>
        <p:spPr>
          <a:xfrm>
            <a:off x="6114573" y="2714625"/>
            <a:ext cx="395115" cy="1013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C0000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?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10C2F60-2E10-4DCA-A53E-DDFACB0A9E18}"/>
              </a:ext>
            </a:extLst>
          </p:cNvPr>
          <p:cNvSpPr/>
          <p:nvPr/>
        </p:nvSpPr>
        <p:spPr>
          <a:xfrm>
            <a:off x="3731104" y="3958265"/>
            <a:ext cx="1245312" cy="706993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2D9DF049-4B76-47C1-A06C-8381F19D75F2}"/>
              </a:ext>
            </a:extLst>
          </p:cNvPr>
          <p:cNvSpPr/>
          <p:nvPr/>
        </p:nvSpPr>
        <p:spPr>
          <a:xfrm>
            <a:off x="9029701" y="3958265"/>
            <a:ext cx="1371600" cy="572401"/>
          </a:xfrm>
          <a:prstGeom prst="lef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FA5C428-975D-42A1-A6A8-C2E449291A24}"/>
              </a:ext>
            </a:extLst>
          </p:cNvPr>
          <p:cNvCxnSpPr>
            <a:cxnSpLocks/>
          </p:cNvCxnSpPr>
          <p:nvPr/>
        </p:nvCxnSpPr>
        <p:spPr>
          <a:xfrm flipH="1">
            <a:off x="4781551" y="3496853"/>
            <a:ext cx="706462" cy="6029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888160-4F34-4017-B0EF-F782F449E165}"/>
              </a:ext>
            </a:extLst>
          </p:cNvPr>
          <p:cNvCxnSpPr>
            <a:cxnSpLocks/>
          </p:cNvCxnSpPr>
          <p:nvPr/>
        </p:nvCxnSpPr>
        <p:spPr>
          <a:xfrm>
            <a:off x="7215587" y="3496853"/>
            <a:ext cx="1995088" cy="6029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60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4E8B0-898E-4805-9943-BC7D3DAEC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SAT variants…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75075-7A1F-4F80-AEB2-8973885BF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96" y="2700959"/>
            <a:ext cx="11750007" cy="199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26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4E8B0-898E-4805-9943-BC7D3DAEC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Knapsack Problem:</a:t>
            </a:r>
          </a:p>
        </p:txBody>
      </p:sp>
      <p:pic>
        <p:nvPicPr>
          <p:cNvPr id="5" name="Picture 2" descr="NP-Complete">
            <a:extLst>
              <a:ext uri="{FF2B5EF4-FFF2-40B4-BE49-F238E27FC236}">
                <a16:creationId xmlns:a16="http://schemas.microsoft.com/office/drawing/2014/main" id="{D6E91564-4273-4D18-ADC3-1AF7D1318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19" y="0"/>
            <a:ext cx="7268081" cy="470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628C03E-CB6A-41B0-92FD-5541A1FDC76D}"/>
                  </a:ext>
                </a:extLst>
              </p:cNvPr>
              <p:cNvSpPr/>
              <p:nvPr/>
            </p:nvSpPr>
            <p:spPr>
              <a:xfrm>
                <a:off x="242888" y="1013460"/>
                <a:ext cx="443814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Given items with costs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, a budget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and a target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choose a subset of the items with total cost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value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628C03E-CB6A-41B0-92FD-5541A1FDC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88" y="1013460"/>
                <a:ext cx="4438143" cy="1200329"/>
              </a:xfrm>
              <a:prstGeom prst="rect">
                <a:avLst/>
              </a:prstGeom>
              <a:blipFill>
                <a:blip r:embed="rId3"/>
                <a:stretch>
                  <a:fillRect l="-1236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196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4E8B0-898E-4805-9943-BC7D3DAEC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Knapsack Problem:</a:t>
            </a:r>
          </a:p>
        </p:txBody>
      </p:sp>
      <p:pic>
        <p:nvPicPr>
          <p:cNvPr id="5" name="Picture 2" descr="NP-Complete">
            <a:extLst>
              <a:ext uri="{FF2B5EF4-FFF2-40B4-BE49-F238E27FC236}">
                <a16:creationId xmlns:a16="http://schemas.microsoft.com/office/drawing/2014/main" id="{D6E91564-4273-4D18-ADC3-1AF7D1318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19" y="0"/>
            <a:ext cx="7268081" cy="470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628C03E-CB6A-41B0-92FD-5541A1FDC76D}"/>
                  </a:ext>
                </a:extLst>
              </p:cNvPr>
              <p:cNvSpPr/>
              <p:nvPr/>
            </p:nvSpPr>
            <p:spPr>
              <a:xfrm>
                <a:off x="242888" y="1013460"/>
                <a:ext cx="443814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Given items with costs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, a budget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and a target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choose a subset of the items with total cost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value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628C03E-CB6A-41B0-92FD-5541A1FDC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88" y="1013460"/>
                <a:ext cx="4438143" cy="1200329"/>
              </a:xfrm>
              <a:prstGeom prst="rect">
                <a:avLst/>
              </a:prstGeom>
              <a:blipFill>
                <a:blip r:embed="rId3"/>
                <a:stretch>
                  <a:fillRect l="-1236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E0463967-6A7B-4410-8D75-ECFE62EE24CA}"/>
              </a:ext>
            </a:extLst>
          </p:cNvPr>
          <p:cNvSpPr txBox="1">
            <a:spLocks/>
          </p:cNvSpPr>
          <p:nvPr/>
        </p:nvSpPr>
        <p:spPr>
          <a:xfrm>
            <a:off x="-9525" y="2486025"/>
            <a:ext cx="12192000" cy="1013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C0000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Subset Sum: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FB3F7EE-5597-4DED-BD86-1EAFE5B23EAF}"/>
                  </a:ext>
                </a:extLst>
              </p:cNvPr>
              <p:cNvSpPr/>
              <p:nvPr/>
            </p:nvSpPr>
            <p:spPr>
              <a:xfrm>
                <a:off x="176213" y="3413760"/>
                <a:ext cx="443814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Given items with costs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a target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choose a subset of the items with total cost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FB3F7EE-5597-4DED-BD86-1EAFE5B23E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13" y="3413760"/>
                <a:ext cx="4438143" cy="923330"/>
              </a:xfrm>
              <a:prstGeom prst="rect">
                <a:avLst/>
              </a:prstGeom>
              <a:blipFill>
                <a:blip r:embed="rId4"/>
                <a:stretch>
                  <a:fillRect l="-1236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859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89A4E86-4E57-41B2-ADB8-6F6C3B6531D9}"/>
              </a:ext>
            </a:extLst>
          </p:cNvPr>
          <p:cNvSpPr/>
          <p:nvPr/>
        </p:nvSpPr>
        <p:spPr>
          <a:xfrm>
            <a:off x="4435099" y="2590362"/>
            <a:ext cx="4438143" cy="386192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E6A414-1A1E-4B82-B3BE-F8F94996D403}"/>
              </a:ext>
            </a:extLst>
          </p:cNvPr>
          <p:cNvSpPr/>
          <p:nvPr/>
        </p:nvSpPr>
        <p:spPr>
          <a:xfrm>
            <a:off x="171451" y="2606992"/>
            <a:ext cx="2508185" cy="38437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344E8B0-898E-4805-9943-BC7D3DAEC75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1-in-EU3SAT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Subset Sum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344E8B0-898E-4805-9943-BC7D3DAEC7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0"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BAAE94A-F98E-4B73-B144-EC48FB9FCF88}"/>
                  </a:ext>
                </a:extLst>
              </p:cNvPr>
              <p:cNvSpPr/>
              <p:nvPr/>
            </p:nvSpPr>
            <p:spPr>
              <a:xfrm>
                <a:off x="-223837" y="827969"/>
                <a:ext cx="3376612" cy="1187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dirty="0"/>
                  <a:t>Formulas like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ONEOF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)∧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ONE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)∧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ONE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BAAE94A-F98E-4B73-B144-EC48FB9FC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3837" y="827969"/>
                <a:ext cx="3376612" cy="1187633"/>
              </a:xfrm>
              <a:prstGeom prst="rect">
                <a:avLst/>
              </a:prstGeom>
              <a:blipFill>
                <a:blip r:embed="rId3"/>
                <a:stretch>
                  <a:fillRect t="-3077" r="-2888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3CE1C6B-F38B-463A-BA9A-0B541E5F25B3}"/>
                  </a:ext>
                </a:extLst>
              </p:cNvPr>
              <p:cNvSpPr/>
              <p:nvPr/>
            </p:nvSpPr>
            <p:spPr>
              <a:xfrm>
                <a:off x="4319588" y="880110"/>
                <a:ext cx="443814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Given items with costs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a target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choose a subset of the items with total cost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3CE1C6B-F38B-463A-BA9A-0B541E5F25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588" y="880110"/>
                <a:ext cx="4438143" cy="923330"/>
              </a:xfrm>
              <a:prstGeom prst="rect">
                <a:avLst/>
              </a:prstGeom>
              <a:blipFill>
                <a:blip r:embed="rId4"/>
                <a:stretch>
                  <a:fillRect l="-1236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85FB01-81D4-43DA-BC8B-C32248ED1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4176" y="2121800"/>
            <a:ext cx="2057399" cy="737123"/>
          </a:xfrm>
        </p:spPr>
        <p:txBody>
          <a:bodyPr>
            <a:normAutofit/>
          </a:bodyPr>
          <a:lstStyle/>
          <a:p>
            <a:r>
              <a:rPr lang="en-US" dirty="0"/>
              <a:t>Reduction: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C603755-B69C-4D34-93EF-EE735FD2F360}"/>
                  </a:ext>
                </a:extLst>
              </p:cNvPr>
              <p:cNvSpPr/>
              <p:nvPr/>
            </p:nvSpPr>
            <p:spPr>
              <a:xfrm>
                <a:off x="264319" y="3931765"/>
                <a:ext cx="2400300" cy="1464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ONEOF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)∧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ONEOF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)∧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ONEOF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29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C603755-B69C-4D34-93EF-EE735FD2F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19" y="3931765"/>
                <a:ext cx="2400300" cy="1464632"/>
              </a:xfrm>
              <a:prstGeom prst="rect">
                <a:avLst/>
              </a:prstGeom>
              <a:blipFill>
                <a:blip r:embed="rId5"/>
                <a:stretch>
                  <a:fillRect r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Right 10">
            <a:extLst>
              <a:ext uri="{FF2B5EF4-FFF2-40B4-BE49-F238E27FC236}">
                <a16:creationId xmlns:a16="http://schemas.microsoft.com/office/drawing/2014/main" id="{B33C753A-467F-46FD-904A-3B19334D1EFD}"/>
              </a:ext>
            </a:extLst>
          </p:cNvPr>
          <p:cNvSpPr/>
          <p:nvPr/>
        </p:nvSpPr>
        <p:spPr>
          <a:xfrm>
            <a:off x="3222139" y="4112834"/>
            <a:ext cx="819150" cy="706993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3BC1CE-3343-4114-AA5E-B1B61F23A88F}"/>
              </a:ext>
            </a:extLst>
          </p:cNvPr>
          <p:cNvCxnSpPr>
            <a:cxnSpLocks/>
          </p:cNvCxnSpPr>
          <p:nvPr/>
        </p:nvCxnSpPr>
        <p:spPr>
          <a:xfrm>
            <a:off x="4968520" y="5988298"/>
            <a:ext cx="3287780" cy="89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FCF80-6DB5-4260-B8CA-5E8102D323E8}"/>
              </a:ext>
            </a:extLst>
          </p:cNvPr>
          <p:cNvSpPr txBox="1">
            <a:spLocks/>
          </p:cNvSpPr>
          <p:nvPr/>
        </p:nvSpPr>
        <p:spPr>
          <a:xfrm>
            <a:off x="8237005" y="5958010"/>
            <a:ext cx="495300" cy="679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ADA5DF9-E30D-42E1-ADA0-1BF4B920D67E}"/>
              </a:ext>
            </a:extLst>
          </p:cNvPr>
          <p:cNvSpPr txBox="1">
            <a:spLocks/>
          </p:cNvSpPr>
          <p:nvPr/>
        </p:nvSpPr>
        <p:spPr>
          <a:xfrm>
            <a:off x="8605617" y="3027618"/>
            <a:ext cx="495300" cy="737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3C4D5F7-751F-4D84-9A7F-31E4622584F2}"/>
                  </a:ext>
                </a:extLst>
              </p:cNvPr>
              <p:cNvSpPr/>
              <p:nvPr/>
            </p:nvSpPr>
            <p:spPr>
              <a:xfrm>
                <a:off x="8161050" y="3273076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3C4D5F7-751F-4D84-9A7F-31E4622584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050" y="3273076"/>
                <a:ext cx="47314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850DA74-9B5F-460B-94DB-B4EDFC601AC8}"/>
                  </a:ext>
                </a:extLst>
              </p:cNvPr>
              <p:cNvSpPr/>
              <p:nvPr/>
            </p:nvSpPr>
            <p:spPr>
              <a:xfrm>
                <a:off x="8151525" y="3635026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850DA74-9B5F-460B-94DB-B4EDFC601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525" y="3635026"/>
                <a:ext cx="47314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88F103C-8047-4658-9127-0E27940A5051}"/>
                  </a:ext>
                </a:extLst>
              </p:cNvPr>
              <p:cNvSpPr/>
              <p:nvPr/>
            </p:nvSpPr>
            <p:spPr>
              <a:xfrm>
                <a:off x="8161050" y="3949351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88F103C-8047-4658-9127-0E27940A50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050" y="3949351"/>
                <a:ext cx="47314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3A9C126-F709-4941-B4A6-60D2A3A62FA6}"/>
                  </a:ext>
                </a:extLst>
              </p:cNvPr>
              <p:cNvSpPr/>
              <p:nvPr/>
            </p:nvSpPr>
            <p:spPr>
              <a:xfrm>
                <a:off x="8180100" y="4997101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3A9C126-F709-4941-B4A6-60D2A3A62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100" y="4997101"/>
                <a:ext cx="473142" cy="369332"/>
              </a:xfrm>
              <a:prstGeom prst="rect">
                <a:avLst/>
              </a:prstGeom>
              <a:blipFill>
                <a:blip r:embed="rId9"/>
                <a:stretch>
                  <a:fillRect r="-49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1D5AC6-55F4-4A11-BDB3-51B4A97353D5}"/>
                  </a:ext>
                </a:extLst>
              </p:cNvPr>
              <p:cNvSpPr/>
              <p:nvPr/>
            </p:nvSpPr>
            <p:spPr>
              <a:xfrm>
                <a:off x="8189626" y="5338564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1D5AC6-55F4-4A11-BDB3-51B4A97353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626" y="5338564"/>
                <a:ext cx="473142" cy="369332"/>
              </a:xfrm>
              <a:prstGeom prst="rect">
                <a:avLst/>
              </a:prstGeom>
              <a:blipFill>
                <a:blip r:embed="rId10"/>
                <a:stretch>
                  <a:fillRect r="-48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B23799D3-9DBE-4841-8C4A-6D11977D9841}"/>
              </a:ext>
            </a:extLst>
          </p:cNvPr>
          <p:cNvSpPr/>
          <p:nvPr/>
        </p:nvSpPr>
        <p:spPr>
          <a:xfrm>
            <a:off x="8888259" y="2948509"/>
            <a:ext cx="917508" cy="3352791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119D519-4C4C-4881-97C6-0074D0C9D60E}"/>
                  </a:ext>
                </a:extLst>
              </p:cNvPr>
              <p:cNvSpPr/>
              <p:nvPr/>
            </p:nvSpPr>
            <p:spPr>
              <a:xfrm>
                <a:off x="8897783" y="3244726"/>
                <a:ext cx="844617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119D519-4C4C-4881-97C6-0074D0C9D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783" y="3244726"/>
                <a:ext cx="844617" cy="27238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6ED419B4-C4B1-4391-8FDF-AC5E35EF5417}"/>
              </a:ext>
            </a:extLst>
          </p:cNvPr>
          <p:cNvSpPr/>
          <p:nvPr/>
        </p:nvSpPr>
        <p:spPr>
          <a:xfrm>
            <a:off x="185738" y="2629884"/>
            <a:ext cx="4438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1-in-EU3SAT formula</a:t>
            </a:r>
          </a:p>
          <a:p>
            <a:r>
              <a:rPr lang="en-US" dirty="0"/>
              <a:t>m clauses (here m=3)</a:t>
            </a:r>
          </a:p>
          <a:p>
            <a:r>
              <a:rPr lang="en-US" dirty="0"/>
              <a:t>n variables (here n=7)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EEE4C83-DD12-4E4E-B3D5-7789625B0244}"/>
                  </a:ext>
                </a:extLst>
              </p:cNvPr>
              <p:cNvSpPr/>
              <p:nvPr/>
            </p:nvSpPr>
            <p:spPr>
              <a:xfrm>
                <a:off x="4500922" y="2630593"/>
                <a:ext cx="43523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Subset Sum numbers (written in base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EEE4C83-DD12-4E4E-B3D5-7789625B02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922" y="2630593"/>
                <a:ext cx="4352345" cy="369332"/>
              </a:xfrm>
              <a:prstGeom prst="rect">
                <a:avLst/>
              </a:prstGeom>
              <a:blipFill>
                <a:blip r:embed="rId12"/>
                <a:stretch>
                  <a:fillRect l="-1120" t="-10000" r="-42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BC85E5B-75AD-4672-89EB-5BEAADFCDC31}"/>
                  </a:ext>
                </a:extLst>
              </p:cNvPr>
              <p:cNvSpPr/>
              <p:nvPr/>
            </p:nvSpPr>
            <p:spPr>
              <a:xfrm>
                <a:off x="7532400" y="3263551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BC85E5B-75AD-4672-89EB-5BEAADFCDC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400" y="3263551"/>
                <a:ext cx="47314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DD657E0-CE97-4314-AA92-A26C1C53BF5E}"/>
                  </a:ext>
                </a:extLst>
              </p:cNvPr>
              <p:cNvSpPr/>
              <p:nvPr/>
            </p:nvSpPr>
            <p:spPr>
              <a:xfrm>
                <a:off x="7532400" y="3635026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DD657E0-CE97-4314-AA92-A26C1C53BF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400" y="3635026"/>
                <a:ext cx="47314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4589994-4E71-4950-A1BE-ADAFF98069FB}"/>
                  </a:ext>
                </a:extLst>
              </p:cNvPr>
              <p:cNvSpPr/>
              <p:nvPr/>
            </p:nvSpPr>
            <p:spPr>
              <a:xfrm>
                <a:off x="7189500" y="3977926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4589994-4E71-4950-A1BE-ADAFF9806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500" y="3977926"/>
                <a:ext cx="47314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363170-8F22-4969-ABF9-A1934A55E4FC}"/>
                  </a:ext>
                </a:extLst>
              </p:cNvPr>
              <p:cNvSpPr/>
              <p:nvPr/>
            </p:nvSpPr>
            <p:spPr>
              <a:xfrm>
                <a:off x="5998875" y="5073301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363170-8F22-4969-ABF9-A1934A55E4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875" y="5073301"/>
                <a:ext cx="47314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21F2408-DDA9-4048-8C71-38620D40FDF7}"/>
                  </a:ext>
                </a:extLst>
              </p:cNvPr>
              <p:cNvSpPr/>
              <p:nvPr/>
            </p:nvSpPr>
            <p:spPr>
              <a:xfrm>
                <a:off x="6008400" y="5387626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21F2408-DDA9-4048-8C71-38620D40FD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400" y="5387626"/>
                <a:ext cx="47314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6582776-18C2-4E15-9860-80356B4869E2}"/>
                  </a:ext>
                </a:extLst>
              </p:cNvPr>
              <p:cNvSpPr/>
              <p:nvPr/>
            </p:nvSpPr>
            <p:spPr>
              <a:xfrm>
                <a:off x="7199025" y="3282601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6582776-18C2-4E15-9860-80356B486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025" y="3282601"/>
                <a:ext cx="47314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A57481B-33DC-4EF2-9C1F-1BB08F367505}"/>
                  </a:ext>
                </a:extLst>
              </p:cNvPr>
              <p:cNvSpPr/>
              <p:nvPr/>
            </p:nvSpPr>
            <p:spPr>
              <a:xfrm>
                <a:off x="7199025" y="3635026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A57481B-33DC-4EF2-9C1F-1BB08F367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025" y="3635026"/>
                <a:ext cx="47314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9D2E6B1-D7C1-4BB0-A6F1-225D38AE1799}"/>
                  </a:ext>
                </a:extLst>
              </p:cNvPr>
              <p:cNvSpPr/>
              <p:nvPr/>
            </p:nvSpPr>
            <p:spPr>
              <a:xfrm>
                <a:off x="7522875" y="3958876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9D2E6B1-D7C1-4BB0-A6F1-225D38AE17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875" y="3958876"/>
                <a:ext cx="47314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BD84A40-AF1B-4638-89F6-33788C130C89}"/>
                  </a:ext>
                </a:extLst>
              </p:cNvPr>
              <p:cNvSpPr/>
              <p:nvPr/>
            </p:nvSpPr>
            <p:spPr>
              <a:xfrm>
                <a:off x="7541925" y="5035201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BD84A40-AF1B-4638-89F6-33788C130C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925" y="5035201"/>
                <a:ext cx="473142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1809957-8ED8-4D9A-B668-37D759370300}"/>
                  </a:ext>
                </a:extLst>
              </p:cNvPr>
              <p:cNvSpPr/>
              <p:nvPr/>
            </p:nvSpPr>
            <p:spPr>
              <a:xfrm>
                <a:off x="7560975" y="5368576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1809957-8ED8-4D9A-B668-37D759370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975" y="5368576"/>
                <a:ext cx="473142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429C000-F887-4F1D-B4DF-3EC0DF6E0E09}"/>
                  </a:ext>
                </a:extLst>
              </p:cNvPr>
              <p:cNvSpPr/>
              <p:nvPr/>
            </p:nvSpPr>
            <p:spPr>
              <a:xfrm>
                <a:off x="7227600" y="5359051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429C000-F887-4F1D-B4DF-3EC0DF6E0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600" y="5359051"/>
                <a:ext cx="473142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4CD3E30-3606-4E49-8102-6FDCCC3542E5}"/>
                  </a:ext>
                </a:extLst>
              </p:cNvPr>
              <p:cNvSpPr/>
              <p:nvPr/>
            </p:nvSpPr>
            <p:spPr>
              <a:xfrm>
                <a:off x="7246650" y="5025676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4CD3E30-3606-4E49-8102-6FDCCC354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650" y="5025676"/>
                <a:ext cx="473142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3E8F83E-1CC9-48BE-8E5F-A719C14E55D4}"/>
                  </a:ext>
                </a:extLst>
              </p:cNvPr>
              <p:cNvSpPr/>
              <p:nvPr/>
            </p:nvSpPr>
            <p:spPr>
              <a:xfrm>
                <a:off x="6017925" y="4330351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3E8F83E-1CC9-48BE-8E5F-A719C14E55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925" y="4330351"/>
                <a:ext cx="473142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67CF644-1A9B-4D2D-A465-BBDF2373237E}"/>
                  </a:ext>
                </a:extLst>
              </p:cNvPr>
              <p:cNvSpPr/>
              <p:nvPr/>
            </p:nvSpPr>
            <p:spPr>
              <a:xfrm>
                <a:off x="6027450" y="3968401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67CF644-1A9B-4D2D-A465-BBDF237323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450" y="3968401"/>
                <a:ext cx="473142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5D6A3E2-91E6-4ED8-9DC4-0B942D18AFF5}"/>
                  </a:ext>
                </a:extLst>
              </p:cNvPr>
              <p:cNvSpPr/>
              <p:nvPr/>
            </p:nvSpPr>
            <p:spPr>
              <a:xfrm>
                <a:off x="6036975" y="3606451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5D6A3E2-91E6-4ED8-9DC4-0B942D18AF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975" y="3606451"/>
                <a:ext cx="473142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8BBA295-9CBE-4949-BDD5-071B0EB795A1}"/>
                  </a:ext>
                </a:extLst>
              </p:cNvPr>
              <p:cNvSpPr/>
              <p:nvPr/>
            </p:nvSpPr>
            <p:spPr>
              <a:xfrm>
                <a:off x="6008400" y="6073426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8BBA295-9CBE-4949-BDD5-071B0EB79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400" y="6073426"/>
                <a:ext cx="47314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D80DCDC-2B20-43A5-AC97-BEABBC533382}"/>
                  </a:ext>
                </a:extLst>
              </p:cNvPr>
              <p:cNvSpPr/>
              <p:nvPr/>
            </p:nvSpPr>
            <p:spPr>
              <a:xfrm>
                <a:off x="7294275" y="6063901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D80DCDC-2B20-43A5-AC97-BEABBC5333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275" y="6063901"/>
                <a:ext cx="473142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85281EF-F325-4424-8440-280A5AB61631}"/>
                  </a:ext>
                </a:extLst>
              </p:cNvPr>
              <p:cNvSpPr/>
              <p:nvPr/>
            </p:nvSpPr>
            <p:spPr>
              <a:xfrm>
                <a:off x="7599075" y="6073426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85281EF-F325-4424-8440-280A5AB61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075" y="6073426"/>
                <a:ext cx="473142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7686AB1-79A7-488C-BABF-A35D4D6AE67C}"/>
                  </a:ext>
                </a:extLst>
              </p:cNvPr>
              <p:cNvSpPr/>
              <p:nvPr/>
            </p:nvSpPr>
            <p:spPr>
              <a:xfrm>
                <a:off x="6044845" y="3263551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7686AB1-79A7-488C-BABF-A35D4D6AE6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845" y="3263551"/>
                <a:ext cx="473142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3D546DC-CC7B-46ED-8372-DCC06D2E5BC7}"/>
                  </a:ext>
                </a:extLst>
              </p:cNvPr>
              <p:cNvSpPr/>
              <p:nvPr/>
            </p:nvSpPr>
            <p:spPr>
              <a:xfrm>
                <a:off x="7530846" y="4310230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3D546DC-CC7B-46ED-8372-DCC06D2E5B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846" y="4310230"/>
                <a:ext cx="473142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BAB6874-3F5B-44CD-8BB3-FDF0AC5482B7}"/>
                  </a:ext>
                </a:extLst>
              </p:cNvPr>
              <p:cNvSpPr/>
              <p:nvPr/>
            </p:nvSpPr>
            <p:spPr>
              <a:xfrm>
                <a:off x="7189500" y="4320826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BAB6874-3F5B-44CD-8BB3-FDF0AC5482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500" y="4320826"/>
                <a:ext cx="473142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1C86CFB-7F6E-4674-A8BE-66D21C474058}"/>
                  </a:ext>
                </a:extLst>
              </p:cNvPr>
              <p:cNvSpPr/>
              <p:nvPr/>
            </p:nvSpPr>
            <p:spPr>
              <a:xfrm>
                <a:off x="8161050" y="4263676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1C86CFB-7F6E-4674-A8BE-66D21C4740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050" y="4263676"/>
                <a:ext cx="473142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A67F815-50B0-4ABC-A724-31C8BD1270FF}"/>
                  </a:ext>
                </a:extLst>
              </p:cNvPr>
              <p:cNvSpPr/>
              <p:nvPr/>
            </p:nvSpPr>
            <p:spPr>
              <a:xfrm>
                <a:off x="5606695" y="3273076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A67F815-50B0-4ABC-A724-31C8BD127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695" y="3273076"/>
                <a:ext cx="473142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0CEAE8D-31B1-4B7F-A1D5-36A70E0C74A5}"/>
                  </a:ext>
                </a:extLst>
              </p:cNvPr>
              <p:cNvSpPr/>
              <p:nvPr/>
            </p:nvSpPr>
            <p:spPr>
              <a:xfrm>
                <a:off x="5606695" y="4311301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0CEAE8D-31B1-4B7F-A1D5-36A70E0C7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695" y="4311301"/>
                <a:ext cx="473142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E5BC3EE-09A3-4627-BC1C-C7E55A42E6BA}"/>
                  </a:ext>
                </a:extLst>
              </p:cNvPr>
              <p:cNvSpPr/>
              <p:nvPr/>
            </p:nvSpPr>
            <p:spPr>
              <a:xfrm>
                <a:off x="5263795" y="3606451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E5BC3EE-09A3-4627-BC1C-C7E55A42E6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795" y="3606451"/>
                <a:ext cx="473142" cy="36933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8D06487-3CC5-492F-ACAB-0643EE3BCBEA}"/>
                  </a:ext>
                </a:extLst>
              </p:cNvPr>
              <p:cNvSpPr/>
              <p:nvPr/>
            </p:nvSpPr>
            <p:spPr>
              <a:xfrm>
                <a:off x="4939945" y="5082826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8D06487-3CC5-492F-ACAB-0643EE3BCB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945" y="5082826"/>
                <a:ext cx="473142" cy="369332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CFCA96F-5B6A-4C42-AB1F-921146FB7552}"/>
                  </a:ext>
                </a:extLst>
              </p:cNvPr>
              <p:cNvSpPr/>
              <p:nvPr/>
            </p:nvSpPr>
            <p:spPr>
              <a:xfrm>
                <a:off x="5254270" y="5082826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CFCA96F-5B6A-4C42-AB1F-921146FB7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270" y="5082826"/>
                <a:ext cx="473142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5294BE3-4EC7-49B1-AB13-810B555A288B}"/>
                  </a:ext>
                </a:extLst>
              </p:cNvPr>
              <p:cNvSpPr/>
              <p:nvPr/>
            </p:nvSpPr>
            <p:spPr>
              <a:xfrm>
                <a:off x="5606695" y="5082826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5294BE3-4EC7-49B1-AB13-810B555A28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695" y="5082826"/>
                <a:ext cx="473142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704700F-A059-4CA2-8208-AF070754EA9F}"/>
                  </a:ext>
                </a:extLst>
              </p:cNvPr>
              <p:cNvSpPr/>
              <p:nvPr/>
            </p:nvSpPr>
            <p:spPr>
              <a:xfrm>
                <a:off x="5597170" y="5397151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704700F-A059-4CA2-8208-AF070754EA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170" y="5397151"/>
                <a:ext cx="473142" cy="369332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2752F0C-B750-4779-9BFB-3182D5890CEC}"/>
                  </a:ext>
                </a:extLst>
              </p:cNvPr>
              <p:cNvSpPr/>
              <p:nvPr/>
            </p:nvSpPr>
            <p:spPr>
              <a:xfrm>
                <a:off x="5263795" y="5397151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2752F0C-B750-4779-9BFB-3182D5890C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795" y="5397151"/>
                <a:ext cx="473142" cy="369332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F08C386-CF63-488E-A93A-152666AF6E23}"/>
                  </a:ext>
                </a:extLst>
              </p:cNvPr>
              <p:cNvSpPr/>
              <p:nvPr/>
            </p:nvSpPr>
            <p:spPr>
              <a:xfrm>
                <a:off x="4939945" y="5387626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F08C386-CF63-488E-A93A-152666AF6E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945" y="5387626"/>
                <a:ext cx="473142" cy="369332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8123FAA-E3D7-4940-9E16-1CCB55EFB525}"/>
                  </a:ext>
                </a:extLst>
              </p:cNvPr>
              <p:cNvSpPr/>
              <p:nvPr/>
            </p:nvSpPr>
            <p:spPr>
              <a:xfrm>
                <a:off x="4958995" y="4330351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8123FAA-E3D7-4940-9E16-1CCB55EFB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995" y="4330351"/>
                <a:ext cx="473142" cy="369332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10DE608-011B-4A37-B53D-C1B92A32E9FB}"/>
                  </a:ext>
                </a:extLst>
              </p:cNvPr>
              <p:cNvSpPr/>
              <p:nvPr/>
            </p:nvSpPr>
            <p:spPr>
              <a:xfrm>
                <a:off x="5244745" y="4320826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10DE608-011B-4A37-B53D-C1B92A32E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745" y="4320826"/>
                <a:ext cx="473142" cy="369332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A57CC96-26C1-4F2A-80C7-105B6C113DE9}"/>
                  </a:ext>
                </a:extLst>
              </p:cNvPr>
              <p:cNvSpPr/>
              <p:nvPr/>
            </p:nvSpPr>
            <p:spPr>
              <a:xfrm>
                <a:off x="4968520" y="3920776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A57CC96-26C1-4F2A-80C7-105B6C113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520" y="3920776"/>
                <a:ext cx="473142" cy="369332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6D0701E-D8CE-4859-91E1-F0F73CB9669B}"/>
                  </a:ext>
                </a:extLst>
              </p:cNvPr>
              <p:cNvSpPr/>
              <p:nvPr/>
            </p:nvSpPr>
            <p:spPr>
              <a:xfrm>
                <a:off x="5254270" y="3939826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6D0701E-D8CE-4859-91E1-F0F73CB966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270" y="3939826"/>
                <a:ext cx="473142" cy="369332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40805BB-2CB6-4163-A792-B2A09460C332}"/>
                  </a:ext>
                </a:extLst>
              </p:cNvPr>
              <p:cNvSpPr/>
              <p:nvPr/>
            </p:nvSpPr>
            <p:spPr>
              <a:xfrm>
                <a:off x="5578120" y="3930301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40805BB-2CB6-4163-A792-B2A09460C3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120" y="3930301"/>
                <a:ext cx="473142" cy="369332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5FDD9F4-C05D-4412-A491-40FFE3EEBC76}"/>
                  </a:ext>
                </a:extLst>
              </p:cNvPr>
              <p:cNvSpPr/>
              <p:nvPr/>
            </p:nvSpPr>
            <p:spPr>
              <a:xfrm>
                <a:off x="5606695" y="3606451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5FDD9F4-C05D-4412-A491-40FFE3EEB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695" y="3606451"/>
                <a:ext cx="473142" cy="369332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F33A824-2568-437D-8A9B-F87D45FFEC1D}"/>
                  </a:ext>
                </a:extLst>
              </p:cNvPr>
              <p:cNvSpPr/>
              <p:nvPr/>
            </p:nvSpPr>
            <p:spPr>
              <a:xfrm>
                <a:off x="5273320" y="3282601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F33A824-2568-437D-8A9B-F87D45FFEC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320" y="3282601"/>
                <a:ext cx="473142" cy="369332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7441B3F-6985-41D4-A31B-9DCEAF72CEFD}"/>
                  </a:ext>
                </a:extLst>
              </p:cNvPr>
              <p:cNvSpPr/>
              <p:nvPr/>
            </p:nvSpPr>
            <p:spPr>
              <a:xfrm>
                <a:off x="4958995" y="3282601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7441B3F-6985-41D4-A31B-9DCEAF72C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995" y="3282601"/>
                <a:ext cx="473142" cy="369332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822028-819D-4513-AFA5-4DF9A87A1EAE}"/>
                  </a:ext>
                </a:extLst>
              </p:cNvPr>
              <p:cNvSpPr/>
              <p:nvPr/>
            </p:nvSpPr>
            <p:spPr>
              <a:xfrm>
                <a:off x="4968520" y="3606451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822028-819D-4513-AFA5-4DF9A87A1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520" y="3606451"/>
                <a:ext cx="473142" cy="369332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54128EE-E7AA-44D0-BFDE-69BAA5855A93}"/>
                  </a:ext>
                </a:extLst>
              </p:cNvPr>
              <p:cNvSpPr/>
              <p:nvPr/>
            </p:nvSpPr>
            <p:spPr>
              <a:xfrm>
                <a:off x="4930420" y="6063901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54128EE-E7AA-44D0-BFDE-69BAA5855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420" y="6063901"/>
                <a:ext cx="473142" cy="369332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745435C-CD26-462E-A6FB-5F0BBA1A7678}"/>
                  </a:ext>
                </a:extLst>
              </p:cNvPr>
              <p:cNvSpPr/>
              <p:nvPr/>
            </p:nvSpPr>
            <p:spPr>
              <a:xfrm>
                <a:off x="5225695" y="6063901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745435C-CD26-462E-A6FB-5F0BBA1A7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695" y="6063901"/>
                <a:ext cx="473142" cy="369332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0C9DAF5-3F01-41D8-B07C-ED3AA4A53566}"/>
                  </a:ext>
                </a:extLst>
              </p:cNvPr>
              <p:cNvSpPr/>
              <p:nvPr/>
            </p:nvSpPr>
            <p:spPr>
              <a:xfrm>
                <a:off x="5568595" y="6082951"/>
                <a:ext cx="4731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0C9DAF5-3F01-41D8-B07C-ED3AA4A535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595" y="6082951"/>
                <a:ext cx="473142" cy="369332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106A5E93-9406-4507-8D73-5974828D9DFC}"/>
              </a:ext>
            </a:extLst>
          </p:cNvPr>
          <p:cNvSpPr txBox="1">
            <a:spLocks/>
          </p:cNvSpPr>
          <p:nvPr/>
        </p:nvSpPr>
        <p:spPr>
          <a:xfrm>
            <a:off x="2764938" y="6206217"/>
            <a:ext cx="1686124" cy="73712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Proof of Correctness?</a:t>
            </a:r>
          </a:p>
        </p:txBody>
      </p:sp>
    </p:spTree>
    <p:extLst>
      <p:ext uri="{BB962C8B-B14F-4D97-AF65-F5344CB8AC3E}">
        <p14:creationId xmlns:p14="http://schemas.microsoft.com/office/powerpoint/2010/main" val="216420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309FE-DAF8-4535-87A1-BC95479F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DF157-2A43-439E-9547-9A301906E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16" y="1048644"/>
            <a:ext cx="11954984" cy="565349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121.5: Nicole </a:t>
            </a:r>
            <a:r>
              <a:rPr lang="en-US" dirty="0" err="1"/>
              <a:t>Immorlica</a:t>
            </a:r>
            <a:r>
              <a:rPr lang="en-US" dirty="0"/>
              <a:t>: Econ and 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Sections: Polynomial time reductions, NP,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Homework 5 due today.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Midterm 2 this Tuesday!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90 minutes (70 if handwritten)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2-sided </a:t>
            </a:r>
            <a:r>
              <a:rPr lang="en-US" dirty="0" err="1"/>
              <a:t>cheatsheet</a:t>
            </a:r>
            <a:r>
              <a:rPr lang="en-US" dirty="0"/>
              <a:t>, </a:t>
            </a:r>
            <a:r>
              <a:rPr lang="en-US" dirty="0" err="1"/>
              <a:t>noncollaboratively</a:t>
            </a:r>
            <a:r>
              <a:rPr lang="en-US" dirty="0"/>
              <a:t> made, plus Barak’s textbook.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Material through lecture 17 (Efficient Computation: P)</a:t>
            </a:r>
          </a:p>
          <a:p>
            <a:pPr lvl="1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8" name="Picture 4" descr="Nicole Immorlica at Microsoft Research">
            <a:extLst>
              <a:ext uri="{FF2B5EF4-FFF2-40B4-BE49-F238E27FC236}">
                <a16:creationId xmlns:a16="http://schemas.microsoft.com/office/drawing/2014/main" id="{0266ABE8-B936-4D91-8995-B1632760D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5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502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4E8B0-898E-4805-9943-BC7D3DAEC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NP-hardness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F274DEB-848B-4EE8-9E26-0CBAB07026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488722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Subset sum: Given items with costs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a target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choose a subset of the items with total cost exactly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Some numbers (costs) in reduction were exponential in n. (Poly length!)</a:t>
                </a:r>
              </a:p>
              <a:p>
                <a:r>
                  <a:rPr lang="en-US" dirty="0"/>
                  <a:t>If all inputs were polynomial in n, Subset Sum isn’t NP-hard.</a:t>
                </a:r>
              </a:p>
              <a:p>
                <a:r>
                  <a:rPr lang="en-US" dirty="0"/>
                  <a:t>“Weakly NP-hard“</a:t>
                </a:r>
              </a:p>
              <a:p>
                <a:endParaRPr lang="en-US" dirty="0"/>
              </a:p>
              <a:p>
                <a:r>
                  <a:rPr lang="en-US" dirty="0"/>
                  <a:t>“Strongly NP-hard”: NP-hard even if all numerical inputs are polynomial-sized.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F274DEB-848B-4EE8-9E26-0CBAB07026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4887226"/>
              </a:xfrm>
              <a:blipFill>
                <a:blip r:embed="rId2"/>
                <a:stretch>
                  <a:fillRect l="-1019" t="-1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993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4E8B0-898E-4805-9943-BC7D3DAEC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Traveling Salesman:</a:t>
            </a:r>
          </a:p>
        </p:txBody>
      </p:sp>
      <p:pic>
        <p:nvPicPr>
          <p:cNvPr id="5" name="Picture 2" descr="NP-Complete">
            <a:extLst>
              <a:ext uri="{FF2B5EF4-FFF2-40B4-BE49-F238E27FC236}">
                <a16:creationId xmlns:a16="http://schemas.microsoft.com/office/drawing/2014/main" id="{D6E91564-4273-4D18-ADC3-1AF7D1318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0"/>
            <a:ext cx="7134225" cy="461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628C03E-CB6A-41B0-92FD-5541A1FDC76D}"/>
                  </a:ext>
                </a:extLst>
              </p:cNvPr>
              <p:cNvSpPr/>
              <p:nvPr/>
            </p:nvSpPr>
            <p:spPr>
              <a:xfrm>
                <a:off x="242888" y="1013460"/>
                <a:ext cx="4438143" cy="3108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Given a (directed or undirected) graph G, a “distance”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/>
                  <a:t> for each edge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, and a target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is there a walk visiting all the vertices of G whose total distance is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628C03E-CB6A-41B0-92FD-5541A1FDC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88" y="1013460"/>
                <a:ext cx="4438143" cy="3108543"/>
              </a:xfrm>
              <a:prstGeom prst="rect">
                <a:avLst/>
              </a:prstGeom>
              <a:blipFill>
                <a:blip r:embed="rId3"/>
                <a:stretch>
                  <a:fillRect l="-2885" t="-1765"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767669B-B398-4BC5-A563-8F8E3C9DAE09}"/>
                  </a:ext>
                </a:extLst>
              </p:cNvPr>
              <p:cNvSpPr/>
              <p:nvPr/>
            </p:nvSpPr>
            <p:spPr>
              <a:xfrm>
                <a:off x="242887" y="4877633"/>
                <a:ext cx="4438143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Strongly NP-hard</a:t>
                </a:r>
              </a:p>
              <a:p>
                <a:r>
                  <a:rPr lang="en-US" sz="2800" dirty="0"/>
                  <a:t>(NP-hard even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and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/>
                  <a:t> is small).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767669B-B398-4BC5-A563-8F8E3C9DA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87" y="4877633"/>
                <a:ext cx="4438143" cy="1384995"/>
              </a:xfrm>
              <a:prstGeom prst="rect">
                <a:avLst/>
              </a:prstGeom>
              <a:blipFill>
                <a:blip r:embed="rId4"/>
                <a:stretch>
                  <a:fillRect l="-2885" t="-3965" r="-412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882D60A-4181-46C8-996D-23DC9D97DFD8}"/>
              </a:ext>
            </a:extLst>
          </p:cNvPr>
          <p:cNvSpPr/>
          <p:nvPr/>
        </p:nvSpPr>
        <p:spPr>
          <a:xfrm>
            <a:off x="5024437" y="4887157"/>
            <a:ext cx="70151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Hint: Reduce from </a:t>
            </a:r>
            <a:r>
              <a:rPr lang="en-US" sz="2800" dirty="0" err="1"/>
              <a:t>Longpath</a:t>
            </a:r>
            <a:r>
              <a:rPr lang="en-US" sz="2800" dirty="0"/>
              <a:t>:</a:t>
            </a:r>
          </a:p>
          <a:p>
            <a:r>
              <a:rPr lang="en-US" sz="2800" dirty="0"/>
              <a:t>Given a (directed or undirected) graph G and a target t, is there a path visiting at least t vertices? (Paths can’t revisit vertices.)</a:t>
            </a:r>
          </a:p>
        </p:txBody>
      </p:sp>
    </p:spTree>
    <p:extLst>
      <p:ext uri="{BB962C8B-B14F-4D97-AF65-F5344CB8AC3E}">
        <p14:creationId xmlns:p14="http://schemas.microsoft.com/office/powerpoint/2010/main" val="3525277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EFC3D-481F-491F-A844-C54D7A34C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432DF-F3DD-4FDC-9AA3-42DB09822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29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9B3D9-084D-4356-A5F3-EF55936F0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Lecture: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D960C1-F806-40AA-A805-DB561A9502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247199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E3SAT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EU3SAT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1-in-EU3SAT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SUBSETSUM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Weak NP-hardness: hard only for big-number inputs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Strong NP-hardness: hard even for small-number inputs.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D960C1-F806-40AA-A805-DB561A9502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247199"/>
              </a:xfrm>
              <a:blipFill>
                <a:blip r:embed="rId2"/>
                <a:stretch>
                  <a:fillRect l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193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C76BA-8E8D-4753-AE5E-B5393E00E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BE13E-2F84-4DA9-9842-9EF303F1D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68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7B40D-F93F-4793-8ACF-BADA8CC9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7AE48-6D30-468C-9C5A-00854EE35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71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EA10E-D725-4EA3-9585-5DEB5C013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D3B00-8BEB-494E-9F7B-312E5794A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10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93370-B7E8-4DB7-A893-335637CA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7E051-05FC-4482-8C2D-9A8736D19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5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0E879-AF30-4721-9342-9F67D815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10A4FE-8F58-4227-8DB3-BEDA0244A1B7}"/>
              </a:ext>
            </a:extLst>
          </p:cNvPr>
          <p:cNvSpPr txBox="1"/>
          <p:nvPr/>
        </p:nvSpPr>
        <p:spPr>
          <a:xfrm>
            <a:off x="1938192" y="1184630"/>
            <a:ext cx="2749118" cy="954107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I: Circuits: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B71DB-AD01-4202-935F-7FCE154B3FFA}"/>
              </a:ext>
            </a:extLst>
          </p:cNvPr>
          <p:cNvSpPr txBox="1"/>
          <p:nvPr/>
        </p:nvSpPr>
        <p:spPr>
          <a:xfrm>
            <a:off x="6048441" y="1569350"/>
            <a:ext cx="4209430" cy="954107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II: Automata: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 restricted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42D241-7684-43B7-9C1B-B16A42480661}"/>
              </a:ext>
            </a:extLst>
          </p:cNvPr>
          <p:cNvSpPr txBox="1"/>
          <p:nvPr/>
        </p:nvSpPr>
        <p:spPr>
          <a:xfrm>
            <a:off x="6048441" y="3066703"/>
            <a:ext cx="4209430" cy="677108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III: Turing Machines: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2034D-665F-4B6F-AF71-70476304A23E}"/>
              </a:ext>
            </a:extLst>
          </p:cNvPr>
          <p:cNvSpPr txBox="1"/>
          <p:nvPr/>
        </p:nvSpPr>
        <p:spPr>
          <a:xfrm>
            <a:off x="3316616" y="4207738"/>
            <a:ext cx="4209430" cy="677108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IV: Efficient Computation: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966DCA-EDD6-49E7-A23A-61CC590E26C6}"/>
              </a:ext>
            </a:extLst>
          </p:cNvPr>
          <p:cNvSpPr txBox="1"/>
          <p:nvPr/>
        </p:nvSpPr>
        <p:spPr>
          <a:xfrm>
            <a:off x="3316615" y="5369054"/>
            <a:ext cx="4209430" cy="646331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V: Randomized computation: </a:t>
            </a: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Extending studies to non-classical algorithms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9B835A1F-F0AA-45C3-A649-DACFD9878978}"/>
              </a:ext>
            </a:extLst>
          </p:cNvPr>
          <p:cNvSpPr/>
          <p:nvPr/>
        </p:nvSpPr>
        <p:spPr>
          <a:xfrm>
            <a:off x="6461519" y="3759633"/>
            <a:ext cx="484632" cy="44810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7D44C88-973B-49F1-8526-FE1549B07227}"/>
              </a:ext>
            </a:extLst>
          </p:cNvPr>
          <p:cNvSpPr/>
          <p:nvPr/>
        </p:nvSpPr>
        <p:spPr>
          <a:xfrm>
            <a:off x="5506176" y="4902122"/>
            <a:ext cx="484632" cy="44810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EC63100-047A-4789-95F4-78CFF977985C}"/>
              </a:ext>
            </a:extLst>
          </p:cNvPr>
          <p:cNvSpPr/>
          <p:nvPr/>
        </p:nvSpPr>
        <p:spPr>
          <a:xfrm rot="16782564">
            <a:off x="5140544" y="1078145"/>
            <a:ext cx="484632" cy="1367952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42EDEFDE-1316-4083-A21B-0235D119D6B7}"/>
              </a:ext>
            </a:extLst>
          </p:cNvPr>
          <p:cNvSpPr/>
          <p:nvPr/>
        </p:nvSpPr>
        <p:spPr>
          <a:xfrm>
            <a:off x="7910840" y="2531368"/>
            <a:ext cx="484632" cy="53533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28BCED9-BC34-4A0A-A4CD-CE84E127B341}"/>
              </a:ext>
            </a:extLst>
          </p:cNvPr>
          <p:cNvSpPr/>
          <p:nvPr/>
        </p:nvSpPr>
        <p:spPr>
          <a:xfrm>
            <a:off x="3857071" y="2151316"/>
            <a:ext cx="484632" cy="203914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7E6876-806D-41A7-B3BA-5075E46E2DB6}"/>
              </a:ext>
            </a:extLst>
          </p:cNvPr>
          <p:cNvSpPr/>
          <p:nvPr/>
        </p:nvSpPr>
        <p:spPr>
          <a:xfrm>
            <a:off x="3003170" y="3807090"/>
            <a:ext cx="5006012" cy="1443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EF9E22-5F31-4DC2-930F-08726959860B}"/>
              </a:ext>
            </a:extLst>
          </p:cNvPr>
          <p:cNvSpPr txBox="1"/>
          <p:nvPr/>
        </p:nvSpPr>
        <p:spPr>
          <a:xfrm>
            <a:off x="10149438" y="1120028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7B806B-9CEF-4A05-AC5E-6BB9FC559341}"/>
              </a:ext>
            </a:extLst>
          </p:cNvPr>
          <p:cNvSpPr txBox="1"/>
          <p:nvPr/>
        </p:nvSpPr>
        <p:spPr>
          <a:xfrm>
            <a:off x="4578876" y="659522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210797-6077-4A1B-BE2C-130118119308}"/>
              </a:ext>
            </a:extLst>
          </p:cNvPr>
          <p:cNvSpPr txBox="1"/>
          <p:nvPr/>
        </p:nvSpPr>
        <p:spPr>
          <a:xfrm>
            <a:off x="10149438" y="2482103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1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EF13D-EA4B-46E3-B15C-6987CF84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last lectures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0D6ACA-A9DE-4310-BBC7-D3DFF9181C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080025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Reductions: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such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that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polytime.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ISET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NP: problems easy to verify.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is in NP </a:t>
                </a:r>
                <a:r>
                  <a:rPr lang="en-US" dirty="0" err="1"/>
                  <a:t>iff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/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=1⇔∃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such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that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              and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 computable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(Any problem in NP)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NANDSAT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3NAND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3SAT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So 3SAT is NP-Complete!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0D6ACA-A9DE-4310-BBC7-D3DFF9181C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080025"/>
              </a:xfrm>
              <a:blipFill>
                <a:blip r:embed="rId2"/>
                <a:stretch>
                  <a:fillRect l="-917" t="-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57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0B305-925F-4FF3-B2E3-0F7C587E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386"/>
            <a:ext cx="12192000" cy="1013460"/>
          </a:xfrm>
        </p:spPr>
        <p:txBody>
          <a:bodyPr/>
          <a:lstStyle/>
          <a:p>
            <a:r>
              <a:rPr lang="en-US" dirty="0"/>
              <a:t>Witness, the NP concept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ontent Placeholder 28">
                <a:extLst>
                  <a:ext uri="{FF2B5EF4-FFF2-40B4-BE49-F238E27FC236}">
                    <a16:creationId xmlns:a16="http://schemas.microsoft.com/office/drawing/2014/main" id="{B8071703-13BA-4BB8-BEC1-0118BAAB21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in NP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 </m:t>
                    </m:r>
                  </m:oMath>
                </a14:m>
                <a:r>
                  <a:rPr lang="en-US" dirty="0"/>
                  <a:t>polytime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9" name="Content Placeholder 28">
                <a:extLst>
                  <a:ext uri="{FF2B5EF4-FFF2-40B4-BE49-F238E27FC236}">
                    <a16:creationId xmlns:a16="http://schemas.microsoft.com/office/drawing/2014/main" id="{B8071703-13BA-4BB8-BEC1-0118BAAB21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9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0" name="Table 30">
                <a:extLst>
                  <a:ext uri="{FF2B5EF4-FFF2-40B4-BE49-F238E27FC236}">
                    <a16:creationId xmlns:a16="http://schemas.microsoft.com/office/drawing/2014/main" id="{E50E4E66-DCB6-489D-880B-4BC8BF154E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3684648"/>
                  </p:ext>
                </p:extLst>
              </p:nvPr>
            </p:nvGraphicFramePr>
            <p:xfrm>
              <a:off x="374650" y="2244936"/>
              <a:ext cx="11656533" cy="39345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9100">
                      <a:extLst>
                        <a:ext uri="{9D8B030D-6E8A-4147-A177-3AD203B41FA5}">
                          <a16:colId xmlns:a16="http://schemas.microsoft.com/office/drawing/2014/main" val="2308819671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3196840675"/>
                        </a:ext>
                      </a:extLst>
                    </a:gridCol>
                    <a:gridCol w="5725633">
                      <a:extLst>
                        <a:ext uri="{9D8B030D-6E8A-4147-A177-3AD203B41FA5}">
                          <a16:colId xmlns:a16="http://schemas.microsoft.com/office/drawing/2014/main" val="26269594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Function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Witness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/>
                            <a:t>Verifier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6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1047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3SAT(formula)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Variable values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Check: formula satisfied?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86363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600" dirty="0" err="1"/>
                            <a:t>Longpath</a:t>
                          </a:r>
                          <a:r>
                            <a:rPr lang="en-US" sz="3600" dirty="0"/>
                            <a:t>(G)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Sequence of vertices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Check: is path, is long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0882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COMPOSITE(x)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Factors p, 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Check: p*q=x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44688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COMPOSITE(x)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y, 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Check: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𝑦𝑧</m:t>
                                  </m:r>
                                </m:num>
                                <m:den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oMath>
                          </a14:m>
                          <a:r>
                            <a:rPr lang="en-US" sz="3600" dirty="0"/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oMath>
                          </a14:m>
                          <a:r>
                            <a:rPr lang="en-US" sz="3600" dirty="0"/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oMath>
                          </a14:m>
                          <a:endParaRPr 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6525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0" name="Table 30">
                <a:extLst>
                  <a:ext uri="{FF2B5EF4-FFF2-40B4-BE49-F238E27FC236}">
                    <a16:creationId xmlns:a16="http://schemas.microsoft.com/office/drawing/2014/main" id="{E50E4E66-DCB6-489D-880B-4BC8BF154E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3684648"/>
                  </p:ext>
                </p:extLst>
              </p:nvPr>
            </p:nvGraphicFramePr>
            <p:xfrm>
              <a:off x="374650" y="2244936"/>
              <a:ext cx="11656533" cy="39345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9100">
                      <a:extLst>
                        <a:ext uri="{9D8B030D-6E8A-4147-A177-3AD203B41FA5}">
                          <a16:colId xmlns:a16="http://schemas.microsoft.com/office/drawing/2014/main" val="2308819671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3196840675"/>
                        </a:ext>
                      </a:extLst>
                    </a:gridCol>
                    <a:gridCol w="5725633">
                      <a:extLst>
                        <a:ext uri="{9D8B030D-6E8A-4147-A177-3AD203B41FA5}">
                          <a16:colId xmlns:a16="http://schemas.microsoft.com/office/drawing/2014/main" val="2626959459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Function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Witness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617" t="-14286" r="-426" b="-5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10477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3SAT(formula)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Variable values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Check: formula satisfied?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8636385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sz="3600" dirty="0" err="1"/>
                            <a:t>Longpath</a:t>
                          </a:r>
                          <a:r>
                            <a:rPr lang="en-US" sz="3600" dirty="0"/>
                            <a:t>(G)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Sequence of vertices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Check: is path, is long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08822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COMPOSITE(x)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Factors p, 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Check: p*q=x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4468891"/>
                      </a:ext>
                    </a:extLst>
                  </a:tr>
                  <a:tr h="825564"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COMPOSITE(x)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y, 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617" t="-386029" r="-426" b="-139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652505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05980E9-0F45-4240-813A-105A71773B62}"/>
              </a:ext>
            </a:extLst>
          </p:cNvPr>
          <p:cNvCxnSpPr/>
          <p:nvPr/>
        </p:nvCxnSpPr>
        <p:spPr>
          <a:xfrm flipH="1">
            <a:off x="9601200" y="5534025"/>
            <a:ext cx="161925" cy="4381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FA7CB7C-ED0B-42ED-A9C8-B560B4A3E31A}"/>
              </a:ext>
            </a:extLst>
          </p:cNvPr>
          <p:cNvCxnSpPr/>
          <p:nvPr/>
        </p:nvCxnSpPr>
        <p:spPr>
          <a:xfrm flipH="1">
            <a:off x="10848975" y="5553075"/>
            <a:ext cx="133350" cy="4295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997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0B305-925F-4FF3-B2E3-0F7C587E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386"/>
            <a:ext cx="12192000" cy="1013460"/>
          </a:xfrm>
        </p:spPr>
        <p:txBody>
          <a:bodyPr/>
          <a:lstStyle/>
          <a:p>
            <a:r>
              <a:rPr lang="en-US" dirty="0"/>
              <a:t>Witness, the computer game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151AE4B-ECE3-4B62-9488-01F41C5E3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000" y="1008074"/>
            <a:ext cx="7508240" cy="567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68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BCEA4-BA59-4FDC-9CD6-2842FCD95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F9D39A-1917-40BF-AF76-7E5F723F31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287730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Some NP-complete problems…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E3SAT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EU3SAT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1-in-EU3SAT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SUBSETSUM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Weak NP-hardness: hard only for big-number inputs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Strong NP-hardness: hard even for small-number inputs.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F9D39A-1917-40BF-AF76-7E5F723F31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287730"/>
              </a:xfrm>
              <a:blipFill>
                <a:blip r:embed="rId2"/>
                <a:stretch>
                  <a:fillRect l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68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28C66A0-F8D6-45DE-9AD8-0F8CD41D0F0A}"/>
              </a:ext>
            </a:extLst>
          </p:cNvPr>
          <p:cNvSpPr/>
          <p:nvPr/>
        </p:nvSpPr>
        <p:spPr>
          <a:xfrm>
            <a:off x="3162300" y="1446898"/>
            <a:ext cx="8343900" cy="266028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73A4E8-EF9F-4E17-B6CA-A7D14A8ECC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E3SAT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73A4E8-EF9F-4E17-B6CA-A7D14A8ECC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0"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BCECEC-D7E1-420F-97C0-D3EEAE25C8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619250"/>
                <a:ext cx="11954984" cy="527775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Last time,</a:t>
                </a:r>
              </a:p>
              <a:p>
                <a:r>
                  <a:rPr lang="en-US" dirty="0"/>
                  <a:t>3NAND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3SAT 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3SAT: Formulas like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)∧(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)∧(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i="1" dirty="0"/>
                  <a:t>at most</a:t>
                </a:r>
                <a:r>
                  <a:rPr lang="en-US" dirty="0"/>
                  <a:t> 3 variables/clause</a:t>
                </a:r>
              </a:p>
              <a:p>
                <a:endParaRPr lang="en-US" dirty="0"/>
              </a:p>
              <a:p>
                <a:r>
                  <a:rPr lang="en-US" dirty="0"/>
                  <a:t>E3SAT: Formulas like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)∧(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)∧(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i="1" dirty="0"/>
                  <a:t>exactly</a:t>
                </a:r>
                <a:r>
                  <a:rPr lang="en-US" dirty="0"/>
                  <a:t> 3 variables/clause.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BCECEC-D7E1-420F-97C0-D3EEAE25C8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19250"/>
                <a:ext cx="11954984" cy="5277751"/>
              </a:xfrm>
              <a:blipFill>
                <a:blip r:embed="rId3"/>
                <a:stretch>
                  <a:fillRect l="-765" t="-1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65EB365-A0FD-400D-B3A9-29232B6649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8437" y="2330804"/>
                <a:ext cx="2982483" cy="6715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𝑁𝐴𝑁𝐷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65EB365-A0FD-400D-B3A9-29232B664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437" y="2330804"/>
                <a:ext cx="2982483" cy="6715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3C0B711-3C36-4E3F-A700-6E2AF957AA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5180" y="1616076"/>
                <a:ext cx="2982483" cy="6715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ba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ba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3C0B711-3C36-4E3F-A700-6E2AF957A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180" y="1616076"/>
                <a:ext cx="2982483" cy="6715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1F91BBD1-DF03-4051-8CF5-490993D82A49}"/>
              </a:ext>
            </a:extLst>
          </p:cNvPr>
          <p:cNvSpPr/>
          <p:nvPr/>
        </p:nvSpPr>
        <p:spPr>
          <a:xfrm>
            <a:off x="6394002" y="2298988"/>
            <a:ext cx="1047657" cy="735176"/>
          </a:xfrm>
          <a:prstGeom prst="left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DD4A689-5AF4-43C1-B014-C6C266F957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5180" y="2455506"/>
                <a:ext cx="2982483" cy="6715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DD4A689-5AF4-43C1-B014-C6C266F95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180" y="2455506"/>
                <a:ext cx="2982483" cy="6715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A177968-59DE-422A-B6AC-38DF864087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38334" y="2087918"/>
                <a:ext cx="2982483" cy="6715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A177968-59DE-422A-B6AC-38DF86408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334" y="2087918"/>
                <a:ext cx="2982483" cy="6715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B21D9D1-DEBA-4635-B316-10D6A43073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5180" y="3252906"/>
                <a:ext cx="2982483" cy="6715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B21D9D1-DEBA-4635-B316-10D6A4307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180" y="3252906"/>
                <a:ext cx="2982483" cy="6715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18F6FE2-D41B-4910-AA98-74BBE0E5A9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25254" y="2917134"/>
                <a:ext cx="2982483" cy="6715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18F6FE2-D41B-4910-AA98-74BBE0E5A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254" y="2917134"/>
                <a:ext cx="2982483" cy="6715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45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4B6B21F-BDA7-4B98-B009-FB667BA2C5D1}"/>
              </a:ext>
            </a:extLst>
          </p:cNvPr>
          <p:cNvSpPr/>
          <p:nvPr/>
        </p:nvSpPr>
        <p:spPr>
          <a:xfrm>
            <a:off x="2476499" y="3803211"/>
            <a:ext cx="9715500" cy="283274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E89786-6C3D-4AAC-8107-040EF2CD146E}"/>
              </a:ext>
            </a:extLst>
          </p:cNvPr>
          <p:cNvSpPr/>
          <p:nvPr/>
        </p:nvSpPr>
        <p:spPr>
          <a:xfrm>
            <a:off x="2476499" y="881062"/>
            <a:ext cx="9715500" cy="2428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73A4E8-EF9F-4E17-B6CA-A7D14A8ECC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E3SAT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73A4E8-EF9F-4E17-B6CA-A7D14A8ECC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0"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CECEC-D7E1-420F-97C0-D3EEAE25C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670561"/>
            <a:ext cx="3612494" cy="562546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Reduction: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Proof:</a:t>
            </a:r>
          </a:p>
          <a:p>
            <a:r>
              <a:rPr lang="en-US" dirty="0"/>
              <a:t>(Sound,</a:t>
            </a:r>
          </a:p>
          <a:p>
            <a:r>
              <a:rPr lang="en-US" dirty="0"/>
              <a:t>Complete)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E1AD0AD-3D92-472C-9EAB-C58B83F4131F}"/>
                  </a:ext>
                </a:extLst>
              </p:cNvPr>
              <p:cNvSpPr/>
              <p:nvPr/>
            </p:nvSpPr>
            <p:spPr>
              <a:xfrm>
                <a:off x="2819401" y="2316718"/>
                <a:ext cx="17808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29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E1AD0AD-3D92-472C-9EAB-C58B83F413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1" y="2316718"/>
                <a:ext cx="1780872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636FC2C-6163-483A-96F5-EBF9A4628954}"/>
                  </a:ext>
                </a:extLst>
              </p:cNvPr>
              <p:cNvSpPr/>
              <p:nvPr/>
            </p:nvSpPr>
            <p:spPr>
              <a:xfrm>
                <a:off x="2800351" y="1726168"/>
                <a:ext cx="12205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636FC2C-6163-483A-96F5-EBF9A4628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351" y="1726168"/>
                <a:ext cx="1220527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2CF2C3-0B75-4AB7-A94A-BD124BA8AC06}"/>
                  </a:ext>
                </a:extLst>
              </p:cNvPr>
              <p:cNvSpPr/>
              <p:nvPr/>
            </p:nvSpPr>
            <p:spPr>
              <a:xfrm>
                <a:off x="2781301" y="1116568"/>
                <a:ext cx="6584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2CF2C3-0B75-4AB7-A94A-BD124BA8AC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01" y="1116568"/>
                <a:ext cx="658449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A8D2CD35-AED0-4224-8214-DA4B5E1230CA}"/>
              </a:ext>
            </a:extLst>
          </p:cNvPr>
          <p:cNvSpPr/>
          <p:nvPr/>
        </p:nvSpPr>
        <p:spPr>
          <a:xfrm>
            <a:off x="6177678" y="5701665"/>
            <a:ext cx="1047657" cy="735176"/>
          </a:xfrm>
          <a:prstGeom prst="left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0580478-C863-4A42-8767-9F0E5B99F221}"/>
              </a:ext>
            </a:extLst>
          </p:cNvPr>
          <p:cNvSpPr/>
          <p:nvPr/>
        </p:nvSpPr>
        <p:spPr>
          <a:xfrm>
            <a:off x="6353176" y="2149958"/>
            <a:ext cx="819150" cy="706993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18357F1-F7E8-4455-BE2F-90502EB3654E}"/>
                  </a:ext>
                </a:extLst>
              </p:cNvPr>
              <p:cNvSpPr/>
              <p:nvPr/>
            </p:nvSpPr>
            <p:spPr>
              <a:xfrm>
                <a:off x="7143751" y="2307193"/>
                <a:ext cx="17808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29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18357F1-F7E8-4455-BE2F-90502EB36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1" y="2307193"/>
                <a:ext cx="1780872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32576A0-F5E1-48ED-9A57-BF07F76F68C2}"/>
                  </a:ext>
                </a:extLst>
              </p:cNvPr>
              <p:cNvSpPr/>
              <p:nvPr/>
            </p:nvSpPr>
            <p:spPr>
              <a:xfrm>
                <a:off x="7124701" y="1716643"/>
                <a:ext cx="16878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32576A0-F5E1-48ED-9A57-BF07F76F6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701" y="1716643"/>
                <a:ext cx="1687898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62DD477-DDA1-4485-88B2-5934D209FC47}"/>
                  </a:ext>
                </a:extLst>
              </p:cNvPr>
              <p:cNvSpPr/>
              <p:nvPr/>
            </p:nvSpPr>
            <p:spPr>
              <a:xfrm>
                <a:off x="7105651" y="1107043"/>
                <a:ext cx="15931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62DD477-DDA1-4485-88B2-5934D209FC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651" y="1107043"/>
                <a:ext cx="1593193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2F7E9CF-B37E-4AAD-AAF6-99640FB74336}"/>
                  </a:ext>
                </a:extLst>
              </p:cNvPr>
              <p:cNvSpPr/>
              <p:nvPr/>
            </p:nvSpPr>
            <p:spPr>
              <a:xfrm>
                <a:off x="2800351" y="2812018"/>
                <a:ext cx="36616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∧(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29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2F7E9CF-B37E-4AAD-AAF6-99640FB74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351" y="2812018"/>
                <a:ext cx="3661643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74A988-AD64-44FC-9CC0-4A773532A190}"/>
                  </a:ext>
                </a:extLst>
              </p:cNvPr>
              <p:cNvSpPr/>
              <p:nvPr/>
            </p:nvSpPr>
            <p:spPr>
              <a:xfrm>
                <a:off x="7105650" y="2743198"/>
                <a:ext cx="52006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29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74A988-AD64-44FC-9CC0-4A773532A1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650" y="2743198"/>
                <a:ext cx="5200649" cy="369332"/>
              </a:xfrm>
              <a:prstGeom prst="rect">
                <a:avLst/>
              </a:prstGeom>
              <a:blipFill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B001DE7-73A4-4CDF-85B5-DE80BB83CC55}"/>
                  </a:ext>
                </a:extLst>
              </p:cNvPr>
              <p:cNvSpPr/>
              <p:nvPr/>
            </p:nvSpPr>
            <p:spPr>
              <a:xfrm>
                <a:off x="2653310" y="6067509"/>
                <a:ext cx="23560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satisfiable</a:t>
                </a: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B001DE7-73A4-4CDF-85B5-DE80BB83C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310" y="6067509"/>
                <a:ext cx="2356030" cy="369332"/>
              </a:xfrm>
              <a:prstGeom prst="rect">
                <a:avLst/>
              </a:prstGeom>
              <a:blipFill>
                <a:blip r:embed="rId11"/>
                <a:stretch>
                  <a:fillRect l="-775" t="-8197" r="-206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9EE822E-C19B-4819-84C1-603467561F40}"/>
                  </a:ext>
                </a:extLst>
              </p:cNvPr>
              <p:cNvSpPr/>
              <p:nvPr/>
            </p:nvSpPr>
            <p:spPr>
              <a:xfrm>
                <a:off x="7574523" y="5750957"/>
                <a:ext cx="296388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satisfiable </a:t>
                </a:r>
              </a:p>
              <a:p>
                <a:r>
                  <a:rPr lang="en-US" dirty="0"/>
                  <a:t>with the same variable values</a:t>
                </a: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9EE822E-C19B-4819-84C1-603467561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523" y="5750957"/>
                <a:ext cx="2963888" cy="646331"/>
              </a:xfrm>
              <a:prstGeom prst="rect">
                <a:avLst/>
              </a:prstGeom>
              <a:blipFill>
                <a:blip r:embed="rId12"/>
                <a:stretch>
                  <a:fillRect l="-1852" t="-4717" r="-82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row: Right 31">
            <a:extLst>
              <a:ext uri="{FF2B5EF4-FFF2-40B4-BE49-F238E27FC236}">
                <a16:creationId xmlns:a16="http://schemas.microsoft.com/office/drawing/2014/main" id="{7C431C6B-80A0-49B5-A76F-6FEF354DB7E5}"/>
              </a:ext>
            </a:extLst>
          </p:cNvPr>
          <p:cNvSpPr/>
          <p:nvPr/>
        </p:nvSpPr>
        <p:spPr>
          <a:xfrm>
            <a:off x="6376368" y="1636434"/>
            <a:ext cx="819150" cy="706993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C5B1A77B-237D-42E4-ACAF-D224E9A2892B}"/>
              </a:ext>
            </a:extLst>
          </p:cNvPr>
          <p:cNvSpPr/>
          <p:nvPr/>
        </p:nvSpPr>
        <p:spPr>
          <a:xfrm>
            <a:off x="6406185" y="2550836"/>
            <a:ext cx="819150" cy="706993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2C05ECD6-4524-4D9E-95A0-2CA6F7D2ABA5}"/>
              </a:ext>
            </a:extLst>
          </p:cNvPr>
          <p:cNvSpPr/>
          <p:nvPr/>
        </p:nvSpPr>
        <p:spPr>
          <a:xfrm>
            <a:off x="6389621" y="1103034"/>
            <a:ext cx="819150" cy="706993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6F9A6A8-7129-4634-9BC7-6B5B8D03DBED}"/>
                  </a:ext>
                </a:extLst>
              </p:cNvPr>
              <p:cNvSpPr/>
              <p:nvPr/>
            </p:nvSpPr>
            <p:spPr>
              <a:xfrm>
                <a:off x="2577279" y="3901855"/>
                <a:ext cx="370569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∧(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29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is satisfiable</a:t>
                </a: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6F9A6A8-7129-4634-9BC7-6B5B8D03DB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279" y="3901855"/>
                <a:ext cx="3705694" cy="646331"/>
              </a:xfrm>
              <a:prstGeom prst="rect">
                <a:avLst/>
              </a:prstGeom>
              <a:blipFill>
                <a:blip r:embed="rId13"/>
                <a:stretch>
                  <a:fillRect l="-148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D2F605C-1999-497C-BAA7-6360A94A3C61}"/>
                  </a:ext>
                </a:extLst>
              </p:cNvPr>
              <p:cNvSpPr/>
              <p:nvPr/>
            </p:nvSpPr>
            <p:spPr>
              <a:xfrm>
                <a:off x="7105650" y="3901855"/>
                <a:ext cx="520064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29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  is satisfiable</a:t>
                </a: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D2F605C-1999-497C-BAA7-6360A94A3C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650" y="3901855"/>
                <a:ext cx="5200649" cy="646331"/>
              </a:xfrm>
              <a:prstGeom prst="rect">
                <a:avLst/>
              </a:prstGeom>
              <a:blipFill>
                <a:blip r:embed="rId14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row: Left-Right 38">
            <a:extLst>
              <a:ext uri="{FF2B5EF4-FFF2-40B4-BE49-F238E27FC236}">
                <a16:creationId xmlns:a16="http://schemas.microsoft.com/office/drawing/2014/main" id="{2D2D6392-B69D-481F-9794-2FF0F0A614A8}"/>
              </a:ext>
            </a:extLst>
          </p:cNvPr>
          <p:cNvSpPr/>
          <p:nvPr/>
        </p:nvSpPr>
        <p:spPr>
          <a:xfrm>
            <a:off x="6161114" y="3911654"/>
            <a:ext cx="1047657" cy="735176"/>
          </a:xfrm>
          <a:prstGeom prst="left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Arrow: Up 39">
            <a:extLst>
              <a:ext uri="{FF2B5EF4-FFF2-40B4-BE49-F238E27FC236}">
                <a16:creationId xmlns:a16="http://schemas.microsoft.com/office/drawing/2014/main" id="{E8AD7FA1-A580-4EC8-B172-0CE0B44387CA}"/>
              </a:ext>
            </a:extLst>
          </p:cNvPr>
          <p:cNvSpPr/>
          <p:nvPr/>
        </p:nvSpPr>
        <p:spPr>
          <a:xfrm>
            <a:off x="6420303" y="4801760"/>
            <a:ext cx="609147" cy="700790"/>
          </a:xfrm>
          <a:prstGeom prst="up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48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16786</TotalTime>
  <Words>1756</Words>
  <Application>Microsoft Office PowerPoint</Application>
  <PresentationFormat>Widescreen</PresentationFormat>
  <Paragraphs>293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Courier New</vt:lpstr>
      <vt:lpstr>Segoe UI</vt:lpstr>
      <vt:lpstr>Segoe UI Light</vt:lpstr>
      <vt:lpstr>Office Theme</vt:lpstr>
      <vt:lpstr>CS 121: Lecture 21 More NP-completeness by Reductions</vt:lpstr>
      <vt:lpstr>Announcements:</vt:lpstr>
      <vt:lpstr>Where we are:</vt:lpstr>
      <vt:lpstr>Review of last lectures</vt:lpstr>
      <vt:lpstr>Witness, the NP concept</vt:lpstr>
      <vt:lpstr>Witness, the computer game</vt:lpstr>
      <vt:lpstr>Today:</vt:lpstr>
      <vt:lpstr>3SAT ≤_P E3SAT </vt:lpstr>
      <vt:lpstr>3SAT ≤_P E3SAT </vt:lpstr>
      <vt:lpstr>3SAT ≤_P E3SAT </vt:lpstr>
      <vt:lpstr>E3SAT ≤_P EU3SAT </vt:lpstr>
      <vt:lpstr>E3SAT ≤_P EU3SAT </vt:lpstr>
      <vt:lpstr>PowerPoint Presentation</vt:lpstr>
      <vt:lpstr>EU3SAT ≤_P 1-in-EU3SAT </vt:lpstr>
      <vt:lpstr>EU3SAT ≤_P 1-in-EU3SAT </vt:lpstr>
      <vt:lpstr>More SAT variants…</vt:lpstr>
      <vt:lpstr>Knapsack Problem:</vt:lpstr>
      <vt:lpstr>Knapsack Problem:</vt:lpstr>
      <vt:lpstr>1-in-EU3SAT ≤_P Subset Sum</vt:lpstr>
      <vt:lpstr>Weak NP-hardness</vt:lpstr>
      <vt:lpstr>Traveling Salesman:</vt:lpstr>
      <vt:lpstr>PowerPoint Presentation</vt:lpstr>
      <vt:lpstr>Summary of Lecture: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Boaz Barak</dc:creator>
  <cp:lastModifiedBy>Hesterberg, Adam C.</cp:lastModifiedBy>
  <cp:revision>459</cp:revision>
  <dcterms:created xsi:type="dcterms:W3CDTF">2019-08-29T15:27:01Z</dcterms:created>
  <dcterms:modified xsi:type="dcterms:W3CDTF">2020-11-12T03:57:29Z</dcterms:modified>
</cp:coreProperties>
</file>