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3" r:id="rId2"/>
    <p:sldId id="325" r:id="rId3"/>
    <p:sldId id="332" r:id="rId4"/>
    <p:sldId id="392" r:id="rId5"/>
    <p:sldId id="415" r:id="rId6"/>
    <p:sldId id="373" r:id="rId7"/>
    <p:sldId id="372" r:id="rId8"/>
    <p:sldId id="376" r:id="rId9"/>
    <p:sldId id="455" r:id="rId10"/>
    <p:sldId id="378" r:id="rId11"/>
    <p:sldId id="402" r:id="rId12"/>
    <p:sldId id="380" r:id="rId13"/>
    <p:sldId id="384" r:id="rId14"/>
    <p:sldId id="385" r:id="rId15"/>
    <p:sldId id="381" r:id="rId16"/>
    <p:sldId id="382" r:id="rId17"/>
    <p:sldId id="383" r:id="rId18"/>
    <p:sldId id="456" r:id="rId19"/>
    <p:sldId id="387" r:id="rId20"/>
    <p:sldId id="388" r:id="rId21"/>
    <p:sldId id="389" r:id="rId22"/>
    <p:sldId id="390" r:id="rId23"/>
    <p:sldId id="391" r:id="rId24"/>
    <p:sldId id="454" r:id="rId25"/>
    <p:sldId id="393" r:id="rId26"/>
    <p:sldId id="394" r:id="rId27"/>
    <p:sldId id="458" r:id="rId28"/>
    <p:sldId id="395" r:id="rId29"/>
    <p:sldId id="396" r:id="rId30"/>
    <p:sldId id="397" r:id="rId31"/>
    <p:sldId id="457" r:id="rId32"/>
    <p:sldId id="452" r:id="rId33"/>
    <p:sldId id="45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.berkeley.edu/~stark/Java/Html/BinHist.htm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https://www.stat.berkeley.edu/~stark/Java/Html/BinHist.htm" TargetMode="Externa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hyperlink" Target="https://www.stat.berkeley.edu/~stark/Java/Html/BinHist.htm" TargetMode="Externa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hyperlink" Target="https://www.stat.berkeley.edu/~stark/Java/Html/BinHist.htm" TargetMode="Externa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s://www.stat.berkeley.edu/~stark/Java/Html/BinHist.htm" TargetMode="Externa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s://www.stat.berkeley.edu/~stark/Java/Html/BinHist.htm" TargetMode="Externa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s://www.stat.berkeley.edu/~stark/Java/Html/BinHist.htm" TargetMode="Externa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0.png"/><Relationship Id="rId7" Type="http://schemas.openxmlformats.org/officeDocument/2006/relationships/image" Target="../media/image8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23</a:t>
            </a:r>
            <a:br>
              <a:rPr lang="en-US" dirty="0"/>
            </a:br>
            <a:r>
              <a:rPr lang="en-US"/>
              <a:t>Probability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C92684-E026-431B-9336-8FE8762A28DC}"/>
              </a:ext>
            </a:extLst>
          </p:cNvPr>
          <p:cNvSpPr/>
          <p:nvPr/>
        </p:nvSpPr>
        <p:spPr>
          <a:xfrm>
            <a:off x="6157722" y="1882067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7E97C-2CB5-4FCF-8286-068B5E33FCEA}"/>
              </a:ext>
            </a:extLst>
          </p:cNvPr>
          <p:cNvSpPr/>
          <p:nvPr/>
        </p:nvSpPr>
        <p:spPr>
          <a:xfrm>
            <a:off x="3794859" y="279190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146C3-6500-4A13-AC72-D1B62170ACDD}"/>
              </a:ext>
            </a:extLst>
          </p:cNvPr>
          <p:cNvSpPr/>
          <p:nvPr/>
        </p:nvSpPr>
        <p:spPr>
          <a:xfrm>
            <a:off x="8678286" y="2791899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F1B9F-C9AB-4329-AAF0-8EB3B7C167B2}"/>
              </a:ext>
            </a:extLst>
          </p:cNvPr>
          <p:cNvSpPr/>
          <p:nvPr/>
        </p:nvSpPr>
        <p:spPr>
          <a:xfrm>
            <a:off x="1983287" y="410519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F5004A-F6F7-4791-BC0F-B3E359E48BBB}"/>
              </a:ext>
            </a:extLst>
          </p:cNvPr>
          <p:cNvSpPr/>
          <p:nvPr/>
        </p:nvSpPr>
        <p:spPr>
          <a:xfrm>
            <a:off x="4974303" y="4105189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8537BA-2BDC-4617-8F33-720D4B529F4D}"/>
              </a:ext>
            </a:extLst>
          </p:cNvPr>
          <p:cNvSpPr/>
          <p:nvPr/>
        </p:nvSpPr>
        <p:spPr>
          <a:xfrm>
            <a:off x="7392824" y="406808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4C609E-E12C-4086-B676-A02ECD859D4C}"/>
              </a:ext>
            </a:extLst>
          </p:cNvPr>
          <p:cNvSpPr/>
          <p:nvPr/>
        </p:nvSpPr>
        <p:spPr>
          <a:xfrm>
            <a:off x="10161203" y="406808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298427-4E71-4BC4-A9DC-215A57C6FFA0}"/>
              </a:ext>
            </a:extLst>
          </p:cNvPr>
          <p:cNvSpPr/>
          <p:nvPr/>
        </p:nvSpPr>
        <p:spPr>
          <a:xfrm>
            <a:off x="1473737" y="575903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C7B09E-509B-49ED-B53D-700A404AB524}"/>
              </a:ext>
            </a:extLst>
          </p:cNvPr>
          <p:cNvSpPr/>
          <p:nvPr/>
        </p:nvSpPr>
        <p:spPr>
          <a:xfrm>
            <a:off x="2572343" y="5759033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F0AE9-8C8D-4289-AC0C-FC72FBE26608}"/>
              </a:ext>
            </a:extLst>
          </p:cNvPr>
          <p:cNvSpPr/>
          <p:nvPr/>
        </p:nvSpPr>
        <p:spPr>
          <a:xfrm>
            <a:off x="4306393" y="5731226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7CCE1F-102F-4024-BF51-E7DA77FB72A2}"/>
              </a:ext>
            </a:extLst>
          </p:cNvPr>
          <p:cNvSpPr/>
          <p:nvPr/>
        </p:nvSpPr>
        <p:spPr>
          <a:xfrm>
            <a:off x="5541824" y="575903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012DFB-F1A9-4366-8F51-86D91CAD5C8D}"/>
              </a:ext>
            </a:extLst>
          </p:cNvPr>
          <p:cNvSpPr/>
          <p:nvPr/>
        </p:nvSpPr>
        <p:spPr>
          <a:xfrm>
            <a:off x="6885250" y="575370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2AC07-D1D6-4280-BCF7-8D390DCFCE2D}"/>
              </a:ext>
            </a:extLst>
          </p:cNvPr>
          <p:cNvSpPr/>
          <p:nvPr/>
        </p:nvSpPr>
        <p:spPr>
          <a:xfrm>
            <a:off x="8113076" y="572989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F1D1A3-CB4D-4AC4-A7A0-F228344A99EB}"/>
              </a:ext>
            </a:extLst>
          </p:cNvPr>
          <p:cNvSpPr/>
          <p:nvPr/>
        </p:nvSpPr>
        <p:spPr>
          <a:xfrm>
            <a:off x="9774578" y="575370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E897D7-63A6-47E7-A007-DA8F3BF7F187}"/>
              </a:ext>
            </a:extLst>
          </p:cNvPr>
          <p:cNvSpPr/>
          <p:nvPr/>
        </p:nvSpPr>
        <p:spPr>
          <a:xfrm>
            <a:off x="11010009" y="5781507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B01867-D358-4C0D-9D85-9F5966DC5AA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364956" y="2357147"/>
            <a:ext cx="1890579" cy="51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CA2CBB-7B0C-414A-BFE6-DF5E5F1814B7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6727819" y="2357147"/>
            <a:ext cx="2284422" cy="434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7B675B-8CFA-4C07-8871-88421E01031D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2553384" y="3266980"/>
            <a:ext cx="1339288" cy="919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AE8910-4C78-4239-9B77-97894E0274EA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4364956" y="3266980"/>
            <a:ext cx="943302" cy="838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42B350-AF1F-4423-92A9-B3192A2D5AB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07692" y="4661782"/>
            <a:ext cx="378890" cy="109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49124A-5EEB-47E6-B052-E4E58434C364}"/>
              </a:ext>
            </a:extLst>
          </p:cNvPr>
          <p:cNvCxnSpPr>
            <a:cxnSpLocks/>
            <a:stCxn id="12" idx="0"/>
            <a:endCxn id="7" idx="5"/>
          </p:cNvCxnSpPr>
          <p:nvPr/>
        </p:nvCxnSpPr>
        <p:spPr>
          <a:xfrm flipH="1" flipV="1">
            <a:off x="2553384" y="4580270"/>
            <a:ext cx="352914" cy="117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940F88-A73E-4134-BFD1-B4315CCCC1C1}"/>
              </a:ext>
            </a:extLst>
          </p:cNvPr>
          <p:cNvCxnSpPr>
            <a:cxnSpLocks/>
            <a:stCxn id="13" idx="0"/>
            <a:endCxn id="8" idx="3"/>
          </p:cNvCxnSpPr>
          <p:nvPr/>
        </p:nvCxnSpPr>
        <p:spPr>
          <a:xfrm flipV="1">
            <a:off x="4640348" y="4580269"/>
            <a:ext cx="431768" cy="1150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73241A-BB4B-42F2-8A31-D4A1DF3098EB}"/>
              </a:ext>
            </a:extLst>
          </p:cNvPr>
          <p:cNvCxnSpPr>
            <a:cxnSpLocks/>
            <a:stCxn id="14" idx="0"/>
            <a:endCxn id="8" idx="5"/>
          </p:cNvCxnSpPr>
          <p:nvPr/>
        </p:nvCxnSpPr>
        <p:spPr>
          <a:xfrm flipH="1" flipV="1">
            <a:off x="5544400" y="4580269"/>
            <a:ext cx="331379" cy="117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C9C995-0FEE-46F4-8A75-EA213AB8E5A9}"/>
              </a:ext>
            </a:extLst>
          </p:cNvPr>
          <p:cNvCxnSpPr>
            <a:cxnSpLocks/>
            <a:stCxn id="15" idx="0"/>
            <a:endCxn id="9" idx="3"/>
          </p:cNvCxnSpPr>
          <p:nvPr/>
        </p:nvCxnSpPr>
        <p:spPr>
          <a:xfrm flipV="1">
            <a:off x="7219205" y="4543161"/>
            <a:ext cx="271432" cy="1210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9048C7-20C5-43D9-9F84-D03216244BC5}"/>
              </a:ext>
            </a:extLst>
          </p:cNvPr>
          <p:cNvCxnSpPr>
            <a:cxnSpLocks/>
            <a:stCxn id="16" idx="0"/>
            <a:endCxn id="9" idx="5"/>
          </p:cNvCxnSpPr>
          <p:nvPr/>
        </p:nvCxnSpPr>
        <p:spPr>
          <a:xfrm flipH="1" flipV="1">
            <a:off x="7962921" y="4543161"/>
            <a:ext cx="484110" cy="1186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A94D6-9D6F-4F1B-9D32-DB5570CD777A}"/>
              </a:ext>
            </a:extLst>
          </p:cNvPr>
          <p:cNvCxnSpPr>
            <a:cxnSpLocks/>
            <a:stCxn id="17" idx="0"/>
            <a:endCxn id="10" idx="3"/>
          </p:cNvCxnSpPr>
          <p:nvPr/>
        </p:nvCxnSpPr>
        <p:spPr>
          <a:xfrm flipV="1">
            <a:off x="10108533" y="4543160"/>
            <a:ext cx="150483" cy="12105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F3E9B6-1E1B-4F09-88D5-DF8B9D008542}"/>
              </a:ext>
            </a:extLst>
          </p:cNvPr>
          <p:cNvCxnSpPr>
            <a:cxnSpLocks/>
            <a:stCxn id="18" idx="0"/>
            <a:endCxn id="10" idx="5"/>
          </p:cNvCxnSpPr>
          <p:nvPr/>
        </p:nvCxnSpPr>
        <p:spPr>
          <a:xfrm flipH="1" flipV="1">
            <a:off x="10731300" y="4543160"/>
            <a:ext cx="612664" cy="1238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A68066-B433-417F-8809-981057BED324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7726779" y="3266979"/>
            <a:ext cx="1049320" cy="801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E4A733-FF06-4A2D-9694-1DE5160933D2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9248383" y="3266979"/>
            <a:ext cx="1246775" cy="8011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4E29B2-5471-41DE-9649-EBBFC78FEF87}"/>
              </a:ext>
            </a:extLst>
          </p:cNvPr>
          <p:cNvSpPr txBox="1"/>
          <p:nvPr/>
        </p:nvSpPr>
        <p:spPr>
          <a:xfrm>
            <a:off x="4745369" y="18665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A5F90-081E-4B60-BAE1-766316803607}"/>
              </a:ext>
            </a:extLst>
          </p:cNvPr>
          <p:cNvSpPr txBox="1"/>
          <p:nvPr/>
        </p:nvSpPr>
        <p:spPr>
          <a:xfrm>
            <a:off x="8060734" y="1867884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0C7C41-FA5E-41BC-8097-EECFD4BC2001}"/>
              </a:ext>
            </a:extLst>
          </p:cNvPr>
          <p:cNvSpPr txBox="1"/>
          <p:nvPr/>
        </p:nvSpPr>
        <p:spPr>
          <a:xfrm>
            <a:off x="2894635" y="334849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FB63E2-78E2-4D89-903A-F1E7186E1A6C}"/>
              </a:ext>
            </a:extLst>
          </p:cNvPr>
          <p:cNvSpPr txBox="1"/>
          <p:nvPr/>
        </p:nvSpPr>
        <p:spPr>
          <a:xfrm>
            <a:off x="1624220" y="4975843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2B2603-8D27-4E55-ADAD-50BC913C4085}"/>
              </a:ext>
            </a:extLst>
          </p:cNvPr>
          <p:cNvSpPr txBox="1"/>
          <p:nvPr/>
        </p:nvSpPr>
        <p:spPr>
          <a:xfrm>
            <a:off x="4464094" y="4901961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5BC4C4-9639-47B2-9638-4C115CEDAF6E}"/>
              </a:ext>
            </a:extLst>
          </p:cNvPr>
          <p:cNvSpPr txBox="1"/>
          <p:nvPr/>
        </p:nvSpPr>
        <p:spPr>
          <a:xfrm>
            <a:off x="7011440" y="490196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92D8B1-B1B2-4768-B756-E9ECE0D6C043}"/>
              </a:ext>
            </a:extLst>
          </p:cNvPr>
          <p:cNvSpPr txBox="1"/>
          <p:nvPr/>
        </p:nvSpPr>
        <p:spPr>
          <a:xfrm>
            <a:off x="9705986" y="49019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F66A08-82E5-4698-A7AB-9D917E2B5B47}"/>
              </a:ext>
            </a:extLst>
          </p:cNvPr>
          <p:cNvSpPr txBox="1"/>
          <p:nvPr/>
        </p:nvSpPr>
        <p:spPr>
          <a:xfrm>
            <a:off x="7793572" y="3321666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980631-AC5E-447E-96E8-F60C880B6CA4}"/>
              </a:ext>
            </a:extLst>
          </p:cNvPr>
          <p:cNvSpPr txBox="1"/>
          <p:nvPr/>
        </p:nvSpPr>
        <p:spPr>
          <a:xfrm>
            <a:off x="5063814" y="334849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F5A463-91DB-4607-BD21-6CC7DD89E63D}"/>
              </a:ext>
            </a:extLst>
          </p:cNvPr>
          <p:cNvSpPr txBox="1"/>
          <p:nvPr/>
        </p:nvSpPr>
        <p:spPr>
          <a:xfrm>
            <a:off x="2788399" y="4975843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44FC90-AC5F-4C2D-B9E6-7958F09D6436}"/>
              </a:ext>
            </a:extLst>
          </p:cNvPr>
          <p:cNvSpPr txBox="1"/>
          <p:nvPr/>
        </p:nvSpPr>
        <p:spPr>
          <a:xfrm>
            <a:off x="5791641" y="49019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330CC5-757E-4AB8-B2DB-8FEF08321335}"/>
              </a:ext>
            </a:extLst>
          </p:cNvPr>
          <p:cNvSpPr txBox="1"/>
          <p:nvPr/>
        </p:nvSpPr>
        <p:spPr>
          <a:xfrm>
            <a:off x="8297307" y="4901958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50AB39-DEE7-43CE-B40D-2988DCCDFE35}"/>
              </a:ext>
            </a:extLst>
          </p:cNvPr>
          <p:cNvSpPr txBox="1"/>
          <p:nvPr/>
        </p:nvSpPr>
        <p:spPr>
          <a:xfrm>
            <a:off x="11154508" y="4840277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A40BFE-0D6A-4F4B-BB19-5ABB50E3EB96}"/>
              </a:ext>
            </a:extLst>
          </p:cNvPr>
          <p:cNvSpPr txBox="1"/>
          <p:nvPr/>
        </p:nvSpPr>
        <p:spPr>
          <a:xfrm>
            <a:off x="10037291" y="334848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B99C24-9153-451C-87D1-3E05B20AB443}"/>
              </a:ext>
            </a:extLst>
          </p:cNvPr>
          <p:cNvSpPr/>
          <p:nvPr/>
        </p:nvSpPr>
        <p:spPr>
          <a:xfrm>
            <a:off x="6708352" y="5444197"/>
            <a:ext cx="5356402" cy="951484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F363DA-8F09-4A0C-B369-4A2DCB7CBC10}"/>
              </a:ext>
            </a:extLst>
          </p:cNvPr>
          <p:cNvSpPr/>
          <p:nvPr/>
        </p:nvSpPr>
        <p:spPr>
          <a:xfrm>
            <a:off x="7760926" y="5225900"/>
            <a:ext cx="4323906" cy="1361680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BAD128-2577-4EF0-8029-EDFC61E7D766}"/>
              </a:ext>
            </a:extLst>
          </p:cNvPr>
          <p:cNvSpPr/>
          <p:nvPr/>
        </p:nvSpPr>
        <p:spPr>
          <a:xfrm>
            <a:off x="5164108" y="5309404"/>
            <a:ext cx="1501900" cy="1234622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05D8EC-56A2-4274-9C07-19939D8D06AE}"/>
              </a:ext>
            </a:extLst>
          </p:cNvPr>
          <p:cNvSpPr/>
          <p:nvPr/>
        </p:nvSpPr>
        <p:spPr>
          <a:xfrm>
            <a:off x="2388888" y="507250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791356-7ABC-421F-8F27-E29EB32FD4C3}"/>
              </a:ext>
            </a:extLst>
          </p:cNvPr>
          <p:cNvSpPr/>
          <p:nvPr/>
        </p:nvSpPr>
        <p:spPr>
          <a:xfrm>
            <a:off x="4006348" y="5092675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67F99A-4380-4C77-B6E9-37456B86D075}"/>
              </a:ext>
            </a:extLst>
          </p:cNvPr>
          <p:cNvSpPr/>
          <p:nvPr/>
        </p:nvSpPr>
        <p:spPr>
          <a:xfrm>
            <a:off x="6654172" y="507250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A57CB2A-2A16-48D0-A08A-0F80C206638C}"/>
              </a:ext>
            </a:extLst>
          </p:cNvPr>
          <p:cNvSpPr/>
          <p:nvPr/>
        </p:nvSpPr>
        <p:spPr>
          <a:xfrm>
            <a:off x="10775543" y="505416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1CC34F-3D37-4314-A76E-19E0B9DEA2D6}"/>
              </a:ext>
            </a:extLst>
          </p:cNvPr>
          <p:cNvSpPr txBox="1"/>
          <p:nvPr/>
        </p:nvSpPr>
        <p:spPr>
          <a:xfrm>
            <a:off x="943133" y="5796423"/>
            <a:ext cx="1109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     000       001              010         011         100         101             110        111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7C93B4-D0A0-46CF-88F8-4F696D931DDE}"/>
              </a:ext>
            </a:extLst>
          </p:cNvPr>
          <p:cNvSpPr/>
          <p:nvPr/>
        </p:nvSpPr>
        <p:spPr>
          <a:xfrm>
            <a:off x="114203" y="560223"/>
            <a:ext cx="2059336" cy="49683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6B3046-834E-4BF0-918D-D04B6E0EB53F}"/>
              </a:ext>
            </a:extLst>
          </p:cNvPr>
          <p:cNvSpPr/>
          <p:nvPr/>
        </p:nvSpPr>
        <p:spPr>
          <a:xfrm>
            <a:off x="2275940" y="568767"/>
            <a:ext cx="3586796" cy="463110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716358-0FD6-4123-8789-FBA51779FAD3}"/>
              </a:ext>
            </a:extLst>
          </p:cNvPr>
          <p:cNvSpPr/>
          <p:nvPr/>
        </p:nvSpPr>
        <p:spPr>
          <a:xfrm>
            <a:off x="5969814" y="550334"/>
            <a:ext cx="4643713" cy="506728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26EA5-5188-46FA-8073-50A5D653B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464" y="35970"/>
                <a:ext cx="12086535" cy="191045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2}</m:t>
                    </m:r>
                  </m:oMath>
                </a14:m>
                <a:r>
                  <a:rPr lang="en-US" dirty="0"/>
                  <a:t> .</a:t>
                </a:r>
                <a:br>
                  <a:rPr lang="en-US" dirty="0"/>
                </a:br>
                <a:r>
                  <a:rPr lang="en-US" dirty="0"/>
                  <a:t>What are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(ii)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(iii)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, (iv)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26EA5-5188-46FA-8073-50A5D653B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64" y="35970"/>
                <a:ext cx="12086535" cy="1910454"/>
              </a:xfrm>
              <a:blipFill>
                <a:blip r:embed="rId2"/>
                <a:stretch>
                  <a:fillRect l="-1009" t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E46F76-3614-406A-8C4A-F799B6164BF3}"/>
                  </a:ext>
                </a:extLst>
              </p:cNvPr>
              <p:cNvSpPr txBox="1"/>
              <p:nvPr/>
            </p:nvSpPr>
            <p:spPr>
              <a:xfrm>
                <a:off x="2315248" y="1492219"/>
                <a:ext cx="8297966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E46F76-3614-406A-8C4A-F799B6164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48" y="1492219"/>
                <a:ext cx="8297966" cy="625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0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6" grpId="0" animBg="1"/>
      <p:bldP spid="59" grpId="0" animBg="1"/>
      <p:bldP spid="60" grpId="0" animBg="1"/>
      <p:bldP spid="61" grpId="0" animBg="1"/>
      <p:bldP spid="53" grpId="0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C92684-E026-431B-9336-8FE8762A28DC}"/>
              </a:ext>
            </a:extLst>
          </p:cNvPr>
          <p:cNvSpPr/>
          <p:nvPr/>
        </p:nvSpPr>
        <p:spPr>
          <a:xfrm>
            <a:off x="6157722" y="1882067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7E97C-2CB5-4FCF-8286-068B5E33FCEA}"/>
              </a:ext>
            </a:extLst>
          </p:cNvPr>
          <p:cNvSpPr/>
          <p:nvPr/>
        </p:nvSpPr>
        <p:spPr>
          <a:xfrm>
            <a:off x="3794859" y="279190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146C3-6500-4A13-AC72-D1B62170ACDD}"/>
              </a:ext>
            </a:extLst>
          </p:cNvPr>
          <p:cNvSpPr/>
          <p:nvPr/>
        </p:nvSpPr>
        <p:spPr>
          <a:xfrm>
            <a:off x="8678286" y="2791899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F1B9F-C9AB-4329-AAF0-8EB3B7C167B2}"/>
              </a:ext>
            </a:extLst>
          </p:cNvPr>
          <p:cNvSpPr/>
          <p:nvPr/>
        </p:nvSpPr>
        <p:spPr>
          <a:xfrm>
            <a:off x="1983287" y="410519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F5004A-F6F7-4791-BC0F-B3E359E48BBB}"/>
              </a:ext>
            </a:extLst>
          </p:cNvPr>
          <p:cNvSpPr/>
          <p:nvPr/>
        </p:nvSpPr>
        <p:spPr>
          <a:xfrm>
            <a:off x="4974303" y="4105189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8537BA-2BDC-4617-8F33-720D4B529F4D}"/>
              </a:ext>
            </a:extLst>
          </p:cNvPr>
          <p:cNvSpPr/>
          <p:nvPr/>
        </p:nvSpPr>
        <p:spPr>
          <a:xfrm>
            <a:off x="7392824" y="406808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4C609E-E12C-4086-B676-A02ECD859D4C}"/>
              </a:ext>
            </a:extLst>
          </p:cNvPr>
          <p:cNvSpPr/>
          <p:nvPr/>
        </p:nvSpPr>
        <p:spPr>
          <a:xfrm>
            <a:off x="10161203" y="406808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298427-4E71-4BC4-A9DC-215A57C6FFA0}"/>
              </a:ext>
            </a:extLst>
          </p:cNvPr>
          <p:cNvSpPr/>
          <p:nvPr/>
        </p:nvSpPr>
        <p:spPr>
          <a:xfrm>
            <a:off x="1473737" y="575903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C7B09E-509B-49ED-B53D-700A404AB524}"/>
              </a:ext>
            </a:extLst>
          </p:cNvPr>
          <p:cNvSpPr/>
          <p:nvPr/>
        </p:nvSpPr>
        <p:spPr>
          <a:xfrm>
            <a:off x="2572343" y="5759033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F0AE9-8C8D-4289-AC0C-FC72FBE26608}"/>
              </a:ext>
            </a:extLst>
          </p:cNvPr>
          <p:cNvSpPr/>
          <p:nvPr/>
        </p:nvSpPr>
        <p:spPr>
          <a:xfrm>
            <a:off x="4306393" y="5731226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7CCE1F-102F-4024-BF51-E7DA77FB72A2}"/>
              </a:ext>
            </a:extLst>
          </p:cNvPr>
          <p:cNvSpPr/>
          <p:nvPr/>
        </p:nvSpPr>
        <p:spPr>
          <a:xfrm>
            <a:off x="5541824" y="575903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012DFB-F1A9-4366-8F51-86D91CAD5C8D}"/>
              </a:ext>
            </a:extLst>
          </p:cNvPr>
          <p:cNvSpPr/>
          <p:nvPr/>
        </p:nvSpPr>
        <p:spPr>
          <a:xfrm>
            <a:off x="6885250" y="575370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2AC07-D1D6-4280-BCF7-8D390DCFCE2D}"/>
              </a:ext>
            </a:extLst>
          </p:cNvPr>
          <p:cNvSpPr/>
          <p:nvPr/>
        </p:nvSpPr>
        <p:spPr>
          <a:xfrm>
            <a:off x="8113076" y="572989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F1D1A3-CB4D-4AC4-A7A0-F228344A99EB}"/>
              </a:ext>
            </a:extLst>
          </p:cNvPr>
          <p:cNvSpPr/>
          <p:nvPr/>
        </p:nvSpPr>
        <p:spPr>
          <a:xfrm>
            <a:off x="9774578" y="575370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E897D7-63A6-47E7-A007-DA8F3BF7F187}"/>
              </a:ext>
            </a:extLst>
          </p:cNvPr>
          <p:cNvSpPr/>
          <p:nvPr/>
        </p:nvSpPr>
        <p:spPr>
          <a:xfrm>
            <a:off x="11010009" y="5781507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B01867-D358-4C0D-9D85-9F5966DC5AA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364956" y="2357147"/>
            <a:ext cx="1890579" cy="51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CA2CBB-7B0C-414A-BFE6-DF5E5F1814B7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6727819" y="2357147"/>
            <a:ext cx="2284422" cy="434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7B675B-8CFA-4C07-8871-88421E01031D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2553384" y="3266980"/>
            <a:ext cx="1339288" cy="919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AE8910-4C78-4239-9B77-97894E0274EA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4364956" y="3266980"/>
            <a:ext cx="943302" cy="838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42B350-AF1F-4423-92A9-B3192A2D5AB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07692" y="4661782"/>
            <a:ext cx="378890" cy="109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49124A-5EEB-47E6-B052-E4E58434C364}"/>
              </a:ext>
            </a:extLst>
          </p:cNvPr>
          <p:cNvCxnSpPr>
            <a:cxnSpLocks/>
            <a:stCxn id="12" idx="0"/>
            <a:endCxn id="7" idx="5"/>
          </p:cNvCxnSpPr>
          <p:nvPr/>
        </p:nvCxnSpPr>
        <p:spPr>
          <a:xfrm flipH="1" flipV="1">
            <a:off x="2553384" y="4580270"/>
            <a:ext cx="352914" cy="117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940F88-A73E-4134-BFD1-B4315CCCC1C1}"/>
              </a:ext>
            </a:extLst>
          </p:cNvPr>
          <p:cNvCxnSpPr>
            <a:cxnSpLocks/>
            <a:stCxn id="13" idx="0"/>
            <a:endCxn id="8" idx="3"/>
          </p:cNvCxnSpPr>
          <p:nvPr/>
        </p:nvCxnSpPr>
        <p:spPr>
          <a:xfrm flipV="1">
            <a:off x="4640348" y="4580269"/>
            <a:ext cx="431768" cy="1150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73241A-BB4B-42F2-8A31-D4A1DF3098EB}"/>
              </a:ext>
            </a:extLst>
          </p:cNvPr>
          <p:cNvCxnSpPr>
            <a:cxnSpLocks/>
            <a:stCxn id="14" idx="0"/>
            <a:endCxn id="8" idx="5"/>
          </p:cNvCxnSpPr>
          <p:nvPr/>
        </p:nvCxnSpPr>
        <p:spPr>
          <a:xfrm flipH="1" flipV="1">
            <a:off x="5544400" y="4580269"/>
            <a:ext cx="331379" cy="117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C9C995-0FEE-46F4-8A75-EA213AB8E5A9}"/>
              </a:ext>
            </a:extLst>
          </p:cNvPr>
          <p:cNvCxnSpPr>
            <a:cxnSpLocks/>
            <a:stCxn id="15" idx="0"/>
            <a:endCxn id="9" idx="3"/>
          </p:cNvCxnSpPr>
          <p:nvPr/>
        </p:nvCxnSpPr>
        <p:spPr>
          <a:xfrm flipV="1">
            <a:off x="7219205" y="4543161"/>
            <a:ext cx="271432" cy="1210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9048C7-20C5-43D9-9F84-D03216244BC5}"/>
              </a:ext>
            </a:extLst>
          </p:cNvPr>
          <p:cNvCxnSpPr>
            <a:cxnSpLocks/>
            <a:stCxn id="16" idx="0"/>
            <a:endCxn id="9" idx="5"/>
          </p:cNvCxnSpPr>
          <p:nvPr/>
        </p:nvCxnSpPr>
        <p:spPr>
          <a:xfrm flipH="1" flipV="1">
            <a:off x="7962921" y="4543161"/>
            <a:ext cx="484110" cy="1186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A94D6-9D6F-4F1B-9D32-DB5570CD777A}"/>
              </a:ext>
            </a:extLst>
          </p:cNvPr>
          <p:cNvCxnSpPr>
            <a:cxnSpLocks/>
            <a:stCxn id="17" idx="0"/>
            <a:endCxn id="10" idx="3"/>
          </p:cNvCxnSpPr>
          <p:nvPr/>
        </p:nvCxnSpPr>
        <p:spPr>
          <a:xfrm flipV="1">
            <a:off x="10108533" y="4543160"/>
            <a:ext cx="150483" cy="12105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F3E9B6-1E1B-4F09-88D5-DF8B9D008542}"/>
              </a:ext>
            </a:extLst>
          </p:cNvPr>
          <p:cNvCxnSpPr>
            <a:cxnSpLocks/>
            <a:stCxn id="18" idx="0"/>
            <a:endCxn id="10" idx="5"/>
          </p:cNvCxnSpPr>
          <p:nvPr/>
        </p:nvCxnSpPr>
        <p:spPr>
          <a:xfrm flipH="1" flipV="1">
            <a:off x="10731300" y="4543160"/>
            <a:ext cx="612664" cy="1238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A68066-B433-417F-8809-981057BED324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7726779" y="3266979"/>
            <a:ext cx="1049320" cy="801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E4A733-FF06-4A2D-9694-1DE5160933D2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9248383" y="3266979"/>
            <a:ext cx="1246775" cy="8011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4E29B2-5471-41DE-9649-EBBFC78FEF87}"/>
              </a:ext>
            </a:extLst>
          </p:cNvPr>
          <p:cNvSpPr txBox="1"/>
          <p:nvPr/>
        </p:nvSpPr>
        <p:spPr>
          <a:xfrm>
            <a:off x="4745369" y="18665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A5F90-081E-4B60-BAE1-766316803607}"/>
              </a:ext>
            </a:extLst>
          </p:cNvPr>
          <p:cNvSpPr txBox="1"/>
          <p:nvPr/>
        </p:nvSpPr>
        <p:spPr>
          <a:xfrm>
            <a:off x="8060734" y="1867884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0C7C41-FA5E-41BC-8097-EECFD4BC2001}"/>
              </a:ext>
            </a:extLst>
          </p:cNvPr>
          <p:cNvSpPr txBox="1"/>
          <p:nvPr/>
        </p:nvSpPr>
        <p:spPr>
          <a:xfrm>
            <a:off x="2894635" y="334849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FB63E2-78E2-4D89-903A-F1E7186E1A6C}"/>
              </a:ext>
            </a:extLst>
          </p:cNvPr>
          <p:cNvSpPr txBox="1"/>
          <p:nvPr/>
        </p:nvSpPr>
        <p:spPr>
          <a:xfrm>
            <a:off x="1624220" y="4975843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2B2603-8D27-4E55-ADAD-50BC913C4085}"/>
              </a:ext>
            </a:extLst>
          </p:cNvPr>
          <p:cNvSpPr txBox="1"/>
          <p:nvPr/>
        </p:nvSpPr>
        <p:spPr>
          <a:xfrm>
            <a:off x="4464094" y="4901961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5BC4C4-9639-47B2-9638-4C115CEDAF6E}"/>
              </a:ext>
            </a:extLst>
          </p:cNvPr>
          <p:cNvSpPr txBox="1"/>
          <p:nvPr/>
        </p:nvSpPr>
        <p:spPr>
          <a:xfrm>
            <a:off x="7011440" y="490196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92D8B1-B1B2-4768-B756-E9ECE0D6C043}"/>
              </a:ext>
            </a:extLst>
          </p:cNvPr>
          <p:cNvSpPr txBox="1"/>
          <p:nvPr/>
        </p:nvSpPr>
        <p:spPr>
          <a:xfrm>
            <a:off x="9705986" y="49019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F66A08-82E5-4698-A7AB-9D917E2B5B47}"/>
              </a:ext>
            </a:extLst>
          </p:cNvPr>
          <p:cNvSpPr txBox="1"/>
          <p:nvPr/>
        </p:nvSpPr>
        <p:spPr>
          <a:xfrm>
            <a:off x="7793572" y="3321666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980631-AC5E-447E-96E8-F60C880B6CA4}"/>
              </a:ext>
            </a:extLst>
          </p:cNvPr>
          <p:cNvSpPr txBox="1"/>
          <p:nvPr/>
        </p:nvSpPr>
        <p:spPr>
          <a:xfrm>
            <a:off x="5063814" y="334849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F5A463-91DB-4607-BD21-6CC7DD89E63D}"/>
              </a:ext>
            </a:extLst>
          </p:cNvPr>
          <p:cNvSpPr txBox="1"/>
          <p:nvPr/>
        </p:nvSpPr>
        <p:spPr>
          <a:xfrm>
            <a:off x="2788399" y="4975843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44FC90-AC5F-4C2D-B9E6-7958F09D6436}"/>
              </a:ext>
            </a:extLst>
          </p:cNvPr>
          <p:cNvSpPr txBox="1"/>
          <p:nvPr/>
        </p:nvSpPr>
        <p:spPr>
          <a:xfrm>
            <a:off x="5791641" y="49019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330CC5-757E-4AB8-B2DB-8FEF08321335}"/>
              </a:ext>
            </a:extLst>
          </p:cNvPr>
          <p:cNvSpPr txBox="1"/>
          <p:nvPr/>
        </p:nvSpPr>
        <p:spPr>
          <a:xfrm>
            <a:off x="8297307" y="4901958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50AB39-DEE7-43CE-B40D-2988DCCDFE35}"/>
              </a:ext>
            </a:extLst>
          </p:cNvPr>
          <p:cNvSpPr txBox="1"/>
          <p:nvPr/>
        </p:nvSpPr>
        <p:spPr>
          <a:xfrm>
            <a:off x="11154508" y="4840277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A40BFE-0D6A-4F4B-BB19-5ABB50E3EB96}"/>
              </a:ext>
            </a:extLst>
          </p:cNvPr>
          <p:cNvSpPr txBox="1"/>
          <p:nvPr/>
        </p:nvSpPr>
        <p:spPr>
          <a:xfrm>
            <a:off x="10037291" y="334848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B99C24-9153-451C-87D1-3E05B20AB443}"/>
              </a:ext>
            </a:extLst>
          </p:cNvPr>
          <p:cNvSpPr/>
          <p:nvPr/>
        </p:nvSpPr>
        <p:spPr>
          <a:xfrm>
            <a:off x="6708352" y="5444197"/>
            <a:ext cx="5356402" cy="951484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F363DA-8F09-4A0C-B369-4A2DCB7CBC10}"/>
              </a:ext>
            </a:extLst>
          </p:cNvPr>
          <p:cNvSpPr/>
          <p:nvPr/>
        </p:nvSpPr>
        <p:spPr>
          <a:xfrm>
            <a:off x="9403600" y="5309404"/>
            <a:ext cx="2681231" cy="1278176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BAD128-2577-4EF0-8029-EDFC61E7D766}"/>
              </a:ext>
            </a:extLst>
          </p:cNvPr>
          <p:cNvSpPr/>
          <p:nvPr/>
        </p:nvSpPr>
        <p:spPr>
          <a:xfrm>
            <a:off x="5164108" y="5309404"/>
            <a:ext cx="1501900" cy="1234622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05D8EC-56A2-4274-9C07-19939D8D06AE}"/>
              </a:ext>
            </a:extLst>
          </p:cNvPr>
          <p:cNvSpPr/>
          <p:nvPr/>
        </p:nvSpPr>
        <p:spPr>
          <a:xfrm>
            <a:off x="2388888" y="507250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791356-7ABC-421F-8F27-E29EB32FD4C3}"/>
              </a:ext>
            </a:extLst>
          </p:cNvPr>
          <p:cNvSpPr/>
          <p:nvPr/>
        </p:nvSpPr>
        <p:spPr>
          <a:xfrm>
            <a:off x="4006348" y="5092675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67F99A-4380-4C77-B6E9-37456B86D075}"/>
              </a:ext>
            </a:extLst>
          </p:cNvPr>
          <p:cNvSpPr/>
          <p:nvPr/>
        </p:nvSpPr>
        <p:spPr>
          <a:xfrm>
            <a:off x="6654172" y="507250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A57CB2A-2A16-48D0-A08A-0F80C206638C}"/>
              </a:ext>
            </a:extLst>
          </p:cNvPr>
          <p:cNvSpPr/>
          <p:nvPr/>
        </p:nvSpPr>
        <p:spPr>
          <a:xfrm>
            <a:off x="10775543" y="505416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1CC34F-3D37-4314-A76E-19E0B9DEA2D6}"/>
              </a:ext>
            </a:extLst>
          </p:cNvPr>
          <p:cNvSpPr txBox="1"/>
          <p:nvPr/>
        </p:nvSpPr>
        <p:spPr>
          <a:xfrm>
            <a:off x="943133" y="5796423"/>
            <a:ext cx="1109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     000       001              010         011         100         101             110        111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7C93B4-D0A0-46CF-88F8-4F696D931DDE}"/>
              </a:ext>
            </a:extLst>
          </p:cNvPr>
          <p:cNvSpPr/>
          <p:nvPr/>
        </p:nvSpPr>
        <p:spPr>
          <a:xfrm>
            <a:off x="114203" y="560223"/>
            <a:ext cx="2059336" cy="49683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6B3046-834E-4BF0-918D-D04B6E0EB53F}"/>
              </a:ext>
            </a:extLst>
          </p:cNvPr>
          <p:cNvSpPr/>
          <p:nvPr/>
        </p:nvSpPr>
        <p:spPr>
          <a:xfrm>
            <a:off x="2275940" y="568767"/>
            <a:ext cx="3586796" cy="463110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716358-0FD6-4123-8789-FBA51779FAD3}"/>
              </a:ext>
            </a:extLst>
          </p:cNvPr>
          <p:cNvSpPr/>
          <p:nvPr/>
        </p:nvSpPr>
        <p:spPr>
          <a:xfrm>
            <a:off x="5969814" y="550334"/>
            <a:ext cx="4643713" cy="506728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26EA5-5188-46FA-8073-50A5D653B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464" y="35970"/>
                <a:ext cx="12086535" cy="191045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2}</m:t>
                    </m:r>
                  </m:oMath>
                </a14:m>
                <a:r>
                  <a:rPr lang="en-US" dirty="0"/>
                  <a:t> .</a:t>
                </a:r>
                <a:br>
                  <a:rPr lang="en-US" dirty="0"/>
                </a:br>
                <a:r>
                  <a:rPr lang="en-US" dirty="0"/>
                  <a:t>What are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(ii)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(iii)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, (iv)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26EA5-5188-46FA-8073-50A5D653B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64" y="35970"/>
                <a:ext cx="12086535" cy="1910454"/>
              </a:xfrm>
              <a:blipFill>
                <a:blip r:embed="rId2"/>
                <a:stretch>
                  <a:fillRect l="-1009" t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E46F76-3614-406A-8C4A-F799B6164BF3}"/>
                  </a:ext>
                </a:extLst>
              </p:cNvPr>
              <p:cNvSpPr txBox="1"/>
              <p:nvPr/>
            </p:nvSpPr>
            <p:spPr>
              <a:xfrm>
                <a:off x="2315248" y="1492219"/>
                <a:ext cx="8297966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E46F76-3614-406A-8C4A-F799B6164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48" y="1492219"/>
                <a:ext cx="8297966" cy="625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27D83F1-D702-4E8D-8614-301C8D1EAF0D}"/>
                  </a:ext>
                </a:extLst>
              </p:cNvPr>
              <p:cNvSpPr/>
              <p:nvPr/>
            </p:nvSpPr>
            <p:spPr>
              <a:xfrm>
                <a:off x="2249963" y="2661933"/>
                <a:ext cx="7392874" cy="23113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∩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vs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br>
                  <a:rPr lang="en-US" sz="3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3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∩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]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[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27D83F1-D702-4E8D-8614-301C8D1EA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63" y="2661933"/>
                <a:ext cx="7392874" cy="23113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7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rid of points&quot;">
            <a:extLst>
              <a:ext uri="{FF2B5EF4-FFF2-40B4-BE49-F238E27FC236}">
                <a16:creationId xmlns:a16="http://schemas.microsoft.com/office/drawing/2014/main" id="{31642B78-43E7-4C2E-9601-7C225E8CA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/>
        </p:blipFill>
        <p:spPr bwMode="auto">
          <a:xfrm>
            <a:off x="8080991" y="3532971"/>
            <a:ext cx="3284916" cy="32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B9DC6-D721-417C-9797-7942467B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7E79A-05D8-4A8C-A1C8-2F89D98D5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69" y="1135996"/>
                <a:ext cx="5710145" cy="8033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𝑜𝑟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h𝑎𝑝𝑝𝑒𝑛𝑠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7E79A-05D8-4A8C-A1C8-2F89D98D5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69" y="1135996"/>
                <a:ext cx="5710145" cy="80330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4831110-20C3-45F8-8084-F612C3B497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269" y="1884853"/>
                <a:ext cx="6157359" cy="810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h𝑎𝑝𝑝𝑒𝑛</m:t>
                            </m:r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4831110-20C3-45F8-8084-F612C3B49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9" y="1884853"/>
                <a:ext cx="6157359" cy="810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1D1657-4EE8-4C6A-B83F-67935AC24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6" y="2688160"/>
                <a:ext cx="11333279" cy="1013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𝑑𝑜𝑒𝑠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h𝑎𝑝𝑝𝑒𝑛</m:t>
                            </m:r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pos m:val="top"/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B1D1657-4EE8-4C6A-B83F-67935AC24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6" y="2688160"/>
                <a:ext cx="11333279" cy="1013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852A9C-0557-4425-89B2-14A2F4266872}"/>
                  </a:ext>
                </a:extLst>
              </p:cNvPr>
              <p:cNvSpPr txBox="1"/>
              <p:nvPr/>
            </p:nvSpPr>
            <p:spPr>
              <a:xfrm>
                <a:off x="237726" y="4219645"/>
                <a:ext cx="9861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Prove the union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∨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≤</m:t>
                        </m:r>
                      </m:e>
                    </m:func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852A9C-0557-4425-89B2-14A2F4266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6" y="4219645"/>
                <a:ext cx="9861847" cy="461665"/>
              </a:xfrm>
              <a:prstGeom prst="rect">
                <a:avLst/>
              </a:prstGeom>
              <a:blipFill>
                <a:blip r:embed="rId6"/>
                <a:stretch>
                  <a:fillRect l="-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B5890D3-4F12-4221-A09B-44B2F0C25AA2}"/>
              </a:ext>
            </a:extLst>
          </p:cNvPr>
          <p:cNvSpPr/>
          <p:nvPr/>
        </p:nvSpPr>
        <p:spPr>
          <a:xfrm>
            <a:off x="8733263" y="3856181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4FAB0-D964-419A-B22E-00AF1EFFD9D6}"/>
              </a:ext>
            </a:extLst>
          </p:cNvPr>
          <p:cNvSpPr/>
          <p:nvPr/>
        </p:nvSpPr>
        <p:spPr>
          <a:xfrm>
            <a:off x="9348623" y="4835871"/>
            <a:ext cx="1931826" cy="1234622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574A43-1156-43B4-A8AD-B921D21B6549}"/>
                  </a:ext>
                </a:extLst>
              </p:cNvPr>
              <p:cNvSpPr txBox="1"/>
              <p:nvPr/>
            </p:nvSpPr>
            <p:spPr>
              <a:xfrm>
                <a:off x="306093" y="5108694"/>
                <a:ext cx="9861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=4/25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=6/25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∪</m:t>
                            </m:r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=9/25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574A43-1156-43B4-A8AD-B921D21B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3" y="5108694"/>
                <a:ext cx="9861847" cy="461665"/>
              </a:xfrm>
              <a:prstGeom prst="rect">
                <a:avLst/>
              </a:prstGeom>
              <a:blipFill>
                <a:blip r:embed="rId7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5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 animBg="1"/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5398-4080-4A20-A141-AF09EE09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2B050-F2D2-4270-8E74-D53FACFFB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5679"/>
                <a:ext cx="12031184" cy="1330484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Informal: </a:t>
                </a:r>
                <a:r>
                  <a:rPr lang="en-US" dirty="0"/>
                  <a:t>Two events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if 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 doesn’t give any information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2B050-F2D2-4270-8E74-D53FACFFB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5679"/>
                <a:ext cx="12031184" cy="1330484"/>
              </a:xfrm>
              <a:blipFill>
                <a:blip r:embed="rId2"/>
                <a:stretch>
                  <a:fillRect l="-1013" t="-4587" r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AED5EB-71E3-428C-B8E5-285B9D278D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188444"/>
                <a:ext cx="11517659" cy="828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Formal: </a:t>
                </a:r>
                <a:r>
                  <a:rPr lang="en-US" dirty="0"/>
                  <a:t>Two events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AED5EB-71E3-428C-B8E5-285B9D27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8444"/>
                <a:ext cx="11517659" cy="828536"/>
              </a:xfrm>
              <a:prstGeom prst="rect">
                <a:avLst/>
              </a:prstGeom>
              <a:blipFill>
                <a:blip r:embed="rId3"/>
                <a:stretch>
                  <a:fillRect l="-1059" t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grid of points&quot;">
            <a:extLst>
              <a:ext uri="{FF2B5EF4-FFF2-40B4-BE49-F238E27FC236}">
                <a16:creationId xmlns:a16="http://schemas.microsoft.com/office/drawing/2014/main" id="{C7F11FA9-8A1A-46F1-939C-DADBCB0B9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/>
        </p:blipFill>
        <p:spPr bwMode="auto">
          <a:xfrm>
            <a:off x="415413" y="3910948"/>
            <a:ext cx="2866172" cy="28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CAFC45-E445-4AF1-9454-70AED66DA14D}"/>
              </a:ext>
            </a:extLst>
          </p:cNvPr>
          <p:cNvSpPr/>
          <p:nvPr/>
        </p:nvSpPr>
        <p:spPr>
          <a:xfrm>
            <a:off x="1016410" y="3910948"/>
            <a:ext cx="1077310" cy="2754772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BDD07-AEEE-4E7A-8E6C-8A2977A1F705}"/>
              </a:ext>
            </a:extLst>
          </p:cNvPr>
          <p:cNvSpPr/>
          <p:nvPr/>
        </p:nvSpPr>
        <p:spPr>
          <a:xfrm>
            <a:off x="415413" y="4374398"/>
            <a:ext cx="2866172" cy="573617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47014E-4B4F-4227-8332-27AB2510E39C}"/>
              </a:ext>
            </a:extLst>
          </p:cNvPr>
          <p:cNvSpPr txBox="1">
            <a:spLocks/>
          </p:cNvSpPr>
          <p:nvPr/>
        </p:nvSpPr>
        <p:spPr>
          <a:xfrm>
            <a:off x="0" y="2802351"/>
            <a:ext cx="11517659" cy="82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Q: </a:t>
            </a:r>
            <a:r>
              <a:rPr lang="en-US" dirty="0"/>
              <a:t>Which pairs are independent?</a:t>
            </a:r>
          </a:p>
        </p:txBody>
      </p:sp>
      <p:pic>
        <p:nvPicPr>
          <p:cNvPr id="9" name="Picture 8" descr="Image result for grid of points&quot;">
            <a:extLst>
              <a:ext uri="{FF2B5EF4-FFF2-40B4-BE49-F238E27FC236}">
                <a16:creationId xmlns:a16="http://schemas.microsoft.com/office/drawing/2014/main" id="{FD7AACB2-9AD4-45D2-9BE6-78A59096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/>
        </p:blipFill>
        <p:spPr bwMode="auto">
          <a:xfrm>
            <a:off x="4327962" y="3959184"/>
            <a:ext cx="2866172" cy="28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E263CD-AE26-48F2-8BA5-0DA6485514AF}"/>
              </a:ext>
            </a:extLst>
          </p:cNvPr>
          <p:cNvSpPr/>
          <p:nvPr/>
        </p:nvSpPr>
        <p:spPr>
          <a:xfrm>
            <a:off x="4928959" y="3959184"/>
            <a:ext cx="1077310" cy="2754772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746F3-0CFC-4909-9A0D-04E64983FCC8}"/>
              </a:ext>
            </a:extLst>
          </p:cNvPr>
          <p:cNvSpPr/>
          <p:nvPr/>
        </p:nvSpPr>
        <p:spPr>
          <a:xfrm>
            <a:off x="4928959" y="3959184"/>
            <a:ext cx="1668394" cy="988831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 descr="Image result for grid of points&quot;">
            <a:extLst>
              <a:ext uri="{FF2B5EF4-FFF2-40B4-BE49-F238E27FC236}">
                <a16:creationId xmlns:a16="http://schemas.microsoft.com/office/drawing/2014/main" id="{6F03DA71-EA44-4E0A-8933-E1626BF4F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/>
        </p:blipFill>
        <p:spPr bwMode="auto">
          <a:xfrm>
            <a:off x="8812303" y="3959183"/>
            <a:ext cx="2866172" cy="28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E0EA2E-5C54-42AA-89F6-FE388AD141A9}"/>
              </a:ext>
            </a:extLst>
          </p:cNvPr>
          <p:cNvSpPr/>
          <p:nvPr/>
        </p:nvSpPr>
        <p:spPr>
          <a:xfrm>
            <a:off x="9311527" y="3959183"/>
            <a:ext cx="550320" cy="2787944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03A25-6552-48DD-89F5-20A4EC9B684A}"/>
              </a:ext>
            </a:extLst>
          </p:cNvPr>
          <p:cNvSpPr/>
          <p:nvPr/>
        </p:nvSpPr>
        <p:spPr>
          <a:xfrm>
            <a:off x="10627580" y="3959184"/>
            <a:ext cx="669960" cy="2787943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EB2F3F-348E-4650-9D12-465BFFA58B0C}"/>
              </a:ext>
            </a:extLst>
          </p:cNvPr>
          <p:cNvSpPr txBox="1">
            <a:spLocks/>
          </p:cNvSpPr>
          <p:nvPr/>
        </p:nvSpPr>
        <p:spPr>
          <a:xfrm>
            <a:off x="1659891" y="3272103"/>
            <a:ext cx="729371" cy="82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29395C-886F-4BE6-B8C2-BFCF713C2A26}"/>
              </a:ext>
            </a:extLst>
          </p:cNvPr>
          <p:cNvSpPr txBox="1">
            <a:spLocks/>
          </p:cNvSpPr>
          <p:nvPr/>
        </p:nvSpPr>
        <p:spPr>
          <a:xfrm>
            <a:off x="5358248" y="3307442"/>
            <a:ext cx="729371" cy="82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(ii)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65B5DE-8D37-409E-81D5-A11DC90C6E40}"/>
              </a:ext>
            </a:extLst>
          </p:cNvPr>
          <p:cNvSpPr txBox="1">
            <a:spLocks/>
          </p:cNvSpPr>
          <p:nvPr/>
        </p:nvSpPr>
        <p:spPr>
          <a:xfrm>
            <a:off x="9802738" y="3283782"/>
            <a:ext cx="729371" cy="82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(iii)</a:t>
            </a:r>
          </a:p>
        </p:txBody>
      </p:sp>
      <p:pic>
        <p:nvPicPr>
          <p:cNvPr id="4100" name="Picture 4" descr="Image result for joseph blitzstein&quot;">
            <a:extLst>
              <a:ext uri="{FF2B5EF4-FFF2-40B4-BE49-F238E27FC236}">
                <a16:creationId xmlns:a16="http://schemas.microsoft.com/office/drawing/2014/main" id="{AC4C8CFB-E294-4D4A-948B-F38DB2F2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09" y="50452"/>
            <a:ext cx="2128075" cy="11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9D6A24B2-3EA8-46FF-950D-53C0DC0AC6D3}"/>
                  </a:ext>
                </a:extLst>
              </p:cNvPr>
              <p:cNvSpPr/>
              <p:nvPr/>
            </p:nvSpPr>
            <p:spPr>
              <a:xfrm>
                <a:off x="5358247" y="50451"/>
                <a:ext cx="4801365" cy="1197043"/>
              </a:xfrm>
              <a:prstGeom prst="wedgeEllipseCallout">
                <a:avLst>
                  <a:gd name="adj1" fmla="val 64519"/>
                  <a:gd name="adj2" fmla="val 431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sz="2400" b="0" i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/>
                </a:r>
                <a:br>
                  <a:rPr lang="en-US" sz="2400" b="0" i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2400" b="0" i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“</a:t>
                </a:r>
                <a:r>
                  <a:rPr lang="en-US" sz="2400" i="1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Conditioning is the soul of statistics”</a:t>
                </a: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9D6A24B2-3EA8-46FF-950D-53C0DC0AC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247" y="50451"/>
                <a:ext cx="4801365" cy="1197043"/>
              </a:xfrm>
              <a:prstGeom prst="wedgeEllipseCallout">
                <a:avLst>
                  <a:gd name="adj1" fmla="val 64519"/>
                  <a:gd name="adj2" fmla="val 4317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check mark&quot;">
            <a:extLst>
              <a:ext uri="{FF2B5EF4-FFF2-40B4-BE49-F238E27FC236}">
                <a16:creationId xmlns:a16="http://schemas.microsoft.com/office/drawing/2014/main" id="{E4B09B31-D9D7-4FBA-8285-E28FDF7C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75" y="3153241"/>
            <a:ext cx="804010" cy="72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x mark&quot;">
            <a:extLst>
              <a:ext uri="{FF2B5EF4-FFF2-40B4-BE49-F238E27FC236}">
                <a16:creationId xmlns:a16="http://schemas.microsoft.com/office/drawing/2014/main" id="{B4D64391-53E6-4948-80F6-3A5286C3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91" y="3216619"/>
            <a:ext cx="669960" cy="7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x mark&quot;">
            <a:extLst>
              <a:ext uri="{FF2B5EF4-FFF2-40B4-BE49-F238E27FC236}">
                <a16:creationId xmlns:a16="http://schemas.microsoft.com/office/drawing/2014/main" id="{5046B39E-E80B-494E-B682-4696B079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32" y="3216619"/>
            <a:ext cx="669960" cy="7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8" grpId="0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5398-4080-4A20-A141-AF09EE09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" y="-163064"/>
            <a:ext cx="12192000" cy="1013460"/>
          </a:xfrm>
        </p:spPr>
        <p:txBody>
          <a:bodyPr/>
          <a:lstStyle/>
          <a:p>
            <a:r>
              <a:rPr lang="en-US" dirty="0"/>
              <a:t>More than 2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2B050-F2D2-4270-8E74-D53FACFFB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648973"/>
                <a:ext cx="12251821" cy="154426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Informal: </a:t>
                </a:r>
                <a:r>
                  <a:rPr lang="en-US" dirty="0"/>
                  <a:t>Two events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if knowing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 doesn’t give any information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2B050-F2D2-4270-8E74-D53FACFFB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48973"/>
                <a:ext cx="12251821" cy="1544269"/>
              </a:xfrm>
              <a:blipFill>
                <a:blip r:embed="rId2"/>
                <a:stretch>
                  <a:fillRect l="-995"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AED5EB-71E3-428C-B8E5-285B9D278D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8" y="2193242"/>
                <a:ext cx="12249602" cy="9770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Formal: </a:t>
                </a:r>
                <a:r>
                  <a:rPr lang="en-US" dirty="0"/>
                  <a:t>Three events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if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independent and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1AED5EB-71E3-428C-B8E5-285B9D27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" y="2193242"/>
                <a:ext cx="12249602" cy="977093"/>
              </a:xfrm>
              <a:prstGeom prst="rect">
                <a:avLst/>
              </a:prstGeom>
              <a:blipFill>
                <a:blip r:embed="rId3"/>
                <a:stretch>
                  <a:fillRect l="-995" t="-6875" b="-1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grid of points&quot;">
            <a:extLst>
              <a:ext uri="{FF2B5EF4-FFF2-40B4-BE49-F238E27FC236}">
                <a16:creationId xmlns:a16="http://schemas.microsoft.com/office/drawing/2014/main" id="{C7F11FA9-8A1A-46F1-939C-DADBCB0B9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r="17266" b="21052"/>
          <a:stretch/>
        </p:blipFill>
        <p:spPr bwMode="auto">
          <a:xfrm>
            <a:off x="2543316" y="3988648"/>
            <a:ext cx="2371282" cy="22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CAFC45-E445-4AF1-9454-70AED66DA14D}"/>
              </a:ext>
            </a:extLst>
          </p:cNvPr>
          <p:cNvSpPr/>
          <p:nvPr/>
        </p:nvSpPr>
        <p:spPr>
          <a:xfrm>
            <a:off x="2543317" y="3988647"/>
            <a:ext cx="1051999" cy="2145222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BDD07-AEEE-4E7A-8E6C-8A2977A1F705}"/>
              </a:ext>
            </a:extLst>
          </p:cNvPr>
          <p:cNvSpPr/>
          <p:nvPr/>
        </p:nvSpPr>
        <p:spPr>
          <a:xfrm>
            <a:off x="2543316" y="4015389"/>
            <a:ext cx="2310695" cy="967743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Image result for grid of points&quot;">
            <a:extLst>
              <a:ext uri="{FF2B5EF4-FFF2-40B4-BE49-F238E27FC236}">
                <a16:creationId xmlns:a16="http://schemas.microsoft.com/office/drawing/2014/main" id="{FD7AACB2-9AD4-45D2-9BE6-78A59096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r="14971" b="17590"/>
          <a:stretch/>
        </p:blipFill>
        <p:spPr bwMode="auto">
          <a:xfrm>
            <a:off x="6455865" y="4036883"/>
            <a:ext cx="2437077" cy="23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F746F3-0CFC-4909-9A0D-04E64983FCC8}"/>
              </a:ext>
            </a:extLst>
          </p:cNvPr>
          <p:cNvSpPr/>
          <p:nvPr/>
        </p:nvSpPr>
        <p:spPr>
          <a:xfrm>
            <a:off x="6477313" y="4002051"/>
            <a:ext cx="2405618" cy="1522269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E29395C-886F-4BE6-B8C2-BFCF713C2A26}"/>
              </a:ext>
            </a:extLst>
          </p:cNvPr>
          <p:cNvSpPr txBox="1">
            <a:spLocks/>
          </p:cNvSpPr>
          <p:nvPr/>
        </p:nvSpPr>
        <p:spPr>
          <a:xfrm>
            <a:off x="3390133" y="3351097"/>
            <a:ext cx="729371" cy="82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65B5DE-8D37-409E-81D5-A11DC90C6E40}"/>
              </a:ext>
            </a:extLst>
          </p:cNvPr>
          <p:cNvSpPr txBox="1">
            <a:spLocks/>
          </p:cNvSpPr>
          <p:nvPr/>
        </p:nvSpPr>
        <p:spPr>
          <a:xfrm>
            <a:off x="7245801" y="3351097"/>
            <a:ext cx="729371" cy="82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(ii)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8920AC-DA8D-42D4-98C6-83A1990CC175}"/>
              </a:ext>
            </a:extLst>
          </p:cNvPr>
          <p:cNvSpPr/>
          <p:nvPr/>
        </p:nvSpPr>
        <p:spPr>
          <a:xfrm>
            <a:off x="2474051" y="3986068"/>
            <a:ext cx="670262" cy="46602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998E0-144B-479C-87A2-667F94E539D5}"/>
              </a:ext>
            </a:extLst>
          </p:cNvPr>
          <p:cNvSpPr/>
          <p:nvPr/>
        </p:nvSpPr>
        <p:spPr>
          <a:xfrm>
            <a:off x="2515348" y="5105696"/>
            <a:ext cx="670262" cy="46602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6DEEE6-B270-4409-925C-8CAF09AF56DF}"/>
              </a:ext>
            </a:extLst>
          </p:cNvPr>
          <p:cNvSpPr/>
          <p:nvPr/>
        </p:nvSpPr>
        <p:spPr>
          <a:xfrm>
            <a:off x="3623285" y="3996072"/>
            <a:ext cx="670262" cy="46602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354D5E-C7C1-402C-8210-3BE8156F555F}"/>
              </a:ext>
            </a:extLst>
          </p:cNvPr>
          <p:cNvSpPr/>
          <p:nvPr/>
        </p:nvSpPr>
        <p:spPr>
          <a:xfrm>
            <a:off x="3655731" y="5069238"/>
            <a:ext cx="670262" cy="46602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7AFC02-ADAD-4F96-8EDA-277C78DEC96C}"/>
              </a:ext>
            </a:extLst>
          </p:cNvPr>
          <p:cNvSpPr/>
          <p:nvPr/>
        </p:nvSpPr>
        <p:spPr>
          <a:xfrm>
            <a:off x="8153563" y="5098838"/>
            <a:ext cx="729367" cy="1091783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263CD-AE26-48F2-8BA5-0DA6485514AF}"/>
              </a:ext>
            </a:extLst>
          </p:cNvPr>
          <p:cNvSpPr/>
          <p:nvPr/>
        </p:nvSpPr>
        <p:spPr>
          <a:xfrm>
            <a:off x="7054806" y="3970240"/>
            <a:ext cx="1077310" cy="2220381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0BF9C8-F39B-4499-9EB0-4EEC19BFBCDB}"/>
              </a:ext>
            </a:extLst>
          </p:cNvPr>
          <p:cNvSpPr/>
          <p:nvPr/>
        </p:nvSpPr>
        <p:spPr>
          <a:xfrm>
            <a:off x="6994377" y="4590880"/>
            <a:ext cx="1224744" cy="490103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7" grpId="0" animBg="1"/>
      <p:bldP spid="10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15FB-2A97-46EA-B38E-76D067B5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E462-902D-4FED-B24F-E8BDC40C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04" y="1130706"/>
            <a:ext cx="7846593" cy="672458"/>
          </a:xfrm>
        </p:spPr>
        <p:txBody>
          <a:bodyPr/>
          <a:lstStyle/>
          <a:p>
            <a:r>
              <a:rPr lang="en-US" dirty="0"/>
              <a:t>Assign a </a:t>
            </a:r>
            <a:r>
              <a:rPr lang="en-US" dirty="0">
                <a:solidFill>
                  <a:srgbClr val="00B050"/>
                </a:solidFill>
              </a:rPr>
              <a:t>number</a:t>
            </a:r>
            <a:r>
              <a:rPr lang="en-US" dirty="0"/>
              <a:t> to every outcome of the coins.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513347-5B35-4F46-B9D2-5F293251C3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04" y="1920410"/>
                <a:ext cx="7846593" cy="6724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Formally </a:t>
                </a:r>
                <a:r>
                  <a:rPr lang="en-US" dirty="0" err="1"/>
                  <a:t>r.v.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513347-5B35-4F46-B9D2-5F293251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4" y="1920410"/>
                <a:ext cx="7846593" cy="672458"/>
              </a:xfrm>
              <a:prstGeom prst="rect">
                <a:avLst/>
              </a:prstGeom>
              <a:blipFill>
                <a:blip r:embed="rId2"/>
                <a:stretch>
                  <a:fillRect l="-1632" t="-818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8C87F08-9797-498F-ADAA-B48C0FBD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54" y="1920410"/>
            <a:ext cx="5860344" cy="277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DAEF83-BE23-4369-A006-155DE90C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04" y="2756542"/>
                <a:ext cx="7846593" cy="6724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DAEF83-BE23-4369-A006-155DE90C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4" y="2756542"/>
                <a:ext cx="7846593" cy="672458"/>
              </a:xfrm>
              <a:prstGeom prst="rect">
                <a:avLst/>
              </a:prstGeom>
              <a:blipFill>
                <a:blip r:embed="rId4"/>
                <a:stretch>
                  <a:fillRect l="-1632" t="-810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2A7338-3059-421C-B46B-4E9047B72BA8}"/>
              </a:ext>
            </a:extLst>
          </p:cNvPr>
          <p:cNvSpPr txBox="1">
            <a:spLocks/>
          </p:cNvSpPr>
          <p:nvPr/>
        </p:nvSpPr>
        <p:spPr>
          <a:xfrm>
            <a:off x="6671288" y="4860646"/>
            <a:ext cx="7846593" cy="67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0     1        1      2     1      2      2    3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4F076C1-9065-43ED-A2D1-0784FD5D41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9947" y="3785786"/>
              <a:ext cx="2737332" cy="2661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666">
                      <a:extLst>
                        <a:ext uri="{9D8B030D-6E8A-4147-A177-3AD203B41FA5}">
                          <a16:colId xmlns:a16="http://schemas.microsoft.com/office/drawing/2014/main" val="2078032097"/>
                        </a:ext>
                      </a:extLst>
                    </a:gridCol>
                    <a:gridCol w="1368666">
                      <a:extLst>
                        <a:ext uri="{9D8B030D-6E8A-4147-A177-3AD203B41FA5}">
                          <a16:colId xmlns:a16="http://schemas.microsoft.com/office/drawing/2014/main" val="960367047"/>
                        </a:ext>
                      </a:extLst>
                    </a:gridCol>
                  </a:tblGrid>
                  <a:tr h="532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𝑷𝒓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982631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0932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0737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8205183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30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4F076C1-9065-43ED-A2D1-0784FD5D4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1484231"/>
                  </p:ext>
                </p:extLst>
              </p:nvPr>
            </p:nvGraphicFramePr>
            <p:xfrm>
              <a:off x="1979947" y="3785786"/>
              <a:ext cx="2737332" cy="2661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666">
                      <a:extLst>
                        <a:ext uri="{9D8B030D-6E8A-4147-A177-3AD203B41FA5}">
                          <a16:colId xmlns:a16="http://schemas.microsoft.com/office/drawing/2014/main" val="2078032097"/>
                        </a:ext>
                      </a:extLst>
                    </a:gridCol>
                    <a:gridCol w="1368666">
                      <a:extLst>
                        <a:ext uri="{9D8B030D-6E8A-4147-A177-3AD203B41FA5}">
                          <a16:colId xmlns:a16="http://schemas.microsoft.com/office/drawing/2014/main" val="960367047"/>
                        </a:ext>
                      </a:extLst>
                    </a:gridCol>
                  </a:tblGrid>
                  <a:tr h="532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44" t="-2299" r="-101778" b="-4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44" t="-2299" r="-1778" b="-4045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8982631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0932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0737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8205183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3068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32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15FB-2A97-46EA-B38E-76D067B5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DE462-902D-4FED-B24F-E8BDC40CD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04" y="982768"/>
                <a:ext cx="11495647" cy="10134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CDE462-902D-4FED-B24F-E8BDC40CD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04" y="982768"/>
                <a:ext cx="11495647" cy="1013460"/>
              </a:xfrm>
              <a:blipFill>
                <a:blip r:embed="rId2"/>
                <a:stretch>
                  <a:fillRect l="-1113"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8C87F08-9797-498F-ADAA-B48C0FBD8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54" y="1920410"/>
            <a:ext cx="5860344" cy="277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DAEF83-BE23-4369-A006-155DE90C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86" y="1920409"/>
                <a:ext cx="5396151" cy="7031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DAEF83-BE23-4369-A006-155DE90C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6" y="1920409"/>
                <a:ext cx="5396151" cy="703149"/>
              </a:xfrm>
              <a:prstGeom prst="rect">
                <a:avLst/>
              </a:prstGeom>
              <a:blipFill>
                <a:blip r:embed="rId4"/>
                <a:stretch>
                  <a:fillRect l="-2260" t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2A7338-3059-421C-B46B-4E9047B72BA8}"/>
              </a:ext>
            </a:extLst>
          </p:cNvPr>
          <p:cNvSpPr txBox="1">
            <a:spLocks/>
          </p:cNvSpPr>
          <p:nvPr/>
        </p:nvSpPr>
        <p:spPr>
          <a:xfrm>
            <a:off x="6671288" y="4860646"/>
            <a:ext cx="7846593" cy="67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0     1        1      2     1      2      2    3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4F076C1-9065-43ED-A2D1-0784FD5D41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8802" y="2794474"/>
              <a:ext cx="2737332" cy="2661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666">
                      <a:extLst>
                        <a:ext uri="{9D8B030D-6E8A-4147-A177-3AD203B41FA5}">
                          <a16:colId xmlns:a16="http://schemas.microsoft.com/office/drawing/2014/main" val="2078032097"/>
                        </a:ext>
                      </a:extLst>
                    </a:gridCol>
                    <a:gridCol w="1368666">
                      <a:extLst>
                        <a:ext uri="{9D8B030D-6E8A-4147-A177-3AD203B41FA5}">
                          <a16:colId xmlns:a16="http://schemas.microsoft.com/office/drawing/2014/main" val="960367047"/>
                        </a:ext>
                      </a:extLst>
                    </a:gridCol>
                  </a:tblGrid>
                  <a:tr h="532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𝑷𝒓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8982631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0932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0737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8205183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30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4F076C1-9065-43ED-A2D1-0784FD5D4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168080"/>
                  </p:ext>
                </p:extLst>
              </p:nvPr>
            </p:nvGraphicFramePr>
            <p:xfrm>
              <a:off x="398802" y="2794474"/>
              <a:ext cx="2737332" cy="2661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666">
                      <a:extLst>
                        <a:ext uri="{9D8B030D-6E8A-4147-A177-3AD203B41FA5}">
                          <a16:colId xmlns:a16="http://schemas.microsoft.com/office/drawing/2014/main" val="2078032097"/>
                        </a:ext>
                      </a:extLst>
                    </a:gridCol>
                    <a:gridCol w="1368666">
                      <a:extLst>
                        <a:ext uri="{9D8B030D-6E8A-4147-A177-3AD203B41FA5}">
                          <a16:colId xmlns:a16="http://schemas.microsoft.com/office/drawing/2014/main" val="960367047"/>
                        </a:ext>
                      </a:extLst>
                    </a:gridCol>
                  </a:tblGrid>
                  <a:tr h="5322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44" t="-1149" r="-101778" b="-405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44" t="-1149" r="-1778" b="-4057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8982631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0932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073750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8205183"/>
                      </a:ext>
                    </a:extLst>
                  </a:tr>
                  <a:tr h="5322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1/8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33068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675168A-5F63-4E6A-BBDD-61FB994D7F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802" y="5875232"/>
                <a:ext cx="3173340" cy="83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675168A-5F63-4E6A-BBDD-61FB994D7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2" y="5875232"/>
                <a:ext cx="3173340" cy="833588"/>
              </a:xfrm>
              <a:prstGeom prst="rect">
                <a:avLst/>
              </a:prstGeom>
              <a:blipFill>
                <a:blip r:embed="rId6"/>
                <a:stretch>
                  <a:fillRect l="-3839" t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996FB7-B59D-4543-9E8A-8C0B20B58C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7131" y="5582260"/>
                <a:ext cx="6234158" cy="1175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+1⋅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+2⋅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+3⋅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996FB7-B59D-4543-9E8A-8C0B20B58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131" y="5582260"/>
                <a:ext cx="6234158" cy="11757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9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CF47-5D3D-4DE0-A4C6-B59F11D2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4D5A-9B83-4EF9-9FFB-7B22F129E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118" y="1218839"/>
                <a:ext cx="6307474" cy="90105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4D5A-9B83-4EF9-9FFB-7B22F129E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118" y="1218839"/>
                <a:ext cx="6307474" cy="901058"/>
              </a:xfrm>
              <a:blipFill>
                <a:blip r:embed="rId2"/>
                <a:stretch>
                  <a:fillRect l="-2029" t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366A88C-458D-42A4-AF06-3743079969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007849"/>
                <a:ext cx="10196688" cy="7947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Corollary: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366A88C-458D-42A4-AF06-374307996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7849"/>
                <a:ext cx="10196688" cy="794758"/>
              </a:xfrm>
              <a:prstGeom prst="rect">
                <a:avLst/>
              </a:prstGeom>
              <a:blipFill>
                <a:blip r:embed="rId3"/>
                <a:stretch>
                  <a:fillRect l="-1195" t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AA09C5-E6D7-473B-B1CD-0FF60CE254DF}"/>
              </a:ext>
            </a:extLst>
          </p:cNvPr>
          <p:cNvSpPr txBox="1">
            <a:spLocks/>
          </p:cNvSpPr>
          <p:nvPr/>
        </p:nvSpPr>
        <p:spPr>
          <a:xfrm>
            <a:off x="442828" y="3297016"/>
            <a:ext cx="1404488" cy="58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Proof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E347BD-15CF-4E5F-8956-6EB6B044E1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1772" y="3823389"/>
                <a:ext cx="12553772" cy="1185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E347BD-15CF-4E5F-8956-6EB6B044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772" y="3823389"/>
                <a:ext cx="12553772" cy="1185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9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AA82-85A7-4AC2-BA1D-48693EB3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156DC-1A94-4F51-8227-4B3B12E6A3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48" y="1182809"/>
                <a:ext cx="11948575" cy="123565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156DC-1A94-4F51-8227-4B3B12E6A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8" y="1182809"/>
                <a:ext cx="11948575" cy="1235651"/>
              </a:xfrm>
              <a:blipFill>
                <a:blip r:embed="rId2"/>
                <a:stretch>
                  <a:fillRect l="-1020" t="-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A6A097-830A-4D39-84FA-84DB5540D0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447" y="1925429"/>
                <a:ext cx="11948575" cy="633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Def: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A6A097-830A-4D39-84FA-84DB5540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7" y="1925429"/>
                <a:ext cx="11948575" cy="633126"/>
              </a:xfrm>
              <a:prstGeom prst="rect">
                <a:avLst/>
              </a:prstGeom>
              <a:blipFill>
                <a:blip r:embed="rId3"/>
                <a:stretch>
                  <a:fillRect l="-1020" t="-961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1532257-5CEA-418F-B823-487D191C95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301" y="2558555"/>
                <a:ext cx="4187440" cy="463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1532257-5CEA-418F-B823-487D191C9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1" y="2558555"/>
                <a:ext cx="4187440" cy="463777"/>
              </a:xfrm>
              <a:prstGeom prst="rect">
                <a:avLst/>
              </a:prstGeom>
              <a:blipFill>
                <a:blip r:embed="rId4"/>
                <a:stretch>
                  <a:fillRect l="-2620" t="-210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6DA2D06-1018-4578-B65A-8991ADF967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7807" y="2843513"/>
                <a:ext cx="6692783" cy="11601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nary>
                                    <m:naryPr>
                                      <m:chr m:val="⋀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  <m:sub/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=   </m:t>
                          </m:r>
                        </m:e>
                      </m:func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6DA2D06-1018-4578-B65A-8991ADF96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07" y="2843513"/>
                <a:ext cx="6692783" cy="1160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DC2A542-8E96-417F-B0C1-7004F956D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977" y="4198515"/>
                <a:ext cx="11327581" cy="633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DC2A542-8E96-417F-B0C1-7004F956D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77" y="4198515"/>
                <a:ext cx="11327581" cy="633126"/>
              </a:xfrm>
              <a:prstGeom prst="rect">
                <a:avLst/>
              </a:prstGeom>
              <a:blipFill>
                <a:blip r:embed="rId6"/>
                <a:stretch>
                  <a:fillRect l="-1130" t="-961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8ECE790-E77D-40B5-BCB2-4BD3BE42E1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6828" y="4831641"/>
                <a:ext cx="5087595" cy="602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8ECE790-E77D-40B5-BCB2-4BD3BE42E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28" y="4831641"/>
                <a:ext cx="5087595" cy="602524"/>
              </a:xfrm>
              <a:prstGeom prst="rect">
                <a:avLst/>
              </a:prstGeom>
              <a:blipFill>
                <a:blip r:embed="rId7"/>
                <a:stretch>
                  <a:fillRect l="-2395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5639AD1-1DAB-4B7B-9B21-5D48869FA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6828" y="5614332"/>
                <a:ext cx="5232873" cy="633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independent?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5639AD1-1DAB-4B7B-9B21-5D48869F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28" y="5614332"/>
                <a:ext cx="5232873" cy="633126"/>
              </a:xfrm>
              <a:prstGeom prst="rect">
                <a:avLst/>
              </a:prstGeom>
              <a:blipFill>
                <a:blip r:embed="rId8"/>
                <a:stretch>
                  <a:fillRect l="-2328" t="-961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A6BB91B-D1B4-47E2-B081-89FD0CEA8A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6827" y="6247458"/>
                <a:ext cx="5232873" cy="633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independent?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A6BB91B-D1B4-47E2-B081-89FD0CEA8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27" y="6247458"/>
                <a:ext cx="5232873" cy="633126"/>
              </a:xfrm>
              <a:prstGeom prst="rect">
                <a:avLst/>
              </a:prstGeom>
              <a:blipFill>
                <a:blip r:embed="rId9"/>
                <a:stretch>
                  <a:fillRect l="-2328" t="-961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2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AA82-85A7-4AC2-BA1D-48693EB3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and concentration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DC2A542-8E96-417F-B0C1-7004F956D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980" y="1143858"/>
                <a:ext cx="11327581" cy="633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DC2A542-8E96-417F-B0C1-7004F956D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80" y="1143858"/>
                <a:ext cx="11327581" cy="633126"/>
              </a:xfrm>
              <a:prstGeom prst="rect">
                <a:avLst/>
              </a:prstGeom>
              <a:blipFill>
                <a:blip r:embed="rId2"/>
                <a:stretch>
                  <a:fillRect l="-1076" t="-961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8ECE790-E77D-40B5-BCB2-4BD3BE42E1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831" y="1776984"/>
                <a:ext cx="5087595" cy="6025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8ECE790-E77D-40B5-BCB2-4BD3BE42E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31" y="1776984"/>
                <a:ext cx="5087595" cy="602524"/>
              </a:xfrm>
              <a:prstGeom prst="rect">
                <a:avLst/>
              </a:prstGeom>
              <a:blipFill>
                <a:blip r:embed="rId3"/>
                <a:stretch>
                  <a:fillRect l="-2518" t="-10204"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5639AD1-1DAB-4B7B-9B21-5D48869FA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831" y="2410110"/>
                <a:ext cx="9162384" cy="82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5639AD1-1DAB-4B7B-9B21-5D48869F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31" y="2410110"/>
                <a:ext cx="9162384" cy="820200"/>
              </a:xfrm>
              <a:prstGeom prst="rect">
                <a:avLst/>
              </a:prstGeom>
              <a:blipFill>
                <a:blip r:embed="rId4"/>
                <a:stretch>
                  <a:fillRect l="-1397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A6BB91B-D1B4-47E2-B081-89FD0CEA8A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653" y="3217591"/>
                <a:ext cx="5855161" cy="820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A6BB91B-D1B4-47E2-B081-89FD0CEA8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3" y="3217591"/>
                <a:ext cx="5855161" cy="820199"/>
              </a:xfrm>
              <a:prstGeom prst="rect">
                <a:avLst/>
              </a:prstGeom>
              <a:blipFill>
                <a:blip r:embed="rId5"/>
                <a:stretch>
                  <a:fillRect l="-2081" t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71A2056-8D07-46AE-A8A4-DAB3C4F61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652" y="4215582"/>
                <a:ext cx="11270347" cy="910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,0.6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0.4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,0.6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71A2056-8D07-46AE-A8A4-DAB3C4F6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4215582"/>
                <a:ext cx="11270347" cy="910670"/>
              </a:xfrm>
              <a:prstGeom prst="rect">
                <a:avLst/>
              </a:prstGeom>
              <a:blipFill>
                <a:blip r:embed="rId6"/>
                <a:stretch>
                  <a:fillRect l="-1082" t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9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Advanced section: </a:t>
            </a:r>
            <a:r>
              <a:rPr lang="en-US" dirty="0" err="1"/>
              <a:t>Roei</a:t>
            </a:r>
            <a:r>
              <a:rPr lang="en-US" dirty="0"/>
              <a:t> Tell (De)Randomization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feedback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Homework 6 out today. Due 12/3/2020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Section 11 week starts</a:t>
            </a: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27AE51A-3716-4E83-BDD9-C3363390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90" y="0"/>
            <a:ext cx="1429709" cy="14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=5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37.5%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2643897-579D-4C65-A328-2ACD52C8DA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290" y="1279839"/>
            <a:ext cx="10742064" cy="4298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6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7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=10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34.4%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1AC7B-B5B5-4FED-8930-E8EDDDF0B71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97" y="821124"/>
            <a:ext cx="10691557" cy="47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=20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26.3%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481E6-F2F5-4D90-8E58-4DCBCC870E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08" y="851176"/>
            <a:ext cx="11230776" cy="47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=50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170915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11.9%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3D409-FF3C-497B-92E8-D1A47FF6B05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685" y="734235"/>
            <a:ext cx="10552099" cy="49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2241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=100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224184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3.6%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67893-ACEF-4904-8F5D-69547B33D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315" y="603682"/>
            <a:ext cx="10478586" cy="51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2241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=200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224184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0.4%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DF6F7-087F-4C6E-9C72-6A84B9074A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538" y="728362"/>
            <a:ext cx="10478586" cy="50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DAA-33A5-4521-AA8C-60800E1F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of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/>
              <p:nvPr/>
            </p:nvSpPr>
            <p:spPr>
              <a:xfrm>
                <a:off x="1278308" y="5730528"/>
                <a:ext cx="2241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=400</m:t>
                      </m:r>
                    </m:oMath>
                  </m:oMathPara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82AC0-9971-4A2F-B0BD-653B0F0F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08" y="5730528"/>
                <a:ext cx="224184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/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∉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0.4,0.6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0FA08C-4382-4E7B-B820-1D68C48C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29" y="5800539"/>
                <a:ext cx="4539242" cy="584775"/>
              </a:xfrm>
              <a:prstGeom prst="rect">
                <a:avLst/>
              </a:prstGeom>
              <a:blipFill>
                <a:blip r:embed="rId3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/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0.01%</m:t>
                      </m:r>
                    </m:oMath>
                  </m:oMathPara>
                </a14:m>
                <a:endParaRPr lang="en-US" sz="32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129F47-3D9F-46ED-932D-796F3E334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685" y="5812355"/>
                <a:ext cx="2241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BB34D5-933D-4491-9908-938D0C3B1865}"/>
              </a:ext>
            </a:extLst>
          </p:cNvPr>
          <p:cNvSpPr txBox="1"/>
          <p:nvPr/>
        </p:nvSpPr>
        <p:spPr>
          <a:xfrm>
            <a:off x="7041736" y="6519446"/>
            <a:ext cx="543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https://www.stat.berkeley.edu/~stark/Java/Html/BinHist.htm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0FDF6F7-087F-4C6E-9C72-6A84B9074A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538" y="728362"/>
            <a:ext cx="10478586" cy="5032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271BB3-77F3-4654-A74E-62EBB936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94" y="779397"/>
            <a:ext cx="10404130" cy="50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2FC2-273D-4EE6-849F-AAE833A7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7036-F045-4637-90BE-5591F8856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010625"/>
                <a:ext cx="12622138" cy="6078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random variables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“Normal/Gaussian/bell curve”: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7036-F045-4637-90BE-5591F8856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10625"/>
                <a:ext cx="12622138" cy="607876"/>
              </a:xfrm>
              <a:blipFill>
                <a:blip r:embed="rId2"/>
                <a:stretch>
                  <a:fillRect t="-1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34C69D-3327-4CA3-ACDB-0FE98FEF8B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87" y="2061171"/>
                <a:ext cx="8897726" cy="974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0.99,1.01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34C69D-3327-4CA3-ACDB-0FE98FEF8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87" y="2061171"/>
                <a:ext cx="8897726" cy="974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E8BC66-8CEF-4F40-A6BA-AD2D64C22ECF}"/>
              </a:ext>
            </a:extLst>
          </p:cNvPr>
          <p:cNvSpPr txBox="1">
            <a:spLocks/>
          </p:cNvSpPr>
          <p:nvPr/>
        </p:nvSpPr>
        <p:spPr>
          <a:xfrm>
            <a:off x="0" y="3128480"/>
            <a:ext cx="5317038" cy="6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Otherwise: </a:t>
            </a:r>
            <a:r>
              <a:rPr lang="en-US" dirty="0"/>
              <a:t>weaker bounds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05E19-B02C-4599-8869-6984A0A324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6173" y="1486359"/>
            <a:ext cx="4015827" cy="19426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FECB068-D00E-41DC-B591-087C3B0E1D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856" y="3871670"/>
                <a:ext cx="11675108" cy="6841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concentrated </a:t>
                </a:r>
                <a:r>
                  <a:rPr lang="en-US" dirty="0" err="1"/>
                  <a:t>r.v.’s</a:t>
                </a:r>
                <a:r>
                  <a:rPr lang="en-US" dirty="0"/>
                  <a:t>, expectation, median, mode, etc..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same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FECB068-D00E-41DC-B591-087C3B0E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6" y="3871670"/>
                <a:ext cx="11675108" cy="684188"/>
              </a:xfrm>
              <a:prstGeom prst="rect">
                <a:avLst/>
              </a:prstGeom>
              <a:blipFill>
                <a:blip r:embed="rId5"/>
                <a:stretch>
                  <a:fillRect l="-1097" t="-803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55FE23C-AC8E-4209-BD2A-CD11C79FDC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12" y="4772263"/>
                <a:ext cx="12333136" cy="1269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rgbClr val="C00000"/>
                    </a:solidFill>
                  </a:rPr>
                  <a:t>Chernoff Bound: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</a:t>
                </a:r>
                <a:r>
                  <a:rPr lang="en-US" dirty="0" err="1"/>
                  <a:t>r.v.’s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55FE23C-AC8E-4209-BD2A-CD11C79FD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" y="4772263"/>
                <a:ext cx="12333136" cy="1269614"/>
              </a:xfrm>
              <a:prstGeom prst="rect">
                <a:avLst/>
              </a:prstGeom>
              <a:blipFill>
                <a:blip r:embed="rId6"/>
                <a:stretch>
                  <a:fillRect l="-1038" t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6028" y="5915138"/>
                <a:ext cx="8242201" cy="816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028" y="5915138"/>
                <a:ext cx="8242201" cy="816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A92996E-B232-4EEC-96B2-0A4A24C81739}"/>
              </a:ext>
            </a:extLst>
          </p:cNvPr>
          <p:cNvSpPr/>
          <p:nvPr/>
        </p:nvSpPr>
        <p:spPr>
          <a:xfrm>
            <a:off x="6874964" y="3473491"/>
            <a:ext cx="3043450" cy="1254280"/>
          </a:xfrm>
          <a:prstGeom prst="wedgeRoundRectCallout">
            <a:avLst>
              <a:gd name="adj1" fmla="val -93215"/>
              <a:gd name="adj2" fmla="val 6329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&amp; identically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2932927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2FC2-273D-4EE6-849F-AAE833A7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7036-F045-4637-90BE-5591F8856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010625"/>
                <a:ext cx="12622138" cy="6078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random variables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“Normal/Gaussian/bell curve”: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7036-F045-4637-90BE-5591F8856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10625"/>
                <a:ext cx="12622138" cy="607876"/>
              </a:xfrm>
              <a:blipFill>
                <a:blip r:embed="rId2"/>
                <a:stretch>
                  <a:fillRect t="-1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34C69D-3327-4CA3-ACDB-0FE98FEF8B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9987" y="2061171"/>
                <a:ext cx="8897726" cy="974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0.99,1.01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34C69D-3327-4CA3-ACDB-0FE98FEF8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87" y="2061171"/>
                <a:ext cx="8897726" cy="974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E8BC66-8CEF-4F40-A6BA-AD2D64C22ECF}"/>
              </a:ext>
            </a:extLst>
          </p:cNvPr>
          <p:cNvSpPr txBox="1">
            <a:spLocks/>
          </p:cNvSpPr>
          <p:nvPr/>
        </p:nvSpPr>
        <p:spPr>
          <a:xfrm>
            <a:off x="0" y="3128480"/>
            <a:ext cx="5317038" cy="6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Otherwise: </a:t>
            </a:r>
            <a:r>
              <a:rPr lang="en-US" dirty="0"/>
              <a:t>weaker bounds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05E19-B02C-4599-8869-6984A0A324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6173" y="1486359"/>
            <a:ext cx="4015827" cy="19426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FECB068-D00E-41DC-B591-087C3B0E1D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856" y="3871670"/>
                <a:ext cx="11675108" cy="6841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concentrated </a:t>
                </a:r>
                <a:r>
                  <a:rPr lang="en-US" dirty="0" err="1"/>
                  <a:t>r.v.’s</a:t>
                </a:r>
                <a:r>
                  <a:rPr lang="en-US" dirty="0"/>
                  <a:t>, expectation, median, mode, etc..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same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FECB068-D00E-41DC-B591-087C3B0E1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6" y="3871670"/>
                <a:ext cx="11675108" cy="684188"/>
              </a:xfrm>
              <a:prstGeom prst="rect">
                <a:avLst/>
              </a:prstGeom>
              <a:blipFill>
                <a:blip r:embed="rId5"/>
                <a:stretch>
                  <a:fillRect l="-1097" t="-803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55FE23C-AC8E-4209-BD2A-CD11C79FDC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12" y="4772263"/>
                <a:ext cx="12333136" cy="1269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rgbClr val="C00000"/>
                    </a:solidFill>
                  </a:rPr>
                  <a:t>Chernoff Bound: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</a:t>
                </a:r>
                <a:r>
                  <a:rPr lang="en-US" dirty="0" err="1"/>
                  <a:t>r.v.’s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55FE23C-AC8E-4209-BD2A-CD11C79FD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" y="4772263"/>
                <a:ext cx="12333136" cy="1269614"/>
              </a:xfrm>
              <a:prstGeom prst="rect">
                <a:avLst/>
              </a:prstGeom>
              <a:blipFill>
                <a:blip r:embed="rId6"/>
                <a:stretch>
                  <a:fillRect l="-1038" t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6028" y="5915138"/>
                <a:ext cx="8242201" cy="816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028" y="5915138"/>
                <a:ext cx="8242201" cy="816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A92996E-B232-4EEC-96B2-0A4A24C81739}"/>
              </a:ext>
            </a:extLst>
          </p:cNvPr>
          <p:cNvSpPr/>
          <p:nvPr/>
        </p:nvSpPr>
        <p:spPr>
          <a:xfrm>
            <a:off x="6874964" y="3473491"/>
            <a:ext cx="3043450" cy="1254280"/>
          </a:xfrm>
          <a:prstGeom prst="wedgeRoundRectCallout">
            <a:avLst>
              <a:gd name="adj1" fmla="val -93215"/>
              <a:gd name="adj2" fmla="val 63292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&amp; identically distributed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380" y="5780797"/>
                <a:ext cx="8242201" cy="816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d>
                        <m:d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380" y="5780797"/>
                <a:ext cx="8242201" cy="816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689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0B0E-F76F-4FF4-98A6-53BF215C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Bound: Markov’s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E010F-69EE-40B7-A5C7-84E007D960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994" y="867907"/>
                <a:ext cx="11692201" cy="109974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Suppose that the average age in a neighborhood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. Prove that at most </a:t>
                </a:r>
                <a:r>
                  <a:rPr lang="en-US" dirty="0">
                    <a:solidFill>
                      <a:srgbClr val="0070C0"/>
                    </a:solidFill>
                  </a:rPr>
                  <a:t>1/4</a:t>
                </a:r>
                <a:r>
                  <a:rPr lang="en-US" dirty="0"/>
                  <a:t> of the residents are </a:t>
                </a:r>
                <a:r>
                  <a:rPr lang="en-US" dirty="0">
                    <a:solidFill>
                      <a:srgbClr val="0070C0"/>
                    </a:solidFill>
                  </a:rPr>
                  <a:t>80</a:t>
                </a:r>
                <a:r>
                  <a:rPr lang="en-US" dirty="0"/>
                  <a:t> or older.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E010F-69EE-40B7-A5C7-84E007D960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94" y="867907"/>
                <a:ext cx="11692201" cy="1099748"/>
              </a:xfrm>
              <a:blipFill>
                <a:blip r:embed="rId2"/>
                <a:stretch>
                  <a:fillRect l="-1095" t="-4972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0041CEF-2D17-41DE-BBA6-96F321795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09" y="5235786"/>
                <a:ext cx="11692201" cy="10997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(Markov’s Inequality): 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non-negative </a:t>
                </a:r>
                <a:r>
                  <a:rPr lang="en-US" dirty="0" err="1"/>
                  <a:t>r.v.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0041CEF-2D17-41DE-BBA6-96F321795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9" y="5235786"/>
                <a:ext cx="11692201" cy="1099748"/>
              </a:xfrm>
              <a:prstGeom prst="rect">
                <a:avLst/>
              </a:prstGeom>
              <a:blipFill>
                <a:blip r:embed="rId3"/>
                <a:stretch>
                  <a:fillRect l="-1095" t="-5556" r="-834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E87227-DA7E-471A-9DBA-D3495611B908}"/>
              </a:ext>
            </a:extLst>
          </p:cNvPr>
          <p:cNvSpPr txBox="1">
            <a:spLocks/>
          </p:cNvSpPr>
          <p:nvPr/>
        </p:nvSpPr>
        <p:spPr>
          <a:xfrm>
            <a:off x="100995" y="6276119"/>
            <a:ext cx="11692201" cy="109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Proof: </a:t>
            </a:r>
            <a:r>
              <a:rPr lang="en-US" dirty="0"/>
              <a:t> Same as question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1D846-9EC7-4069-A976-16110CB52872}"/>
                  </a:ext>
                </a:extLst>
              </p:cNvPr>
              <p:cNvSpPr txBox="1"/>
              <p:nvPr/>
            </p:nvSpPr>
            <p:spPr>
              <a:xfrm>
                <a:off x="1043716" y="3034456"/>
                <a:ext cx="3426687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Avg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⋅80=20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E1D846-9EC7-4069-A976-16110CB52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16" y="3034456"/>
                <a:ext cx="3426687" cy="613886"/>
              </a:xfrm>
              <a:prstGeom prst="rect">
                <a:avLst/>
              </a:prstGeom>
              <a:blipFill>
                <a:blip r:embed="rId4"/>
                <a:stretch>
                  <a:fillRect l="-266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F6EF8A1-7AE6-4849-AA77-F7C0CE5A7F76}"/>
              </a:ext>
            </a:extLst>
          </p:cNvPr>
          <p:cNvSpPr txBox="1">
            <a:spLocks/>
          </p:cNvSpPr>
          <p:nvPr/>
        </p:nvSpPr>
        <p:spPr>
          <a:xfrm>
            <a:off x="135113" y="1860431"/>
            <a:ext cx="3776790" cy="59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A: </a:t>
            </a:r>
            <a:r>
              <a:rPr lang="en-US" dirty="0"/>
              <a:t>Suppose otherwise: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E1007B-937E-409F-8351-D7C24D619769}"/>
              </a:ext>
            </a:extLst>
          </p:cNvPr>
          <p:cNvGrpSpPr/>
          <p:nvPr/>
        </p:nvGrpSpPr>
        <p:grpSpPr>
          <a:xfrm>
            <a:off x="4874493" y="2064184"/>
            <a:ext cx="6443545" cy="2957500"/>
            <a:chOff x="4874493" y="2064184"/>
            <a:chExt cx="6443545" cy="29575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74D566-784B-45FE-AC6F-570D4D3EBB6E}"/>
                </a:ext>
              </a:extLst>
            </p:cNvPr>
            <p:cNvCxnSpPr>
              <a:cxnSpLocks/>
            </p:cNvCxnSpPr>
            <p:nvPr/>
          </p:nvCxnSpPr>
          <p:spPr>
            <a:xfrm>
              <a:off x="5467928" y="2064184"/>
              <a:ext cx="0" cy="19765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B987F0-2ED2-4523-A5C7-FCB7AA1A0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7928" y="4040766"/>
              <a:ext cx="5583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7EA672-82ED-4150-A0DB-D2803C08E73F}"/>
                </a:ext>
              </a:extLst>
            </p:cNvPr>
            <p:cNvSpPr txBox="1"/>
            <p:nvPr/>
          </p:nvSpPr>
          <p:spPr>
            <a:xfrm>
              <a:off x="4874493" y="2131617"/>
              <a:ext cx="563418" cy="46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D21F5-9EDF-4114-A769-908C2DCC5957}"/>
                </a:ext>
              </a:extLst>
            </p:cNvPr>
            <p:cNvSpPr txBox="1"/>
            <p:nvPr/>
          </p:nvSpPr>
          <p:spPr>
            <a:xfrm>
              <a:off x="5096166" y="3793050"/>
              <a:ext cx="563418" cy="46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6394FB-1E51-4BDD-AC31-8D0C97040345}"/>
                </a:ext>
              </a:extLst>
            </p:cNvPr>
            <p:cNvCxnSpPr/>
            <p:nvPr/>
          </p:nvCxnSpPr>
          <p:spPr>
            <a:xfrm>
              <a:off x="5467927" y="3981350"/>
              <a:ext cx="3168074" cy="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8D0CC8-8B50-4049-B786-365393FDACAB}"/>
                </a:ext>
              </a:extLst>
            </p:cNvPr>
            <p:cNvCxnSpPr>
              <a:cxnSpLocks/>
            </p:cNvCxnSpPr>
            <p:nvPr/>
          </p:nvCxnSpPr>
          <p:spPr>
            <a:xfrm>
              <a:off x="8636001" y="2341275"/>
              <a:ext cx="1533235" cy="0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C7A8B5-8256-4B43-A8F4-9E334444E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6001" y="2338734"/>
              <a:ext cx="0" cy="1642617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CA0BAF9B-538B-4301-A19F-BF31D2210EC6}"/>
                </a:ext>
              </a:extLst>
            </p:cNvPr>
            <p:cNvSpPr/>
            <p:nvPr/>
          </p:nvSpPr>
          <p:spPr>
            <a:xfrm rot="16200000">
              <a:off x="9421461" y="3485945"/>
              <a:ext cx="277082" cy="164334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07F60C-F6B0-409E-A609-D080F69867F6}"/>
                    </a:ext>
                  </a:extLst>
                </p:cNvPr>
                <p:cNvSpPr txBox="1"/>
                <p:nvPr/>
              </p:nvSpPr>
              <p:spPr>
                <a:xfrm>
                  <a:off x="7891351" y="4410748"/>
                  <a:ext cx="3426687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07F60C-F6B0-409E-A609-D080F6986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1351" y="4410748"/>
                  <a:ext cx="3426687" cy="610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E997AF-30DA-4862-98E4-8D3D56AD13D9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11" y="2338734"/>
              <a:ext cx="480521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5B995B2-4DC4-4A88-A7E0-81C16BC9369B}"/>
              </a:ext>
            </a:extLst>
          </p:cNvPr>
          <p:cNvSpPr/>
          <p:nvPr/>
        </p:nvSpPr>
        <p:spPr>
          <a:xfrm>
            <a:off x="8702177" y="2429372"/>
            <a:ext cx="1715649" cy="151821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Contribute enough to make avg&gt;20</a:t>
            </a:r>
          </a:p>
        </p:txBody>
      </p:sp>
    </p:spTree>
    <p:extLst>
      <p:ext uri="{BB962C8B-B14F-4D97-AF65-F5344CB8AC3E}">
        <p14:creationId xmlns:p14="http://schemas.microsoft.com/office/powerpoint/2010/main" val="34203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2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415F81-1A4F-49FF-A58E-10ADDCEB1D48}"/>
              </a:ext>
            </a:extLst>
          </p:cNvPr>
          <p:cNvSpPr/>
          <p:nvPr/>
        </p:nvSpPr>
        <p:spPr>
          <a:xfrm>
            <a:off x="2918324" y="4970294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EDB3-5404-4680-8FB5-93BD97AE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&amp; </a:t>
            </a:r>
            <a:r>
              <a:rPr lang="en-US" dirty="0" err="1"/>
              <a:t>Chebychev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3EBEE-9EBA-42C7-AF24-9548D78BF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541" y="1097352"/>
                <a:ext cx="11794750" cy="663912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r.v.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3EBEE-9EBA-42C7-AF24-9548D78BF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541" y="1097352"/>
                <a:ext cx="11794750" cy="663912"/>
              </a:xfrm>
              <a:blipFill>
                <a:blip r:embed="rId2"/>
                <a:stretch>
                  <a:fillRect l="-1085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FE57B2-70C3-4511-88F8-318F8F343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9888" y="1761264"/>
                <a:ext cx="4082818" cy="663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FE57B2-70C3-4511-88F8-318F8F34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888" y="1761264"/>
                <a:ext cx="4082818" cy="663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45EC4EE-184C-42F7-B173-0AE9F6D019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625" y="2757132"/>
                <a:ext cx="8671910" cy="6718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Chebychev’s Inequality: </a:t>
                </a:r>
                <a:r>
                  <a:rPr lang="en-US" dirty="0">
                    <a:solidFill>
                      <a:schemeClr val="tx1"/>
                    </a:solidFill>
                  </a:rPr>
                  <a:t>For every </a:t>
                </a:r>
                <a:r>
                  <a:rPr lang="en-US" dirty="0" err="1">
                    <a:solidFill>
                      <a:schemeClr val="tx1"/>
                    </a:solidFill>
                  </a:rPr>
                  <a:t>r.v.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45EC4EE-184C-42F7-B173-0AE9F6D01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5" y="2757132"/>
                <a:ext cx="8671910" cy="671868"/>
              </a:xfrm>
              <a:prstGeom prst="rect">
                <a:avLst/>
              </a:prstGeom>
              <a:blipFill>
                <a:blip r:embed="rId4"/>
                <a:stretch>
                  <a:fillRect l="-1477" t="-8108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C70F00B-8C72-4B09-8078-6E2060EDB9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6432" y="3258414"/>
                <a:ext cx="6289059" cy="1245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𝑑𝑒𝑣𝑖𝑎𝑡𝑖𝑜𝑛𝑠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C70F00B-8C72-4B09-8078-6E2060ED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32" y="3258414"/>
                <a:ext cx="6289059" cy="1245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AD2694-4359-469B-A7ED-B0A741C01C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889" y="5330468"/>
                <a:ext cx="11705666" cy="10240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Compare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dirty="0">
                    <a:solidFill>
                      <a:schemeClr val="tx1"/>
                    </a:solidFill>
                  </a:rPr>
                  <a:t> or other </a:t>
                </a:r>
                <a:r>
                  <a:rPr lang="en-US" dirty="0" err="1">
                    <a:solidFill>
                      <a:schemeClr val="tx1"/>
                    </a:solidFill>
                  </a:rPr>
                  <a:t>r.v.’s</a:t>
                </a:r>
                <a:r>
                  <a:rPr lang="en-US" dirty="0">
                    <a:solidFill>
                      <a:schemeClr val="tx1"/>
                    </a:solidFill>
                  </a:rPr>
                  <a:t> well approx. by Normal where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AD2694-4359-469B-A7ED-B0A741C01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9" y="5330468"/>
                <a:ext cx="11705666" cy="1024067"/>
              </a:xfrm>
              <a:prstGeom prst="rect">
                <a:avLst/>
              </a:prstGeom>
              <a:blipFill>
                <a:blip r:embed="rId6"/>
                <a:stretch>
                  <a:fillRect l="-1041"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2294216-A010-4598-BAFE-5CBD48F21A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83357" y="6130132"/>
                <a:ext cx="8159164" cy="7278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𝑑𝑒𝑣𝑖𝑎𝑡𝑖𝑜𝑛𝑠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2294216-A010-4598-BAFE-5CBD48F21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357" y="6130132"/>
                <a:ext cx="8159164" cy="727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286722C-109F-4AC4-A8BC-208BE3B39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1825" y="4424869"/>
                <a:ext cx="8671910" cy="6718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tx1"/>
                    </a:solidFill>
                  </a:rPr>
                  <a:t>(Proof: Markov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286722C-109F-4AC4-A8BC-208BE3B39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25" y="4424869"/>
                <a:ext cx="8671910" cy="671868"/>
              </a:xfrm>
              <a:prstGeom prst="rect">
                <a:avLst/>
              </a:prstGeom>
              <a:blipFill>
                <a:blip r:embed="rId8"/>
                <a:stretch>
                  <a:fillRect l="-1125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2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13FE-894A-49B4-A7A1-CCAE5DE6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27ADC-8404-49AF-AE6F-1F792458D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Algorithms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Some examples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Complexity Classes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BPTIME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Properties of randomized computation (Reducing error …)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27ADC-8404-49AF-AE6F-1F792458D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205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116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4D64-13ED-4008-8464-2234C8BB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BA0DA-E3C1-4037-9C4E-FE2BCB42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0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50FF-C1F9-49D1-9F47-5D5DAFB7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95C7-A410-4AB3-9C65-8DEE4AA1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course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46899"/>
                <a:ext cx="12115800" cy="5080025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Circuits: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every finite function … but no infinite function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Measure of complexity: SIZE.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;∃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Finite Automata: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some infinite functions (all Regular functions)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not compute many (easy) functions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EQ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Turing Machines: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everything computable (definition/thesis)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HALT is not computable: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Efficient Computation: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Polytime computable Boolean functions – our notion of efficiently computable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Efficiently verifiable Boolean functions. Our </a:t>
                </a:r>
                <a:r>
                  <a:rPr lang="en-US" dirty="0" err="1"/>
                  <a:t>wishlist</a:t>
                </a:r>
                <a:r>
                  <a:rPr lang="en-US" dirty="0"/>
                  <a:t> …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-complete: Hardest problems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 3SAT, ISET, </a:t>
                </a:r>
                <a:r>
                  <a:rPr lang="en-US" dirty="0" err="1"/>
                  <a:t>MaxCut</a:t>
                </a:r>
                <a:r>
                  <a:rPr lang="en-US" dirty="0"/>
                  <a:t>, EU3SAT, Subset Sum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6899"/>
                <a:ext cx="12115800" cy="5080025"/>
              </a:xfrm>
              <a:blipFill>
                <a:blip r:embed="rId2"/>
                <a:stretch>
                  <a:fillRect l="-654" t="-1559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07184D-3E18-45A1-B88A-919A10140CE7}"/>
              </a:ext>
            </a:extLst>
          </p:cNvPr>
          <p:cNvSpPr txBox="1"/>
          <p:nvPr/>
        </p:nvSpPr>
        <p:spPr>
          <a:xfrm>
            <a:off x="9093200" y="2162405"/>
            <a:ext cx="1231427" cy="40011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Counting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3796F3-4BBA-4E41-B164-F941BB972786}"/>
              </a:ext>
            </a:extLst>
          </p:cNvPr>
          <p:cNvSpPr txBox="1"/>
          <p:nvPr/>
        </p:nvSpPr>
        <p:spPr>
          <a:xfrm>
            <a:off x="8625533" y="3278020"/>
            <a:ext cx="2587568" cy="40011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Pumping/Pigeonhole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60262-432E-480F-8604-9C8C3D7C63ED}"/>
              </a:ext>
            </a:extLst>
          </p:cNvPr>
          <p:cNvSpPr txBox="1"/>
          <p:nvPr/>
        </p:nvSpPr>
        <p:spPr>
          <a:xfrm>
            <a:off x="5360838" y="4639481"/>
            <a:ext cx="3327449" cy="40011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Diagonalization, Reductions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BA261-5479-4D84-899C-6FA9EF378501}"/>
              </a:ext>
            </a:extLst>
          </p:cNvPr>
          <p:cNvSpPr txBox="1"/>
          <p:nvPr/>
        </p:nvSpPr>
        <p:spPr>
          <a:xfrm>
            <a:off x="9839385" y="5792545"/>
            <a:ext cx="2276415" cy="36933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Polytime Reductions</a:t>
            </a:r>
          </a:p>
        </p:txBody>
      </p:sp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6400-4BE3-4803-9BCD-C034BB0B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Module: Challenges to STCT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29325-3DAA-4141-B35C-31EC65BF01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82147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Strong Turing-Church Thesis: Everything physically computable in polynomial time can be computable in polynomial time on Turing Machine.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Challenges: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algorithms: Already being computed by our computers: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Weather simulation, Market prediction, …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Quantum algorithms: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Status: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Randomized: May not add power?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Quantum: May add power?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Still can be studied with same tools. New classes: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BP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BQ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– bounded error;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– Probabilistic,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 - Quantum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29325-3DAA-4141-B35C-31EC65BF0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82147"/>
              </a:xfrm>
              <a:blipFill>
                <a:blip r:embed="rId2"/>
                <a:stretch>
                  <a:fillRect l="-765" t="-807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77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E82B-BD29-4FC9-9CDF-94A0A4D2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Review of Basic Probability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12DBF-8A18-4B04-A814-AE0E1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5" y="1446898"/>
            <a:ext cx="12191999" cy="45899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Sample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Union/intersection/negation – AND/OR/NOT of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Random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Expectation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Concentration / tail bounds</a:t>
            </a:r>
          </a:p>
        </p:txBody>
      </p:sp>
    </p:spTree>
    <p:extLst>
      <p:ext uri="{BB962C8B-B14F-4D97-AF65-F5344CB8AC3E}">
        <p14:creationId xmlns:p14="http://schemas.microsoft.com/office/powerpoint/2010/main" val="179972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4E49-4D51-40DF-BBF7-2B3563E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Throughout this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D2EAF-EB14-4388-AEA4-19235390C1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61" y="1251591"/>
                <a:ext cx="11690873" cy="101346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Probabilistic experiment: </a:t>
                </a:r>
                <a:r>
                  <a:rPr lang="en-US" dirty="0"/>
                  <a:t>tossing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 unbiased </a:t>
                </a:r>
                <a:r>
                  <a:rPr lang="en-US" dirty="0"/>
                  <a:t>coins.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D2EAF-EB14-4388-AEA4-19235390C1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61" y="1251591"/>
                <a:ext cx="11690873" cy="1013460"/>
              </a:xfrm>
              <a:blipFill>
                <a:blip r:embed="rId2"/>
                <a:stretch>
                  <a:fillRect l="-1043" t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ED0766-5065-47C5-B1AB-13E1BE477E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061" y="2099870"/>
                <a:ext cx="7864598" cy="8066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Equivalently: </a:t>
                </a:r>
                <a:r>
                  <a:rPr lang="en-US" dirty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ED0766-5065-47C5-B1AB-13E1BE477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1" y="2099870"/>
                <a:ext cx="7864598" cy="806623"/>
              </a:xfrm>
              <a:prstGeom prst="rect">
                <a:avLst/>
              </a:prstGeom>
              <a:blipFill>
                <a:blip r:embed="rId3"/>
                <a:stretch>
                  <a:fillRect l="-1549" t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023CF8B3-AC26-4AB2-A902-72F5D35D9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32" y="3113330"/>
            <a:ext cx="7448365" cy="35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270D-3F5D-4299-972D-5C6C443C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80558-FB57-4FDA-99B0-E9ED394B9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50" y="857977"/>
                <a:ext cx="6355394" cy="8968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Fix sample space to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80558-FB57-4FDA-99B0-E9ED394B9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50" y="857977"/>
                <a:ext cx="6355394" cy="896806"/>
              </a:xfrm>
              <a:blipFill>
                <a:blip r:embed="rId2"/>
                <a:stretch>
                  <a:fillRect l="-2015" t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5F2843B-9045-4B74-B814-386CAC8A7D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50" y="1462057"/>
                <a:ext cx="5813856" cy="896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C00000"/>
                    </a:solidFill>
                  </a:rPr>
                  <a:t>event</a:t>
                </a:r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5F2843B-9045-4B74-B814-386CAC8A7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" y="1462057"/>
                <a:ext cx="5813856" cy="896806"/>
              </a:xfrm>
              <a:prstGeom prst="rect">
                <a:avLst/>
              </a:prstGeom>
              <a:blipFill>
                <a:blip r:embed="rId3"/>
                <a:stretch>
                  <a:fillRect l="-2204" t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E448A7C-B474-490A-B257-DF66701B9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9045" y="1306380"/>
                <a:ext cx="9249514" cy="1013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Probability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E448A7C-B474-490A-B257-DF66701B9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045" y="1306380"/>
                <a:ext cx="9249514" cy="1013460"/>
              </a:xfrm>
              <a:prstGeom prst="rect">
                <a:avLst/>
              </a:prstGeom>
              <a:blipFill>
                <a:blip r:embed="rId4"/>
                <a:stretch>
                  <a:fillRect l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461295C-2553-4550-9509-67A41C505B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50" y="2106030"/>
                <a:ext cx="9249514" cy="1013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Example: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461295C-2553-4550-9509-67A41C505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0" y="2106030"/>
                <a:ext cx="9249514" cy="1013460"/>
              </a:xfrm>
              <a:prstGeom prst="rect">
                <a:avLst/>
              </a:prstGeom>
              <a:blipFill>
                <a:blip r:embed="rId5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9BEB54-3AE3-4613-8BB4-C08CE831B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738" y="2982896"/>
            <a:ext cx="7046411" cy="37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C92684-E026-431B-9336-8FE8762A28DC}"/>
              </a:ext>
            </a:extLst>
          </p:cNvPr>
          <p:cNvSpPr/>
          <p:nvPr/>
        </p:nvSpPr>
        <p:spPr>
          <a:xfrm>
            <a:off x="6157722" y="1882067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7E97C-2CB5-4FCF-8286-068B5E33FCEA}"/>
              </a:ext>
            </a:extLst>
          </p:cNvPr>
          <p:cNvSpPr/>
          <p:nvPr/>
        </p:nvSpPr>
        <p:spPr>
          <a:xfrm>
            <a:off x="3794859" y="279190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146C3-6500-4A13-AC72-D1B62170ACDD}"/>
              </a:ext>
            </a:extLst>
          </p:cNvPr>
          <p:cNvSpPr/>
          <p:nvPr/>
        </p:nvSpPr>
        <p:spPr>
          <a:xfrm>
            <a:off x="8678286" y="2791899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F1B9F-C9AB-4329-AAF0-8EB3B7C167B2}"/>
              </a:ext>
            </a:extLst>
          </p:cNvPr>
          <p:cNvSpPr/>
          <p:nvPr/>
        </p:nvSpPr>
        <p:spPr>
          <a:xfrm>
            <a:off x="1983287" y="410519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F5004A-F6F7-4791-BC0F-B3E359E48BBB}"/>
              </a:ext>
            </a:extLst>
          </p:cNvPr>
          <p:cNvSpPr/>
          <p:nvPr/>
        </p:nvSpPr>
        <p:spPr>
          <a:xfrm>
            <a:off x="4974303" y="4105189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8537BA-2BDC-4617-8F33-720D4B529F4D}"/>
              </a:ext>
            </a:extLst>
          </p:cNvPr>
          <p:cNvSpPr/>
          <p:nvPr/>
        </p:nvSpPr>
        <p:spPr>
          <a:xfrm>
            <a:off x="7392824" y="406808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4C609E-E12C-4086-B676-A02ECD859D4C}"/>
              </a:ext>
            </a:extLst>
          </p:cNvPr>
          <p:cNvSpPr/>
          <p:nvPr/>
        </p:nvSpPr>
        <p:spPr>
          <a:xfrm>
            <a:off x="10161203" y="4068080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298427-4E71-4BC4-A9DC-215A57C6FFA0}"/>
              </a:ext>
            </a:extLst>
          </p:cNvPr>
          <p:cNvSpPr/>
          <p:nvPr/>
        </p:nvSpPr>
        <p:spPr>
          <a:xfrm>
            <a:off x="1473737" y="575903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C7B09E-509B-49ED-B53D-700A404AB524}"/>
              </a:ext>
            </a:extLst>
          </p:cNvPr>
          <p:cNvSpPr/>
          <p:nvPr/>
        </p:nvSpPr>
        <p:spPr>
          <a:xfrm>
            <a:off x="2572343" y="5759033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F0AE9-8C8D-4289-AC0C-FC72FBE26608}"/>
              </a:ext>
            </a:extLst>
          </p:cNvPr>
          <p:cNvSpPr/>
          <p:nvPr/>
        </p:nvSpPr>
        <p:spPr>
          <a:xfrm>
            <a:off x="4306393" y="5731226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7CCE1F-102F-4024-BF51-E7DA77FB72A2}"/>
              </a:ext>
            </a:extLst>
          </p:cNvPr>
          <p:cNvSpPr/>
          <p:nvPr/>
        </p:nvSpPr>
        <p:spPr>
          <a:xfrm>
            <a:off x="5541824" y="575903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012DFB-F1A9-4366-8F51-86D91CAD5C8D}"/>
              </a:ext>
            </a:extLst>
          </p:cNvPr>
          <p:cNvSpPr/>
          <p:nvPr/>
        </p:nvSpPr>
        <p:spPr>
          <a:xfrm>
            <a:off x="6885250" y="575370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2AC07-D1D6-4280-BCF7-8D390DCFCE2D}"/>
              </a:ext>
            </a:extLst>
          </p:cNvPr>
          <p:cNvSpPr/>
          <p:nvPr/>
        </p:nvSpPr>
        <p:spPr>
          <a:xfrm>
            <a:off x="8113076" y="5729892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F1D1A3-CB4D-4AC4-A7A0-F228344A99EB}"/>
              </a:ext>
            </a:extLst>
          </p:cNvPr>
          <p:cNvSpPr/>
          <p:nvPr/>
        </p:nvSpPr>
        <p:spPr>
          <a:xfrm>
            <a:off x="9774578" y="5753701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E897D7-63A6-47E7-A007-DA8F3BF7F187}"/>
              </a:ext>
            </a:extLst>
          </p:cNvPr>
          <p:cNvSpPr/>
          <p:nvPr/>
        </p:nvSpPr>
        <p:spPr>
          <a:xfrm>
            <a:off x="11010009" y="5781507"/>
            <a:ext cx="667910" cy="55659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B01867-D358-4C0D-9D85-9F5966DC5AAD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364956" y="2357147"/>
            <a:ext cx="1890579" cy="516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CA2CBB-7B0C-414A-BFE6-DF5E5F1814B7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6727819" y="2357147"/>
            <a:ext cx="2284422" cy="434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7B675B-8CFA-4C07-8871-88421E01031D}"/>
              </a:ext>
            </a:extLst>
          </p:cNvPr>
          <p:cNvCxnSpPr>
            <a:cxnSpLocks/>
            <a:stCxn id="5" idx="3"/>
            <a:endCxn id="7" idx="7"/>
          </p:cNvCxnSpPr>
          <p:nvPr/>
        </p:nvCxnSpPr>
        <p:spPr>
          <a:xfrm flipH="1">
            <a:off x="2553384" y="3266980"/>
            <a:ext cx="1339288" cy="919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AE8910-4C78-4239-9B77-97894E0274EA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4364956" y="3266980"/>
            <a:ext cx="943302" cy="838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42B350-AF1F-4423-92A9-B3192A2D5ABE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07692" y="4661782"/>
            <a:ext cx="378890" cy="1097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49124A-5EEB-47E6-B052-E4E58434C364}"/>
              </a:ext>
            </a:extLst>
          </p:cNvPr>
          <p:cNvCxnSpPr>
            <a:cxnSpLocks/>
            <a:stCxn id="12" idx="0"/>
            <a:endCxn id="7" idx="5"/>
          </p:cNvCxnSpPr>
          <p:nvPr/>
        </p:nvCxnSpPr>
        <p:spPr>
          <a:xfrm flipH="1" flipV="1">
            <a:off x="2553384" y="4580270"/>
            <a:ext cx="352914" cy="117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940F88-A73E-4134-BFD1-B4315CCCC1C1}"/>
              </a:ext>
            </a:extLst>
          </p:cNvPr>
          <p:cNvCxnSpPr>
            <a:cxnSpLocks/>
            <a:stCxn id="13" idx="0"/>
            <a:endCxn id="8" idx="3"/>
          </p:cNvCxnSpPr>
          <p:nvPr/>
        </p:nvCxnSpPr>
        <p:spPr>
          <a:xfrm flipV="1">
            <a:off x="4640348" y="4580269"/>
            <a:ext cx="431768" cy="1150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73241A-BB4B-42F2-8A31-D4A1DF3098EB}"/>
              </a:ext>
            </a:extLst>
          </p:cNvPr>
          <p:cNvCxnSpPr>
            <a:cxnSpLocks/>
            <a:stCxn id="14" idx="0"/>
            <a:endCxn id="8" idx="5"/>
          </p:cNvCxnSpPr>
          <p:nvPr/>
        </p:nvCxnSpPr>
        <p:spPr>
          <a:xfrm flipH="1" flipV="1">
            <a:off x="5544400" y="4580269"/>
            <a:ext cx="331379" cy="1178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C9C995-0FEE-46F4-8A75-EA213AB8E5A9}"/>
              </a:ext>
            </a:extLst>
          </p:cNvPr>
          <p:cNvCxnSpPr>
            <a:cxnSpLocks/>
            <a:stCxn id="15" idx="0"/>
            <a:endCxn id="9" idx="3"/>
          </p:cNvCxnSpPr>
          <p:nvPr/>
        </p:nvCxnSpPr>
        <p:spPr>
          <a:xfrm flipV="1">
            <a:off x="7219205" y="4543161"/>
            <a:ext cx="271432" cy="1210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9048C7-20C5-43D9-9F84-D03216244BC5}"/>
              </a:ext>
            </a:extLst>
          </p:cNvPr>
          <p:cNvCxnSpPr>
            <a:cxnSpLocks/>
            <a:stCxn id="16" idx="0"/>
            <a:endCxn id="9" idx="5"/>
          </p:cNvCxnSpPr>
          <p:nvPr/>
        </p:nvCxnSpPr>
        <p:spPr>
          <a:xfrm flipH="1" flipV="1">
            <a:off x="7962921" y="4543161"/>
            <a:ext cx="484110" cy="1186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A94D6-9D6F-4F1B-9D32-DB5570CD777A}"/>
              </a:ext>
            </a:extLst>
          </p:cNvPr>
          <p:cNvCxnSpPr>
            <a:cxnSpLocks/>
            <a:stCxn id="17" idx="0"/>
            <a:endCxn id="10" idx="3"/>
          </p:cNvCxnSpPr>
          <p:nvPr/>
        </p:nvCxnSpPr>
        <p:spPr>
          <a:xfrm flipV="1">
            <a:off x="10108533" y="4543160"/>
            <a:ext cx="150483" cy="12105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F3E9B6-1E1B-4F09-88D5-DF8B9D008542}"/>
              </a:ext>
            </a:extLst>
          </p:cNvPr>
          <p:cNvCxnSpPr>
            <a:cxnSpLocks/>
            <a:stCxn id="18" idx="0"/>
            <a:endCxn id="10" idx="5"/>
          </p:cNvCxnSpPr>
          <p:nvPr/>
        </p:nvCxnSpPr>
        <p:spPr>
          <a:xfrm flipH="1" flipV="1">
            <a:off x="10731300" y="4543160"/>
            <a:ext cx="612664" cy="12383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A68066-B433-417F-8809-981057BED324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7726779" y="3266979"/>
            <a:ext cx="1049320" cy="8011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E4A733-FF06-4A2D-9694-1DE5160933D2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9248383" y="3266979"/>
            <a:ext cx="1246775" cy="8011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64E29B2-5471-41DE-9649-EBBFC78FEF87}"/>
              </a:ext>
            </a:extLst>
          </p:cNvPr>
          <p:cNvSpPr txBox="1"/>
          <p:nvPr/>
        </p:nvSpPr>
        <p:spPr>
          <a:xfrm>
            <a:off x="4745369" y="18665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A5F90-081E-4B60-BAE1-766316803607}"/>
              </a:ext>
            </a:extLst>
          </p:cNvPr>
          <p:cNvSpPr txBox="1"/>
          <p:nvPr/>
        </p:nvSpPr>
        <p:spPr>
          <a:xfrm>
            <a:off x="8060734" y="1867884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0C7C41-FA5E-41BC-8097-EECFD4BC2001}"/>
              </a:ext>
            </a:extLst>
          </p:cNvPr>
          <p:cNvSpPr txBox="1"/>
          <p:nvPr/>
        </p:nvSpPr>
        <p:spPr>
          <a:xfrm>
            <a:off x="2894635" y="334849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FB63E2-78E2-4D89-903A-F1E7186E1A6C}"/>
              </a:ext>
            </a:extLst>
          </p:cNvPr>
          <p:cNvSpPr txBox="1"/>
          <p:nvPr/>
        </p:nvSpPr>
        <p:spPr>
          <a:xfrm>
            <a:off x="1624220" y="4975843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2B2603-8D27-4E55-ADAD-50BC913C4085}"/>
              </a:ext>
            </a:extLst>
          </p:cNvPr>
          <p:cNvSpPr txBox="1"/>
          <p:nvPr/>
        </p:nvSpPr>
        <p:spPr>
          <a:xfrm>
            <a:off x="4464094" y="4901961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5BC4C4-9639-47B2-9638-4C115CEDAF6E}"/>
              </a:ext>
            </a:extLst>
          </p:cNvPr>
          <p:cNvSpPr txBox="1"/>
          <p:nvPr/>
        </p:nvSpPr>
        <p:spPr>
          <a:xfrm>
            <a:off x="7011440" y="490196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92D8B1-B1B2-4768-B756-E9ECE0D6C043}"/>
              </a:ext>
            </a:extLst>
          </p:cNvPr>
          <p:cNvSpPr txBox="1"/>
          <p:nvPr/>
        </p:nvSpPr>
        <p:spPr>
          <a:xfrm>
            <a:off x="9705986" y="49019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F66A08-82E5-4698-A7AB-9D917E2B5B47}"/>
              </a:ext>
            </a:extLst>
          </p:cNvPr>
          <p:cNvSpPr txBox="1"/>
          <p:nvPr/>
        </p:nvSpPr>
        <p:spPr>
          <a:xfrm>
            <a:off x="7793572" y="3321666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980631-AC5E-447E-96E8-F60C880B6CA4}"/>
              </a:ext>
            </a:extLst>
          </p:cNvPr>
          <p:cNvSpPr txBox="1"/>
          <p:nvPr/>
        </p:nvSpPr>
        <p:spPr>
          <a:xfrm>
            <a:off x="5063814" y="3348490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F5A463-91DB-4607-BD21-6CC7DD89E63D}"/>
              </a:ext>
            </a:extLst>
          </p:cNvPr>
          <p:cNvSpPr txBox="1"/>
          <p:nvPr/>
        </p:nvSpPr>
        <p:spPr>
          <a:xfrm>
            <a:off x="2788399" y="4975843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44FC90-AC5F-4C2D-B9E6-7958F09D6436}"/>
              </a:ext>
            </a:extLst>
          </p:cNvPr>
          <p:cNvSpPr txBox="1"/>
          <p:nvPr/>
        </p:nvSpPr>
        <p:spPr>
          <a:xfrm>
            <a:off x="5791641" y="490195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330CC5-757E-4AB8-B2DB-8FEF08321335}"/>
              </a:ext>
            </a:extLst>
          </p:cNvPr>
          <p:cNvSpPr txBox="1"/>
          <p:nvPr/>
        </p:nvSpPr>
        <p:spPr>
          <a:xfrm>
            <a:off x="8297307" y="4901958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50AB39-DEE7-43CE-B40D-2988DCCDFE35}"/>
              </a:ext>
            </a:extLst>
          </p:cNvPr>
          <p:cNvSpPr txBox="1"/>
          <p:nvPr/>
        </p:nvSpPr>
        <p:spPr>
          <a:xfrm>
            <a:off x="11154508" y="4840277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A40BFE-0D6A-4F4B-BB19-5ABB50E3EB96}"/>
              </a:ext>
            </a:extLst>
          </p:cNvPr>
          <p:cNvSpPr txBox="1"/>
          <p:nvPr/>
        </p:nvSpPr>
        <p:spPr>
          <a:xfrm>
            <a:off x="10037291" y="3348489"/>
            <a:ext cx="457867" cy="46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B99C24-9153-451C-87D1-3E05B20AB443}"/>
              </a:ext>
            </a:extLst>
          </p:cNvPr>
          <p:cNvSpPr/>
          <p:nvPr/>
        </p:nvSpPr>
        <p:spPr>
          <a:xfrm>
            <a:off x="6708352" y="5444197"/>
            <a:ext cx="5356402" cy="951484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CF363DA-8F09-4A0C-B369-4A2DCB7CBC10}"/>
              </a:ext>
            </a:extLst>
          </p:cNvPr>
          <p:cNvSpPr/>
          <p:nvPr/>
        </p:nvSpPr>
        <p:spPr>
          <a:xfrm>
            <a:off x="7760926" y="5225900"/>
            <a:ext cx="4323906" cy="1361680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BAD128-2577-4EF0-8029-EDFC61E7D766}"/>
              </a:ext>
            </a:extLst>
          </p:cNvPr>
          <p:cNvSpPr/>
          <p:nvPr/>
        </p:nvSpPr>
        <p:spPr>
          <a:xfrm>
            <a:off x="5164108" y="5309404"/>
            <a:ext cx="1501900" cy="1234622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05D8EC-56A2-4274-9C07-19939D8D06AE}"/>
              </a:ext>
            </a:extLst>
          </p:cNvPr>
          <p:cNvSpPr/>
          <p:nvPr/>
        </p:nvSpPr>
        <p:spPr>
          <a:xfrm>
            <a:off x="2388888" y="507250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791356-7ABC-421F-8F27-E29EB32FD4C3}"/>
              </a:ext>
            </a:extLst>
          </p:cNvPr>
          <p:cNvSpPr/>
          <p:nvPr/>
        </p:nvSpPr>
        <p:spPr>
          <a:xfrm>
            <a:off x="4006348" y="5092675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67F99A-4380-4C77-B6E9-37456B86D075}"/>
              </a:ext>
            </a:extLst>
          </p:cNvPr>
          <p:cNvSpPr/>
          <p:nvPr/>
        </p:nvSpPr>
        <p:spPr>
          <a:xfrm>
            <a:off x="6654172" y="507250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A57CB2A-2A16-48D0-A08A-0F80C206638C}"/>
              </a:ext>
            </a:extLst>
          </p:cNvPr>
          <p:cNvSpPr/>
          <p:nvPr/>
        </p:nvSpPr>
        <p:spPr>
          <a:xfrm>
            <a:off x="10775543" y="5054164"/>
            <a:ext cx="1082668" cy="1731550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1CC34F-3D37-4314-A76E-19E0B9DEA2D6}"/>
              </a:ext>
            </a:extLst>
          </p:cNvPr>
          <p:cNvSpPr txBox="1"/>
          <p:nvPr/>
        </p:nvSpPr>
        <p:spPr>
          <a:xfrm>
            <a:off x="943133" y="5796423"/>
            <a:ext cx="1109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     000       001              010         011         100         101             110        111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7C93B4-D0A0-46CF-88F8-4F696D931DDE}"/>
              </a:ext>
            </a:extLst>
          </p:cNvPr>
          <p:cNvSpPr/>
          <p:nvPr/>
        </p:nvSpPr>
        <p:spPr>
          <a:xfrm>
            <a:off x="114203" y="560223"/>
            <a:ext cx="2059336" cy="496839"/>
          </a:xfrm>
          <a:prstGeom prst="rect">
            <a:avLst/>
          </a:prstGeom>
          <a:solidFill>
            <a:srgbClr val="00B0F0">
              <a:alpha val="54000"/>
            </a:srgbClr>
          </a:solidFill>
          <a:ln w="571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6B3046-834E-4BF0-918D-D04B6E0EB53F}"/>
              </a:ext>
            </a:extLst>
          </p:cNvPr>
          <p:cNvSpPr/>
          <p:nvPr/>
        </p:nvSpPr>
        <p:spPr>
          <a:xfrm>
            <a:off x="2275940" y="568767"/>
            <a:ext cx="3586796" cy="463110"/>
          </a:xfrm>
          <a:prstGeom prst="rect">
            <a:avLst/>
          </a:prstGeom>
          <a:solidFill>
            <a:srgbClr val="FF0000">
              <a:alpha val="54000"/>
            </a:srgbClr>
          </a:solidFill>
          <a:ln w="57150">
            <a:solidFill>
              <a:schemeClr val="tx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716358-0FD6-4123-8789-FBA51779FAD3}"/>
              </a:ext>
            </a:extLst>
          </p:cNvPr>
          <p:cNvSpPr/>
          <p:nvPr/>
        </p:nvSpPr>
        <p:spPr>
          <a:xfrm>
            <a:off x="5969814" y="550334"/>
            <a:ext cx="4643713" cy="506728"/>
          </a:xfrm>
          <a:prstGeom prst="rect">
            <a:avLst/>
          </a:prstGeom>
          <a:solidFill>
            <a:srgbClr val="00FF00">
              <a:alpha val="54000"/>
            </a:srgbClr>
          </a:solidFill>
          <a:ln w="571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26EA5-5188-46FA-8073-50A5D653B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464" y="35970"/>
                <a:ext cx="12086535" cy="191045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2}</m:t>
                    </m:r>
                  </m:oMath>
                </a14:m>
                <a:r>
                  <a:rPr lang="en-US" dirty="0"/>
                  <a:t> .</a:t>
                </a:r>
                <a:br>
                  <a:rPr lang="en-US" dirty="0"/>
                </a:br>
                <a:r>
                  <a:rPr lang="en-US" dirty="0"/>
                  <a:t>What are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(ii)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(iii)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, (iv)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(v)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26EA5-5188-46FA-8073-50A5D653B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464" y="35970"/>
                <a:ext cx="12086535" cy="1910454"/>
              </a:xfrm>
              <a:blipFill>
                <a:blip r:embed="rId2"/>
                <a:stretch>
                  <a:fillRect l="-1009" t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6" grpId="0" animBg="1"/>
      <p:bldP spid="59" grpId="0" animBg="1"/>
      <p:bldP spid="60" grpId="0" animBg="1"/>
      <p:bldP spid="61" grpId="0" animBg="1"/>
      <p:bldP spid="53" grpId="0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15341</TotalTime>
  <Words>3191</Words>
  <Application>Microsoft Office PowerPoint</Application>
  <PresentationFormat>Widescreen</PresentationFormat>
  <Paragraphs>270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Segoe UI</vt:lpstr>
      <vt:lpstr>Segoe UI Light</vt:lpstr>
      <vt:lpstr>Tahoma</vt:lpstr>
      <vt:lpstr>Wingdings</vt:lpstr>
      <vt:lpstr>Office Theme</vt:lpstr>
      <vt:lpstr>CS 121: Lecture 23 Probability Review</vt:lpstr>
      <vt:lpstr>Announcements:</vt:lpstr>
      <vt:lpstr>Where we are:</vt:lpstr>
      <vt:lpstr>Review of course so far</vt:lpstr>
      <vt:lpstr>Last Module: Challenges to STCT</vt:lpstr>
      <vt:lpstr>Today: Review of Basic Probability </vt:lpstr>
      <vt:lpstr>Throughout this lecture</vt:lpstr>
      <vt:lpstr>Events</vt:lpstr>
      <vt:lpstr>PowerPoint Presentation</vt:lpstr>
      <vt:lpstr>PowerPoint Presentation</vt:lpstr>
      <vt:lpstr>PowerPoint Presentation</vt:lpstr>
      <vt:lpstr>Operations on events</vt:lpstr>
      <vt:lpstr>Independence</vt:lpstr>
      <vt:lpstr>More than 2 events</vt:lpstr>
      <vt:lpstr>Random variables</vt:lpstr>
      <vt:lpstr>Expectation</vt:lpstr>
      <vt:lpstr>Linearity of expectation</vt:lpstr>
      <vt:lpstr>Independent random variables</vt:lpstr>
      <vt:lpstr>Independence and concentration</vt:lpstr>
      <vt:lpstr>Sums of independent random variables</vt:lpstr>
      <vt:lpstr>Sums of independent random variables</vt:lpstr>
      <vt:lpstr>Sums of independent random variables</vt:lpstr>
      <vt:lpstr>Sums of independent random variables</vt:lpstr>
      <vt:lpstr>Sums of independent random variables</vt:lpstr>
      <vt:lpstr>Sums of independent random variables</vt:lpstr>
      <vt:lpstr>Sums of independent random variables</vt:lpstr>
      <vt:lpstr>Concentration bounds</vt:lpstr>
      <vt:lpstr>Concentration bounds</vt:lpstr>
      <vt:lpstr>Simplest Bound: Markov’s Inequality</vt:lpstr>
      <vt:lpstr>Variance &amp; Chebychev</vt:lpstr>
      <vt:lpstr>Next Lectures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441</cp:revision>
  <dcterms:created xsi:type="dcterms:W3CDTF">2019-08-29T15:27:01Z</dcterms:created>
  <dcterms:modified xsi:type="dcterms:W3CDTF">2020-11-19T01:37:33Z</dcterms:modified>
</cp:coreProperties>
</file>