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3" r:id="rId2"/>
    <p:sldId id="325" r:id="rId3"/>
    <p:sldId id="332" r:id="rId4"/>
    <p:sldId id="392" r:id="rId5"/>
    <p:sldId id="437" r:id="rId6"/>
    <p:sldId id="261" r:id="rId7"/>
    <p:sldId id="257" r:id="rId8"/>
    <p:sldId id="258" r:id="rId9"/>
    <p:sldId id="483" r:id="rId10"/>
    <p:sldId id="484" r:id="rId11"/>
    <p:sldId id="486" r:id="rId12"/>
    <p:sldId id="487" r:id="rId13"/>
    <p:sldId id="485" r:id="rId14"/>
    <p:sldId id="488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2" r:id="rId23"/>
    <p:sldId id="296" r:id="rId24"/>
    <p:sldId id="297" r:id="rId25"/>
    <p:sldId id="479" r:id="rId26"/>
    <p:sldId id="480" r:id="rId27"/>
    <p:sldId id="481" r:id="rId28"/>
    <p:sldId id="4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hu Sudan" initials="MS" lastIdx="1" clrIdx="0">
    <p:extLst>
      <p:ext uri="{19B8F6BF-5375-455C-9EA6-DF929625EA0E}">
        <p15:presenceInfo xmlns:p15="http://schemas.microsoft.com/office/powerpoint/2012/main" userId="Madhu Sud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FF66"/>
    <a:srgbClr val="00CC00"/>
    <a:srgbClr val="00B0F0"/>
    <a:srgbClr val="00FFFF"/>
    <a:srgbClr val="66FFFF"/>
    <a:srgbClr val="0070C0"/>
    <a:srgbClr val="B2B2B2"/>
    <a:srgbClr val="33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1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6A8DD-FF0F-4B60-BE15-587A7ED1135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B6FA9-B422-4E00-A627-F0D189AD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9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1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346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2660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8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248866" cy="771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676" y="931696"/>
            <a:ext cx="11464688" cy="198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09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1pPr>
      <a:lvl2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2pPr>
      <a:lvl3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3pPr>
      <a:lvl4pPr marL="1371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4pPr>
      <a:lvl5pPr marL="1828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class/kdux22p1mvg7ph" TargetMode="External"/><Relationship Id="rId2" Type="http://schemas.openxmlformats.org/officeDocument/2006/relationships/hyperlink" Target="mailto:cs121.fall2020.course.head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16.png"/><Relationship Id="rId7" Type="http://schemas.openxmlformats.org/officeDocument/2006/relationships/image" Target="../media/image22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190.png"/><Relationship Id="rId9" Type="http://schemas.openxmlformats.org/officeDocument/2006/relationships/image" Target="../media/image2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4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0.png"/><Relationship Id="rId18" Type="http://schemas.openxmlformats.org/officeDocument/2006/relationships/image" Target="../media/image96.png"/><Relationship Id="rId3" Type="http://schemas.openxmlformats.org/officeDocument/2006/relationships/image" Target="../media/image210.png"/><Relationship Id="rId7" Type="http://schemas.openxmlformats.org/officeDocument/2006/relationships/image" Target="../media/image240.png"/><Relationship Id="rId12" Type="http://schemas.openxmlformats.org/officeDocument/2006/relationships/image" Target="../media/image290.png"/><Relationship Id="rId17" Type="http://schemas.openxmlformats.org/officeDocument/2006/relationships/image" Target="../media/image340.png"/><Relationship Id="rId2" Type="http://schemas.openxmlformats.org/officeDocument/2006/relationships/image" Target="../media/image102.png"/><Relationship Id="rId16" Type="http://schemas.openxmlformats.org/officeDocument/2006/relationships/image" Target="../media/image330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5" Type="http://schemas.openxmlformats.org/officeDocument/2006/relationships/image" Target="../media/image320.png"/><Relationship Id="rId10" Type="http://schemas.openxmlformats.org/officeDocument/2006/relationships/image" Target="../media/image270.png"/><Relationship Id="rId19" Type="http://schemas.openxmlformats.org/officeDocument/2006/relationships/image" Target="../media/image66.png"/><Relationship Id="rId4" Type="http://schemas.openxmlformats.org/officeDocument/2006/relationships/image" Target="../media/image211.png"/><Relationship Id="rId14" Type="http://schemas.openxmlformats.org/officeDocument/2006/relationships/image" Target="../media/image310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0.png"/><Relationship Id="rId18" Type="http://schemas.openxmlformats.org/officeDocument/2006/relationships/image" Target="../media/image98.png"/><Relationship Id="rId3" Type="http://schemas.openxmlformats.org/officeDocument/2006/relationships/image" Target="../media/image210.png"/><Relationship Id="rId21" Type="http://schemas.openxmlformats.org/officeDocument/2006/relationships/image" Target="../media/image101.png"/><Relationship Id="rId7" Type="http://schemas.openxmlformats.org/officeDocument/2006/relationships/image" Target="../media/image240.png"/><Relationship Id="rId12" Type="http://schemas.openxmlformats.org/officeDocument/2006/relationships/image" Target="../media/image290.png"/><Relationship Id="rId17" Type="http://schemas.openxmlformats.org/officeDocument/2006/relationships/image" Target="../media/image340.png"/><Relationship Id="rId2" Type="http://schemas.openxmlformats.org/officeDocument/2006/relationships/image" Target="../media/image102.png"/><Relationship Id="rId16" Type="http://schemas.openxmlformats.org/officeDocument/2006/relationships/image" Target="../media/image330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5" Type="http://schemas.openxmlformats.org/officeDocument/2006/relationships/image" Target="../media/image320.png"/><Relationship Id="rId10" Type="http://schemas.openxmlformats.org/officeDocument/2006/relationships/image" Target="../media/image270.png"/><Relationship Id="rId19" Type="http://schemas.openxmlformats.org/officeDocument/2006/relationships/image" Target="../media/image99.png"/><Relationship Id="rId4" Type="http://schemas.openxmlformats.org/officeDocument/2006/relationships/image" Target="../media/image211.png"/><Relationship Id="rId14" Type="http://schemas.openxmlformats.org/officeDocument/2006/relationships/image" Target="../media/image3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07073"/>
            <a:ext cx="12191999" cy="1694811"/>
          </a:xfrm>
        </p:spPr>
        <p:txBody>
          <a:bodyPr>
            <a:normAutofit/>
          </a:bodyPr>
          <a:lstStyle/>
          <a:p>
            <a:r>
              <a:rPr lang="en-US" dirty="0"/>
              <a:t>CS 121: Lecture 24</a:t>
            </a:r>
            <a:br>
              <a:rPr lang="en-US" dirty="0"/>
            </a:br>
            <a:r>
              <a:rPr lang="en-US" dirty="0"/>
              <a:t>Intro to Randomized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521" y="2830527"/>
            <a:ext cx="4842681" cy="1694810"/>
          </a:xfrm>
        </p:spPr>
        <p:txBody>
          <a:bodyPr>
            <a:noAutofit/>
          </a:bodyPr>
          <a:lstStyle/>
          <a:p>
            <a:r>
              <a:rPr lang="en-US" sz="4000" dirty="0"/>
              <a:t>Adam Hesterberg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333" y="4086510"/>
            <a:ext cx="1065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https://madhu.seas.Harvard.edu/courses/Fall2020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4AE05-29C1-4664-8848-DF3153DE463B}"/>
              </a:ext>
            </a:extLst>
          </p:cNvPr>
          <p:cNvSpPr txBox="1"/>
          <p:nvPr/>
        </p:nvSpPr>
        <p:spPr>
          <a:xfrm>
            <a:off x="2796045" y="4805262"/>
            <a:ext cx="631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Book: </a:t>
            </a:r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https://introtcs.org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E1F86-6407-4651-8C19-6DEF81A3B1E5}"/>
              </a:ext>
            </a:extLst>
          </p:cNvPr>
          <p:cNvSpPr txBox="1"/>
          <p:nvPr/>
        </p:nvSpPr>
        <p:spPr>
          <a:xfrm>
            <a:off x="3370834" y="5980821"/>
            <a:ext cx="8495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Only the course heads (slower):  </a:t>
            </a:r>
            <a:r>
              <a:rPr lang="en-US" dirty="0">
                <a:hlinkClick r:id="rId2"/>
              </a:rPr>
              <a:t>cs121.fall2020.course.heads@gmail.com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EBCF5-914D-47F4-A9F0-EE30B681317E}"/>
              </a:ext>
            </a:extLst>
          </p:cNvPr>
          <p:cNvSpPr txBox="1"/>
          <p:nvPr/>
        </p:nvSpPr>
        <p:spPr>
          <a:xfrm>
            <a:off x="3292521" y="5330390"/>
            <a:ext cx="61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Segoe UI" panose="020B0502040204020203" pitchFamily="34" charset="0"/>
                <a:cs typeface="Segoe UI" panose="020B0502040204020203" pitchFamily="34" charset="0"/>
              </a:rPr>
              <a:t>{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BD9A1-88B3-42C6-BC5B-DFA478DA0836}"/>
              </a:ext>
            </a:extLst>
          </p:cNvPr>
          <p:cNvSpPr txBox="1"/>
          <p:nvPr/>
        </p:nvSpPr>
        <p:spPr>
          <a:xfrm>
            <a:off x="771180" y="5783856"/>
            <a:ext cx="2655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How to contact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E1313-820B-49BD-BDD8-6CF7D88B7248}"/>
              </a:ext>
            </a:extLst>
          </p:cNvPr>
          <p:cNvSpPr txBox="1"/>
          <p:nvPr/>
        </p:nvSpPr>
        <p:spPr>
          <a:xfrm>
            <a:off x="3600993" y="5553023"/>
            <a:ext cx="659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whole staff (faster response):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CS 121 Piazza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6D063-BA84-4FE9-A55E-E0CEE615BE3C}"/>
              </a:ext>
            </a:extLst>
          </p:cNvPr>
          <p:cNvSpPr txBox="1"/>
          <p:nvPr/>
        </p:nvSpPr>
        <p:spPr>
          <a:xfrm>
            <a:off x="3047301" y="33303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A149F9-C2AA-4F1F-A63F-2432C7A26EA3}"/>
              </a:ext>
            </a:extLst>
          </p:cNvPr>
          <p:cNvSpPr txBox="1"/>
          <p:nvPr/>
        </p:nvSpPr>
        <p:spPr>
          <a:xfrm>
            <a:off x="3047301" y="33303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025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B3B7AF-5F7F-4B32-A7C1-04354A552895}"/>
              </a:ext>
            </a:extLst>
          </p:cNvPr>
          <p:cNvSpPr/>
          <p:nvPr/>
        </p:nvSpPr>
        <p:spPr>
          <a:xfrm>
            <a:off x="0" y="3228976"/>
            <a:ext cx="11269184" cy="19621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8FFD2-476C-4DCD-AF13-28561DDD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Identity Testing: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787440-2218-4A9A-A8EC-95E64F2EB6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8"/>
                <a:ext cx="11954984" cy="541110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Q: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𝑥𝑥𝑥𝑥𝑥𝑥𝑥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𝑦𝑦𝑦𝑦𝑦𝑦𝑦𝑧𝑧𝑧𝑧𝑧𝑧𝑧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𝑦𝑦𝑧𝑧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𝑦𝑦𝑧𝑧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Randomized algorithm for PIT (note: polynomial time!):</a:t>
                </a:r>
              </a:p>
              <a:p>
                <a:r>
                  <a:rPr lang="en-US" dirty="0" err="1"/>
                  <a:t>RandAlg</a:t>
                </a:r>
                <a:r>
                  <a:rPr lang="en-US" dirty="0"/>
                  <a:t>-PIT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	For each variable, choose a random number between 0 and 3n.</a:t>
                </a:r>
              </a:p>
              <a:p>
                <a:r>
                  <a:rPr lang="en-US" dirty="0"/>
                  <a:t>	Plug in those values and do all the integer arithmetic.</a:t>
                </a:r>
              </a:p>
              <a:p>
                <a:r>
                  <a:rPr lang="en-US" dirty="0"/>
                  <a:t>	Return 1 </a:t>
                </a:r>
                <a:r>
                  <a:rPr lang="en-US" dirty="0" err="1"/>
                  <a:t>iff</a:t>
                </a:r>
                <a:r>
                  <a:rPr lang="en-US" dirty="0"/>
                  <a:t> the result is 0.</a:t>
                </a:r>
              </a:p>
              <a:p>
                <a:r>
                  <a:rPr lang="en-US" dirty="0"/>
                  <a:t>Can give the wrong answer! Give an example.</a:t>
                </a:r>
              </a:p>
              <a:p>
                <a:endParaRPr lang="en-US" dirty="0"/>
              </a:p>
              <a:p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787440-2218-4A9A-A8EC-95E64F2EB6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8"/>
                <a:ext cx="11954984" cy="5411102"/>
              </a:xfrm>
              <a:blipFill>
                <a:blip r:embed="rId2"/>
                <a:stretch>
                  <a:fillRect l="-917" t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9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B3B7AF-5F7F-4B32-A7C1-04354A552895}"/>
              </a:ext>
            </a:extLst>
          </p:cNvPr>
          <p:cNvSpPr/>
          <p:nvPr/>
        </p:nvSpPr>
        <p:spPr>
          <a:xfrm>
            <a:off x="76199" y="2085975"/>
            <a:ext cx="11534775" cy="230504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8FFD2-476C-4DCD-AF13-28561DDD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Identity Testing: Correctness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787440-2218-4A9A-A8EC-95E64F2EB6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8"/>
                <a:ext cx="11954984" cy="541110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Randomized algorithm for PIT:</a:t>
                </a:r>
              </a:p>
              <a:p>
                <a:r>
                  <a:rPr lang="en-US" dirty="0" err="1"/>
                  <a:t>RandAlg</a:t>
                </a:r>
                <a:r>
                  <a:rPr lang="en-US" dirty="0"/>
                  <a:t>-PIT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	For each variable, choose a random number between 0 and 3n.</a:t>
                </a:r>
              </a:p>
              <a:p>
                <a:r>
                  <a:rPr lang="en-US" dirty="0"/>
                  <a:t>	Plug in those values and do all the integer arithmetic.</a:t>
                </a:r>
              </a:p>
              <a:p>
                <a:r>
                  <a:rPr lang="en-US" dirty="0"/>
                  <a:t>	Return 1 </a:t>
                </a:r>
                <a:r>
                  <a:rPr lang="en-US" dirty="0" err="1"/>
                  <a:t>iff</a:t>
                </a:r>
                <a:r>
                  <a:rPr lang="en-US" dirty="0"/>
                  <a:t> the result is 0.</a:t>
                </a:r>
              </a:p>
              <a:p>
                <a:r>
                  <a:rPr lang="en-US" dirty="0"/>
                  <a:t>Goal: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𝑅𝑎𝑛𝑑𝐴𝑙𝑔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𝑃𝐼𝑇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𝑃𝐼𝑇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𝑃𝐼𝑇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𝑅𝑎𝑛𝑑𝐴𝑙𝑔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𝑃𝐼𝑇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𝑃𝐼𝑇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787440-2218-4A9A-A8EC-95E64F2EB6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8"/>
                <a:ext cx="11954984" cy="5411102"/>
              </a:xfrm>
              <a:blipFill>
                <a:blip r:embed="rId2"/>
                <a:stretch>
                  <a:fillRect l="-1019" t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58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B3B7AF-5F7F-4B32-A7C1-04354A552895}"/>
              </a:ext>
            </a:extLst>
          </p:cNvPr>
          <p:cNvSpPr/>
          <p:nvPr/>
        </p:nvSpPr>
        <p:spPr>
          <a:xfrm>
            <a:off x="76200" y="2026920"/>
            <a:ext cx="11534775" cy="230504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8FFD2-476C-4DCD-AF13-28561DDD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Identity Testing: Correctness (2/2)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787440-2218-4A9A-A8EC-95E64F2EB6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013460"/>
                <a:ext cx="11954984" cy="584454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𝑥𝑥𝑥𝑥𝑥𝑥𝑥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𝑦𝑦𝑦𝑦𝑦𝑦𝑦𝑧𝑧𝑧𝑧𝑧𝑧𝑧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𝑦𝑦𝑧𝑧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𝑦𝑦𝑧𝑧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 err="1"/>
                  <a:t>RandAlg</a:t>
                </a:r>
                <a:r>
                  <a:rPr lang="en-US" dirty="0"/>
                  <a:t>-PIT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	For each variable, choose a random number between 0 and 3n.</a:t>
                </a:r>
              </a:p>
              <a:p>
                <a:r>
                  <a:rPr lang="en-US" dirty="0"/>
                  <a:t>	Plug in those values and do all the integer arithmetic.</a:t>
                </a:r>
              </a:p>
              <a:p>
                <a:r>
                  <a:rPr lang="en-US" dirty="0"/>
                  <a:t>	Return 1 </a:t>
                </a:r>
                <a:r>
                  <a:rPr lang="en-US" dirty="0" err="1"/>
                  <a:t>iff</a:t>
                </a:r>
                <a:r>
                  <a:rPr lang="en-US" dirty="0"/>
                  <a:t> the result is 0.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𝑃𝐼𝑇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: note that the </a:t>
                </a:r>
                <a:r>
                  <a:rPr lang="en-US" u="sng" dirty="0"/>
                  <a:t>degree</a:t>
                </a:r>
                <a:r>
                  <a:rPr lang="en-US" dirty="0"/>
                  <a:t>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sz="2400" dirty="0"/>
                  <a:t>Fact: A 1-variable polynomial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/>
                  <a:t> is 0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deg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inputs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{0,…,3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Fact: A k-variable polynomial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/>
                  <a:t> is 0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deg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 inputs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{0,…,3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/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𝑅𝑎𝑛𝑑𝐴𝑙𝑔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𝑃𝐼𝑇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787440-2218-4A9A-A8EC-95E64F2EB6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013460"/>
                <a:ext cx="11954984" cy="5844540"/>
              </a:xfrm>
              <a:blipFill>
                <a:blip r:embed="rId2"/>
                <a:stretch>
                  <a:fillRect l="-1019" b="-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342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D8C21-0603-4C07-A45F-73EC15BCF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amplification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6BC052-DDC1-4BF1-B875-E8E6259B09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894450"/>
                <a:ext cx="11954984" cy="1134376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𝑅𝑎𝑛𝑑𝐴𝑙𝑔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𝑃𝐼𝑇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6BC052-DDC1-4BF1-B875-E8E6259B09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894450"/>
                <a:ext cx="11954984" cy="113437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E6CCACE-815B-47F0-A825-A620AF79688D}"/>
              </a:ext>
            </a:extLst>
          </p:cNvPr>
          <p:cNvSpPr txBox="1"/>
          <p:nvPr/>
        </p:nvSpPr>
        <p:spPr>
          <a:xfrm>
            <a:off x="400050" y="742950"/>
            <a:ext cx="6359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We have an algorithm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RandAlg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-PIT for which: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5ED1B-C87F-4D72-9111-6AC9CD40A85D}"/>
              </a:ext>
            </a:extLst>
          </p:cNvPr>
          <p:cNvSpPr txBox="1"/>
          <p:nvPr/>
        </p:nvSpPr>
        <p:spPr>
          <a:xfrm>
            <a:off x="400049" y="1757066"/>
            <a:ext cx="6757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Give an algorithm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BetterRandAlg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-PIT for which: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38CAD81-7832-4DC3-93C5-F9E6E252FE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816" y="2324254"/>
                <a:ext cx="11954984" cy="6380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𝑅𝑎𝑛𝑑𝐴𝑙𝑔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𝑃𝐼𝑇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−60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38CAD81-7832-4DC3-93C5-F9E6E252F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16" y="2324254"/>
                <a:ext cx="11954984" cy="63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B681DFB-C278-4D37-856B-31C4F9341F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6296" y="3663047"/>
                <a:ext cx="11619852" cy="7103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Note: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𝑓𝑎𝑖𝑙𝑢𝑟𝑒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⁡[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𝑎𝑠𝑡𝑒𝑟𝑜𝑖𝑑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h𝑖𝑡𝑠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𝑡h𝑖𝑠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𝑚𝑖𝑛𝑢𝑡𝑒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B681DFB-C278-4D37-856B-31C4F9341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296" y="3663047"/>
                <a:ext cx="11619852" cy="710375"/>
              </a:xfrm>
              <a:prstGeom prst="rect">
                <a:avLst/>
              </a:prstGeom>
              <a:blipFill>
                <a:blip r:embed="rId4"/>
                <a:stretch>
                  <a:fillRect l="-1102" t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25C9BA-96FE-43C6-8348-CB69BD1D31E5}"/>
              </a:ext>
            </a:extLst>
          </p:cNvPr>
          <p:cNvSpPr txBox="1">
            <a:spLocks/>
          </p:cNvSpPr>
          <p:nvPr/>
        </p:nvSpPr>
        <p:spPr>
          <a:xfrm>
            <a:off x="107550" y="4102462"/>
            <a:ext cx="12084450" cy="11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Bottom line: </a:t>
            </a:r>
            <a:r>
              <a:rPr lang="en-US" dirty="0"/>
              <a:t>randomized algorithms as good as deterministic for all practical purposes.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4DD3D9-7271-4E86-B84F-2C06FF5A42A9}"/>
              </a:ext>
            </a:extLst>
          </p:cNvPr>
          <p:cNvGrpSpPr/>
          <p:nvPr/>
        </p:nvGrpSpPr>
        <p:grpSpPr>
          <a:xfrm>
            <a:off x="314696" y="5212901"/>
            <a:ext cx="10143199" cy="1485763"/>
            <a:chOff x="314696" y="4879526"/>
            <a:chExt cx="10143199" cy="14857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F6C359-FB9E-4D60-8E45-494F26663DF7}"/>
                </a:ext>
              </a:extLst>
            </p:cNvPr>
            <p:cNvSpPr/>
            <p:nvPr/>
          </p:nvSpPr>
          <p:spPr>
            <a:xfrm>
              <a:off x="314696" y="4879526"/>
              <a:ext cx="10143199" cy="14857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6C395DB8-E426-4176-9C72-B2BC393DF736}"/>
                </a:ext>
              </a:extLst>
            </p:cNvPr>
            <p:cNvSpPr txBox="1">
              <a:spLocks/>
            </p:cNvSpPr>
            <p:nvPr/>
          </p:nvSpPr>
          <p:spPr>
            <a:xfrm>
              <a:off x="422246" y="5047732"/>
              <a:ext cx="9911362" cy="11488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</a:defRPr>
              </a:lvl1pPr>
              <a:lvl2pPr marL="4572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</a:defRPr>
              </a:lvl2pPr>
              <a:lvl3pPr marL="9144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</a:defRPr>
              </a:lvl3pPr>
              <a:lvl4pPr marL="13716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</a:defRPr>
              </a:lvl4pPr>
              <a:lvl5pPr marL="18288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C00000"/>
                  </a:solidFill>
                </a:rPr>
                <a:t>Recall: </a:t>
              </a:r>
              <a:r>
                <a:rPr lang="en-US" dirty="0"/>
                <a:t>randomized algorithms – </a:t>
              </a:r>
              <a:r>
                <a:rPr lang="en-US" dirty="0">
                  <a:solidFill>
                    <a:srgbClr val="C00000"/>
                  </a:solidFill>
                </a:rPr>
                <a:t>work on worst case inputs</a:t>
              </a:r>
              <a:r>
                <a:rPr lang="en-US" dirty="0"/>
                <a:t>.</a:t>
              </a:r>
              <a:br>
                <a:rPr lang="en-US" dirty="0"/>
              </a:br>
              <a:r>
                <a:rPr lang="en-US" dirty="0"/>
                <a:t>Randomness is only over the </a:t>
              </a:r>
              <a:r>
                <a:rPr lang="en-US" dirty="0">
                  <a:solidFill>
                    <a:srgbClr val="00B050"/>
                  </a:solidFill>
                </a:rPr>
                <a:t>coins of the algorithm</a:t>
              </a:r>
              <a:r>
                <a:rPr lang="en-US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781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337E-1FE4-4954-9BA4-F96D0062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0E771-629B-4FE2-8B1B-EA142C036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14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0277B22-BF50-4C2A-8BE0-27D040FB47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899" y="1397340"/>
                <a:ext cx="4919392" cy="564804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Input: </a:t>
                </a: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0277B22-BF50-4C2A-8BE0-27D040FB47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899" y="1397340"/>
                <a:ext cx="4919392" cy="564804"/>
              </a:xfrm>
              <a:blipFill>
                <a:blip r:embed="rId2"/>
                <a:stretch>
                  <a:fillRect l="-2478" t="-967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BA7FB2F-367D-420A-9F5C-9F126C84D4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706" y="-84675"/>
            <a:ext cx="5218741" cy="13670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8A7734-6F93-4BDD-A623-4A2C1A931C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98" y="1964339"/>
                <a:ext cx="11511699" cy="6796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Output: </a:t>
                </a:r>
                <a:r>
                  <a:rPr lang="en-US" dirty="0"/>
                  <a:t>Partition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maximizing # of crossing edges.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8A7734-6F93-4BDD-A623-4A2C1A931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8" y="1964339"/>
                <a:ext cx="11511699" cy="679671"/>
              </a:xfrm>
              <a:prstGeom prst="rect">
                <a:avLst/>
              </a:prstGeom>
              <a:blipFill>
                <a:blip r:embed="rId4"/>
                <a:stretch>
                  <a:fillRect l="-1059" t="-8036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 result for maximum cut&quot;">
            <a:extLst>
              <a:ext uri="{FF2B5EF4-FFF2-40B4-BE49-F238E27FC236}">
                <a16:creationId xmlns:a16="http://schemas.microsoft.com/office/drawing/2014/main" id="{A1CCB550-7D3A-4871-B86E-64DE0167B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28" y="185856"/>
            <a:ext cx="3028711" cy="242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8409F22-615A-423D-8E39-AD69E229F4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614251"/>
                <a:ext cx="11511699" cy="8610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Define: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lim>
                    </m:limLow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|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</m:e>
                    </m:d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to be max # of cut edges.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8409F22-615A-423D-8E39-AD69E229F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14251"/>
                <a:ext cx="11511699" cy="861046"/>
              </a:xfrm>
              <a:prstGeom prst="rect">
                <a:avLst/>
              </a:prstGeom>
              <a:blipFill>
                <a:blip r:embed="rId6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1E2664D-03FE-49F9-A41A-94121546FD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475297"/>
                <a:ext cx="11958221" cy="7326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,no poly-time </a:t>
                </a:r>
                <a:r>
                  <a:rPr lang="en-US" dirty="0" err="1"/>
                  <a:t>alg</a:t>
                </a:r>
                <a:r>
                  <a:rPr lang="en-US" dirty="0"/>
                  <a:t>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/ produces cut achieving it.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1E2664D-03FE-49F9-A41A-94121546F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75297"/>
                <a:ext cx="11958221" cy="732657"/>
              </a:xfrm>
              <a:prstGeom prst="rect">
                <a:avLst/>
              </a:prstGeom>
              <a:blipFill>
                <a:blip r:embed="rId7"/>
                <a:stretch>
                  <a:fillRect l="-1019" t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65F28DA-02C6-451B-8BB4-C3EDB9E7C7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98" y="4201267"/>
                <a:ext cx="11880507" cy="11692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We’ll show: </a:t>
                </a:r>
                <a:r>
                  <a:rPr lang="en-US" dirty="0"/>
                  <a:t>Poly-time randomized algorithm that w/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≥0.99</m:t>
                    </m:r>
                  </m:oMath>
                </a14:m>
                <a:r>
                  <a:rPr lang="en-US" dirty="0"/>
                  <a:t> outputs cut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that cuts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0.5⋅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edges.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65F28DA-02C6-451B-8BB4-C3EDB9E7C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8" y="4201267"/>
                <a:ext cx="11880507" cy="1169216"/>
              </a:xfrm>
              <a:prstGeom prst="rect">
                <a:avLst/>
              </a:prstGeom>
              <a:blipFill>
                <a:blip r:embed="rId8"/>
                <a:stretch>
                  <a:fillRect l="-1026" t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5B30335-D137-4661-9707-CB0F44E40E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5370482"/>
                <a:ext cx="7431054" cy="7031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Best known: </a:t>
                </a:r>
                <a:r>
                  <a:rPr lang="en-US" dirty="0" err="1"/>
                  <a:t>Alg</a:t>
                </a:r>
                <a:r>
                  <a:rPr lang="en-US" dirty="0"/>
                  <a:t> cutting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edges for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5B30335-D137-4661-9707-CB0F44E40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70482"/>
                <a:ext cx="7431054" cy="703133"/>
              </a:xfrm>
              <a:prstGeom prst="rect">
                <a:avLst/>
              </a:prstGeom>
              <a:blipFill>
                <a:blip r:embed="rId9"/>
                <a:stretch>
                  <a:fillRect l="-1641" t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F09C900-1F2E-401D-89D9-6117E15216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66277" y="5141605"/>
                <a:ext cx="4897999" cy="8533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≈0.87857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F09C900-1F2E-401D-89D9-6117E1521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277" y="5141605"/>
                <a:ext cx="4897999" cy="8533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4BBD4C7-F017-4976-B4BA-96A34DE2C516}"/>
              </a:ext>
            </a:extLst>
          </p:cNvPr>
          <p:cNvSpPr txBox="1">
            <a:spLocks/>
          </p:cNvSpPr>
          <p:nvPr/>
        </p:nvSpPr>
        <p:spPr>
          <a:xfrm>
            <a:off x="79898" y="6073615"/>
            <a:ext cx="7431054" cy="703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Central open question: </a:t>
            </a:r>
            <a:r>
              <a:rPr lang="en-US" dirty="0"/>
              <a:t>is this optimal?</a:t>
            </a:r>
          </a:p>
        </p:txBody>
      </p:sp>
    </p:spTree>
    <p:extLst>
      <p:ext uri="{BB962C8B-B14F-4D97-AF65-F5344CB8AC3E}">
        <p14:creationId xmlns:p14="http://schemas.microsoft.com/office/powerpoint/2010/main" val="168463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0277B22-BF50-4C2A-8BE0-27D040FB47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899" y="162982"/>
                <a:ext cx="4919392" cy="564804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Input: </a:t>
                </a: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0277B22-BF50-4C2A-8BE0-27D040FB47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899" y="162982"/>
                <a:ext cx="4919392" cy="564804"/>
              </a:xfrm>
              <a:blipFill>
                <a:blip r:embed="rId2"/>
                <a:stretch>
                  <a:fillRect l="-2478" t="-1087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8A7734-6F93-4BDD-A623-4A2C1A931C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98" y="729981"/>
                <a:ext cx="11511699" cy="6796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Output: </a:t>
                </a:r>
                <a:r>
                  <a:rPr lang="en-US" dirty="0"/>
                  <a:t>Partition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maximizing # of crossing edges.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8A7734-6F93-4BDD-A623-4A2C1A931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8" y="729981"/>
                <a:ext cx="11511699" cy="679671"/>
              </a:xfrm>
              <a:prstGeom prst="rect">
                <a:avLst/>
              </a:prstGeom>
              <a:blipFill>
                <a:blip r:embed="rId3"/>
                <a:stretch>
                  <a:fillRect l="-1059" t="-9009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8409F22-615A-423D-8E39-AD69E229F4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97" y="1330085"/>
                <a:ext cx="11511699" cy="8610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Define: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lim>
                    </m:limLow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|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</m:e>
                    </m:d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to be max # of cut edges.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8409F22-615A-423D-8E39-AD69E229F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7" y="1330085"/>
                <a:ext cx="11511699" cy="861046"/>
              </a:xfrm>
              <a:prstGeom prst="rect">
                <a:avLst/>
              </a:prstGeom>
              <a:blipFill>
                <a:blip r:embed="rId4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65F28DA-02C6-451B-8BB4-C3EDB9E7C7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746" y="2299723"/>
                <a:ext cx="11880507" cy="11692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We’ll show: </a:t>
                </a:r>
                <a:r>
                  <a:rPr lang="en-US" dirty="0"/>
                  <a:t>Poly-time randomized algorithm that w/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≥0.99</m:t>
                    </m:r>
                  </m:oMath>
                </a14:m>
                <a:r>
                  <a:rPr lang="en-US" dirty="0"/>
                  <a:t> outputs cut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that cuts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0.5⋅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edges.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65F28DA-02C6-451B-8BB4-C3EDB9E7C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46" y="2299723"/>
                <a:ext cx="11880507" cy="1169216"/>
              </a:xfrm>
              <a:prstGeom prst="rect">
                <a:avLst/>
              </a:prstGeom>
              <a:blipFill>
                <a:blip r:embed="rId5"/>
                <a:stretch>
                  <a:fillRect l="-1078" t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5B30335-D137-4661-9707-CB0F44E40E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7890" y="4151224"/>
                <a:ext cx="12357219" cy="7031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C00000"/>
                    </a:solidFill>
                  </a:rPr>
                  <a:t>Thm</a:t>
                </a:r>
                <a:r>
                  <a:rPr lang="en-US" dirty="0">
                    <a:solidFill>
                      <a:srgbClr val="C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randomized poly time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with prob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≥0.99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5B30335-D137-4661-9707-CB0F44E40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90" y="4151224"/>
                <a:ext cx="12357219" cy="703133"/>
              </a:xfrm>
              <a:prstGeom prst="rect">
                <a:avLst/>
              </a:prstGeom>
              <a:blipFill>
                <a:blip r:embed="rId6"/>
                <a:stretch>
                  <a:fillRect l="-1036" t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0963C67-3D76-4E4B-B2AE-B4CEE26D60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1800" y="4834846"/>
                <a:ext cx="4935598" cy="7767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ba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≥|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0963C67-3D76-4E4B-B2AE-B4CEE26D6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800" y="4834846"/>
                <a:ext cx="4935598" cy="7767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B9E051D-D894-46B6-85AA-5F64A5706272}"/>
              </a:ext>
            </a:extLst>
          </p:cNvPr>
          <p:cNvSpPr txBox="1">
            <a:spLocks/>
          </p:cNvSpPr>
          <p:nvPr/>
        </p:nvSpPr>
        <p:spPr>
          <a:xfrm>
            <a:off x="79897" y="5943699"/>
            <a:ext cx="9165807" cy="703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Q: </a:t>
            </a:r>
            <a:r>
              <a:rPr lang="en-US" dirty="0"/>
              <a:t>Why does </a:t>
            </a:r>
            <a:r>
              <a:rPr lang="en-US" dirty="0" err="1"/>
              <a:t>Thm</a:t>
            </a:r>
            <a:r>
              <a:rPr lang="en-US" dirty="0"/>
              <a:t> imply what we need to show?</a:t>
            </a:r>
          </a:p>
        </p:txBody>
      </p:sp>
    </p:spTree>
    <p:extLst>
      <p:ext uri="{BB962C8B-B14F-4D97-AF65-F5344CB8AC3E}">
        <p14:creationId xmlns:p14="http://schemas.microsoft.com/office/powerpoint/2010/main" val="4022490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0963C67-3D76-4E4B-B2AE-B4CEE26D60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89608" y="709167"/>
                <a:ext cx="4935598" cy="7767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ba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≥|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0963C67-3D76-4E4B-B2AE-B4CEE26D6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608" y="709167"/>
                <a:ext cx="4935598" cy="776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2B9E051D-D894-46B6-85AA-5F64A57062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527" y="1969492"/>
                <a:ext cx="10497457" cy="7031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Lemma: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randomized poly time algorithm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then 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2B9E051D-D894-46B6-85AA-5F64A5706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27" y="1969492"/>
                <a:ext cx="10497457" cy="703133"/>
              </a:xfrm>
              <a:prstGeom prst="rect">
                <a:avLst/>
              </a:prstGeom>
              <a:blipFill>
                <a:blip r:embed="rId3"/>
                <a:stretch>
                  <a:fillRect l="-1220" t="-7826"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05FC843-88B0-478E-9A7E-C9BCBB8986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1379" y="2711280"/>
                <a:ext cx="4935598" cy="7767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ba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≥|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05FC843-88B0-478E-9A7E-C9BCBB898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379" y="2711280"/>
                <a:ext cx="4935598" cy="7767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8515908C-85EB-4164-AB2D-B0CEC554A4D3}"/>
                  </a:ext>
                </a:extLst>
              </p:cNvPr>
              <p:cNvSpPr/>
              <p:nvPr/>
            </p:nvSpPr>
            <p:spPr>
              <a:xfrm>
                <a:off x="2016469" y="3881682"/>
                <a:ext cx="3357786" cy="568171"/>
              </a:xfrm>
              <a:prstGeom prst="wedgeRectCallout">
                <a:avLst>
                  <a:gd name="adj1" fmla="val 13842"/>
                  <a:gd name="adj2" fmla="val -93749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Over randomness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𝐴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8515908C-85EB-4164-AB2D-B0CEC554A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469" y="3881682"/>
                <a:ext cx="3357786" cy="568171"/>
              </a:xfrm>
              <a:prstGeom prst="wedgeRectCallout">
                <a:avLst>
                  <a:gd name="adj1" fmla="val 13842"/>
                  <a:gd name="adj2" fmla="val -93749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237D4DA-5E97-48DC-AEBE-6BC0CB43177C}"/>
              </a:ext>
            </a:extLst>
          </p:cNvPr>
          <p:cNvSpPr txBox="1">
            <a:spLocks/>
          </p:cNvSpPr>
          <p:nvPr/>
        </p:nvSpPr>
        <p:spPr>
          <a:xfrm>
            <a:off x="262278" y="4697135"/>
            <a:ext cx="10497457" cy="703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Q: </a:t>
            </a:r>
            <a:r>
              <a:rPr lang="en-US" dirty="0"/>
              <a:t>Why does Lemma not immediately imply the theorem?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0A6775D-C723-4667-8ADA-A039FEA199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527" y="113861"/>
                <a:ext cx="12357219" cy="7031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C00000"/>
                    </a:solidFill>
                  </a:rPr>
                  <a:t>Thm</a:t>
                </a:r>
                <a:r>
                  <a:rPr lang="en-US" dirty="0">
                    <a:solidFill>
                      <a:srgbClr val="C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randomized poly time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with prob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≥0.99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0A6775D-C723-4667-8ADA-A039FEA19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27" y="113861"/>
                <a:ext cx="12357219" cy="703133"/>
              </a:xfrm>
              <a:prstGeom prst="rect">
                <a:avLst/>
              </a:prstGeom>
              <a:blipFill>
                <a:blip r:embed="rId7"/>
                <a:stretch>
                  <a:fillRect l="-1036" t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487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4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7E6999C-4105-4BE3-9E35-3D31E8C873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676" y="1964763"/>
                <a:ext cx="12067324" cy="10701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Proof: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picks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 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7E6999C-4105-4BE3-9E35-3D31E8C87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76" y="1964763"/>
                <a:ext cx="12067324" cy="1070191"/>
              </a:xfrm>
              <a:prstGeom prst="rect">
                <a:avLst/>
              </a:prstGeom>
              <a:blipFill>
                <a:blip r:embed="rId2"/>
                <a:stretch>
                  <a:fillRect l="-1010" t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5DFCD22-4559-41EE-AFD7-1CC0BF810F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5581" y="2599590"/>
                <a:ext cx="8516258" cy="12815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,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5DFCD22-4559-41EE-AFD7-1CC0BF810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81" y="2599590"/>
                <a:ext cx="8516258" cy="1281503"/>
              </a:xfrm>
              <a:prstGeom prst="rect">
                <a:avLst/>
              </a:prstGeom>
              <a:blipFill>
                <a:blip r:embed="rId3"/>
                <a:stretch>
                  <a:fillRect l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F99C71F-94EB-42CA-AB0B-6003F0059E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4292" y="4874447"/>
                <a:ext cx="7672879" cy="10958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Q: </a:t>
                </a:r>
                <a:r>
                  <a:rPr lang="en-US" dirty="0"/>
                  <a:t>Prove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ba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F99C71F-94EB-42CA-AB0B-6003F005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292" y="4874447"/>
                <a:ext cx="7672879" cy="1095816"/>
              </a:xfrm>
              <a:prstGeom prst="rect">
                <a:avLst/>
              </a:prstGeom>
              <a:blipFill>
                <a:blip r:embed="rId4"/>
                <a:stretch>
                  <a:fillRect l="-1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D53874C-22D7-4332-94AC-B4FEF1E5F8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5581" y="4033605"/>
                <a:ext cx="3466696" cy="7368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Q: </a:t>
                </a: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D53874C-22D7-4332-94AC-B4FEF1E5F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81" y="4033605"/>
                <a:ext cx="3466696" cy="736868"/>
              </a:xfrm>
              <a:prstGeom prst="rect">
                <a:avLst/>
              </a:prstGeom>
              <a:blipFill>
                <a:blip r:embed="rId5"/>
                <a:stretch>
                  <a:fillRect l="-3515" t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2EEF39C-7651-43ED-84C0-EAFA1D196C7B}"/>
              </a:ext>
            </a:extLst>
          </p:cNvPr>
          <p:cNvSpPr/>
          <p:nvPr/>
        </p:nvSpPr>
        <p:spPr>
          <a:xfrm>
            <a:off x="11212497" y="6008735"/>
            <a:ext cx="639546" cy="69917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3A034E6-B54F-44FA-B92A-662707ADC7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371" y="84584"/>
                <a:ext cx="10497457" cy="7031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Lemma: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randomized poly time algorithm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then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3A034E6-B54F-44FA-B92A-662707ADC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71" y="84584"/>
                <a:ext cx="10497457" cy="703133"/>
              </a:xfrm>
              <a:prstGeom prst="rect">
                <a:avLst/>
              </a:prstGeom>
              <a:blipFill>
                <a:blip r:embed="rId6"/>
                <a:stretch>
                  <a:fillRect l="-1220" t="-8696"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A4AA7DAA-C699-4C79-AEBF-A6E58FAE76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5223" y="826372"/>
                <a:ext cx="4935598" cy="7767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ba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≥|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A4AA7DAA-C699-4C79-AEBF-A6E58FAE7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223" y="826372"/>
                <a:ext cx="4935598" cy="7767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28A6B59-057C-4F5D-846B-4C9511AB50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14465" y="4071996"/>
                <a:ext cx="2616276" cy="7504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A: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28A6B59-057C-4F5D-846B-4C9511AB5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465" y="4071996"/>
                <a:ext cx="2616276" cy="750464"/>
              </a:xfrm>
              <a:prstGeom prst="rect">
                <a:avLst/>
              </a:prstGeom>
              <a:blipFill>
                <a:blip r:embed="rId8"/>
                <a:stretch>
                  <a:fillRect l="-4895" t="-8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041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5AA3-17C6-448E-9B0D-C7E4160D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expectation to high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456B6B-84BE-4D6C-9C2C-811FC3BDA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305" y="1189447"/>
                <a:ext cx="10012994" cy="86129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Given: </a:t>
                </a:r>
                <a:r>
                  <a:rPr lang="en-US" dirty="0"/>
                  <a:t>Poly-time </a:t>
                </a:r>
                <a:r>
                  <a:rPr lang="en-US" dirty="0" err="1"/>
                  <a:t>alg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𝑣𝑎𝑙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456B6B-84BE-4D6C-9C2C-811FC3BDA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305" y="1189447"/>
                <a:ext cx="10012994" cy="861295"/>
              </a:xfrm>
              <a:blipFill>
                <a:blip r:embed="rId2"/>
                <a:stretch>
                  <a:fillRect l="-1279" t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7D36DE3-F600-426C-899C-B585FC8EAF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347" y="1784874"/>
                <a:ext cx="11060559" cy="8612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Goal: </a:t>
                </a:r>
                <a:r>
                  <a:rPr lang="en-US" dirty="0"/>
                  <a:t>Poly-time </a:t>
                </a:r>
                <a:r>
                  <a:rPr lang="en-US" dirty="0" err="1"/>
                  <a:t>alg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𝑣𝑎𝑙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≥0.99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7D36DE3-F600-426C-899C-B585FC8EA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47" y="1784874"/>
                <a:ext cx="11060559" cy="861295"/>
              </a:xfrm>
              <a:prstGeom prst="rect">
                <a:avLst/>
              </a:prstGeom>
              <a:blipFill>
                <a:blip r:embed="rId3"/>
                <a:stretch>
                  <a:fillRect l="-1158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CE34739-C0B6-415F-9EB0-80DC916814CA}"/>
              </a:ext>
            </a:extLst>
          </p:cNvPr>
          <p:cNvGrpSpPr/>
          <p:nvPr/>
        </p:nvGrpSpPr>
        <p:grpSpPr>
          <a:xfrm>
            <a:off x="999604" y="2965944"/>
            <a:ext cx="8490983" cy="3585957"/>
            <a:chOff x="990368" y="2504126"/>
            <a:chExt cx="8490983" cy="358595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D86F31-0409-4105-B32E-FFF7E03797A8}"/>
                </a:ext>
              </a:extLst>
            </p:cNvPr>
            <p:cNvSpPr/>
            <p:nvPr/>
          </p:nvSpPr>
          <p:spPr>
            <a:xfrm>
              <a:off x="990368" y="2511980"/>
              <a:ext cx="7789648" cy="346119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1167F45-4DE7-43EA-B9EA-8C4B95962A38}"/>
                </a:ext>
              </a:extLst>
            </p:cNvPr>
            <p:cNvGrpSpPr/>
            <p:nvPr/>
          </p:nvGrpSpPr>
          <p:grpSpPr>
            <a:xfrm>
              <a:off x="990368" y="2504126"/>
              <a:ext cx="8490983" cy="3585957"/>
              <a:chOff x="990368" y="2504126"/>
              <a:chExt cx="8490983" cy="358595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Content Placeholder 2">
                    <a:extLst>
                      <a:ext uri="{FF2B5EF4-FFF2-40B4-BE49-F238E27FC236}">
                        <a16:creationId xmlns:a16="http://schemas.microsoft.com/office/drawing/2014/main" id="{045548B5-2079-48E5-8308-364198AAB033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990368" y="2504126"/>
                    <a:ext cx="3541173" cy="603280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28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1pPr>
                    <a:lvl2pPr marL="4572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4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2pPr>
                    <a:lvl3pPr marL="9144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3pPr>
                    <a:lvl4pPr marL="13716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4pPr>
                    <a:lvl5pPr marL="18288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Algorithm </a:t>
                    </a:r>
                    <a14:m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a14:m>
                    <a:endParaRPr lang="en-US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Content Placeholder 2">
                    <a:extLst>
                      <a:ext uri="{FF2B5EF4-FFF2-40B4-BE49-F238E27FC236}">
                        <a16:creationId xmlns:a16="http://schemas.microsoft.com/office/drawing/2014/main" id="{045548B5-2079-48E5-8308-364198AAB0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368" y="2504126"/>
                    <a:ext cx="3541173" cy="60328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442" t="-10101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Content Placeholder 2">
                    <a:extLst>
                      <a:ext uri="{FF2B5EF4-FFF2-40B4-BE49-F238E27FC236}">
                        <a16:creationId xmlns:a16="http://schemas.microsoft.com/office/drawing/2014/main" id="{316F9B15-908C-4020-AA57-DE4B2009DD8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990368" y="3107407"/>
                    <a:ext cx="8490983" cy="298267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28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1pPr>
                    <a:lvl2pPr marL="4572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4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2pPr>
                    <a:lvl3pPr marL="9144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3pPr>
                    <a:lvl4pPr marL="13716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4pPr>
                    <a:lvl5pPr marL="18288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3200" dirty="0">
                        <a:solidFill>
                          <a:srgbClr val="C00000"/>
                        </a:solidFill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Input: </a:t>
                    </a:r>
                    <a14:m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a14:m>
                    <a:endParaRPr lang="en-US" sz="3200" dirty="0">
                      <a:latin typeface="Bodoni MT" panose="02070603080606020203" pitchFamily="18" charset="0"/>
                    </a:endParaRPr>
                  </a:p>
                  <a:p>
                    <a:r>
                      <a:rPr lang="en-US" sz="3200" b="1" dirty="0"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for</a:t>
                    </a:r>
                    <a:r>
                      <a:rPr lang="en-US" sz="3200" dirty="0"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1…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a14:m>
                    <a:endParaRPr lang="en-US" sz="3200" dirty="0">
                      <a:latin typeface="Bodoni MT" panose="02070603080606020203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3200" dirty="0"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	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3200" dirty="0"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200" i="1" dirty="0">
                        <a:solidFill>
                          <a:srgbClr val="00B050"/>
                        </a:solidFill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# fresh randomness each time</a:t>
                    </a:r>
                  </a:p>
                  <a:p>
                    <a:r>
                      <a:rPr lang="en-US" sz="3200" b="1" dirty="0"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return</a:t>
                    </a:r>
                    <a:r>
                      <a:rPr lang="en-US" sz="3200" dirty="0"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sz="3200" dirty="0"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 maximizing edges cut</a:t>
                    </a:r>
                  </a:p>
                </p:txBody>
              </p:sp>
            </mc:Choice>
            <mc:Fallback xmlns="">
              <p:sp>
                <p:nvSpPr>
                  <p:cNvPr id="8" name="Content Placeholder 2">
                    <a:extLst>
                      <a:ext uri="{FF2B5EF4-FFF2-40B4-BE49-F238E27FC236}">
                        <a16:creationId xmlns:a16="http://schemas.microsoft.com/office/drawing/2014/main" id="{316F9B15-908C-4020-AA57-DE4B2009DD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368" y="3107407"/>
                    <a:ext cx="8490983" cy="298267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795" t="-1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ABC755F-061B-403B-B0DA-C6E7F8BBE5C2}"/>
              </a:ext>
            </a:extLst>
          </p:cNvPr>
          <p:cNvSpPr/>
          <p:nvPr/>
        </p:nvSpPr>
        <p:spPr>
          <a:xfrm>
            <a:off x="8780016" y="892681"/>
            <a:ext cx="2713461" cy="861296"/>
          </a:xfrm>
          <a:prstGeom prst="wedgeRectCallout">
            <a:avLst>
              <a:gd name="adj1" fmla="val -68992"/>
              <a:gd name="adj2" fmla="val 6356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Success amplification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056F09E4-0896-4A33-B6FA-9864562A08EF}"/>
                  </a:ext>
                </a:extLst>
              </p:cNvPr>
              <p:cNvSpPr/>
              <p:nvPr/>
            </p:nvSpPr>
            <p:spPr>
              <a:xfrm>
                <a:off x="4540777" y="3520576"/>
                <a:ext cx="2902998" cy="736846"/>
              </a:xfrm>
              <a:prstGeom prst="wedgeEllipseCallout">
                <a:avLst>
                  <a:gd name="adj1" fmla="val -52488"/>
                  <a:gd name="adj2" fmla="val 6972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 # of edges</a:t>
                </a:r>
              </a:p>
            </p:txBody>
          </p:sp>
        </mc:Choice>
        <mc:Fallback xmlns="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056F09E4-0896-4A33-B6FA-9864562A08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777" y="3520576"/>
                <a:ext cx="2902998" cy="736846"/>
              </a:xfrm>
              <a:prstGeom prst="wedgeEllipseCallout">
                <a:avLst>
                  <a:gd name="adj1" fmla="val -52488"/>
                  <a:gd name="adj2" fmla="val 69729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2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09FE-DAF8-4535-87A1-BC95479F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DF157-2A43-439E-9547-9A301906E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16" y="1048644"/>
            <a:ext cx="11954984" cy="565349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Midterm 2 graded. Solutions to be posted today-</a:t>
            </a:r>
            <a:r>
              <a:rPr lang="en-US" dirty="0" err="1"/>
              <a:t>ish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Thanks for participating in Midterm Feedback Survey.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Happy Thanksgiving! (</a:t>
            </a:r>
            <a:r>
              <a:rPr lang="en-US"/>
              <a:t>Next lecture Tuesday.)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02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456B6B-84BE-4D6C-9C2C-811FC3BDA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3306"/>
                <a:ext cx="10012994" cy="86129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Given: </a:t>
                </a:r>
                <a:r>
                  <a:rPr lang="en-US" dirty="0"/>
                  <a:t>Poly-time </a:t>
                </a:r>
                <a:r>
                  <a:rPr lang="en-US" dirty="0" err="1"/>
                  <a:t>alg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𝑣𝑎𝑙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456B6B-84BE-4D6C-9C2C-811FC3BDA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3306"/>
                <a:ext cx="10012994" cy="861295"/>
              </a:xfrm>
              <a:blipFill>
                <a:blip r:embed="rId2"/>
                <a:stretch>
                  <a:fillRect l="-1217" t="-7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7D36DE3-F600-426C-899C-B585FC8EAF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182" y="586428"/>
                <a:ext cx="11060559" cy="8612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Goal: </a:t>
                </a:r>
                <a:r>
                  <a:rPr lang="en-US" dirty="0"/>
                  <a:t>Poly-time </a:t>
                </a:r>
                <a:r>
                  <a:rPr lang="en-US" dirty="0" err="1"/>
                  <a:t>alg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𝑣𝑎𝑙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≥0.99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7D36DE3-F600-426C-899C-B585FC8EA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82" y="586428"/>
                <a:ext cx="11060559" cy="861295"/>
              </a:xfrm>
              <a:prstGeom prst="rect">
                <a:avLst/>
              </a:prstGeom>
              <a:blipFill>
                <a:blip r:embed="rId3"/>
                <a:stretch>
                  <a:fillRect l="-1103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06E20FB-CE57-4834-BF74-1399166CA04F}"/>
              </a:ext>
            </a:extLst>
          </p:cNvPr>
          <p:cNvGrpSpPr/>
          <p:nvPr/>
        </p:nvGrpSpPr>
        <p:grpSpPr>
          <a:xfrm>
            <a:off x="1700581" y="1438445"/>
            <a:ext cx="8490983" cy="3585957"/>
            <a:chOff x="990368" y="2504126"/>
            <a:chExt cx="8490983" cy="358595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2D4D2A-2683-4A4A-AEAB-4BA5ECA8FBF6}"/>
                </a:ext>
              </a:extLst>
            </p:cNvPr>
            <p:cNvSpPr/>
            <p:nvPr/>
          </p:nvSpPr>
          <p:spPr>
            <a:xfrm>
              <a:off x="990368" y="2511980"/>
              <a:ext cx="7789648" cy="346119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0C134F1-E73C-4735-8714-E9BCB2F5AC85}"/>
                </a:ext>
              </a:extLst>
            </p:cNvPr>
            <p:cNvGrpSpPr/>
            <p:nvPr/>
          </p:nvGrpSpPr>
          <p:grpSpPr>
            <a:xfrm>
              <a:off x="990368" y="2504126"/>
              <a:ext cx="8490983" cy="3585957"/>
              <a:chOff x="990368" y="2504126"/>
              <a:chExt cx="8490983" cy="358595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ontent Placeholder 2">
                    <a:extLst>
                      <a:ext uri="{FF2B5EF4-FFF2-40B4-BE49-F238E27FC236}">
                        <a16:creationId xmlns:a16="http://schemas.microsoft.com/office/drawing/2014/main" id="{5997B535-89FE-41CC-A067-C91E5605C128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990368" y="2504126"/>
                    <a:ext cx="3541173" cy="603280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28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1pPr>
                    <a:lvl2pPr marL="4572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4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2pPr>
                    <a:lvl3pPr marL="9144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3pPr>
                    <a:lvl4pPr marL="13716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4pPr>
                    <a:lvl5pPr marL="18288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Algorithm </a:t>
                    </a:r>
                    <a14:m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a14:m>
                    <a:endParaRPr lang="en-US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Content Placeholder 2">
                    <a:extLst>
                      <a:ext uri="{FF2B5EF4-FFF2-40B4-BE49-F238E27FC236}">
                        <a16:creationId xmlns:a16="http://schemas.microsoft.com/office/drawing/2014/main" id="{5997B535-89FE-41CC-A067-C91E5605C1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368" y="2504126"/>
                    <a:ext cx="3541173" cy="60328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614" t="-10101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ontent Placeholder 2">
                    <a:extLst>
                      <a:ext uri="{FF2B5EF4-FFF2-40B4-BE49-F238E27FC236}">
                        <a16:creationId xmlns:a16="http://schemas.microsoft.com/office/drawing/2014/main" id="{0B9F9745-8846-4DB9-BF9C-9FFD372D8245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990368" y="3107407"/>
                    <a:ext cx="8490983" cy="298267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28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1pPr>
                    <a:lvl2pPr marL="4572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4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2pPr>
                    <a:lvl3pPr marL="9144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3pPr>
                    <a:lvl4pPr marL="13716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4pPr>
                    <a:lvl5pPr marL="18288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3200" dirty="0">
                        <a:solidFill>
                          <a:srgbClr val="C00000"/>
                        </a:solidFill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Input: </a:t>
                    </a:r>
                    <a14:m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a14:m>
                    <a:endParaRPr lang="en-US" sz="3200" dirty="0">
                      <a:latin typeface="Bodoni MT" panose="02070603080606020203" pitchFamily="18" charset="0"/>
                    </a:endParaRPr>
                  </a:p>
                  <a:p>
                    <a:r>
                      <a:rPr lang="en-US" sz="3200" b="1" dirty="0"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for</a:t>
                    </a:r>
                    <a:r>
                      <a:rPr lang="en-US" sz="3200" dirty="0"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1…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a14:m>
                    <a:endParaRPr lang="en-US" sz="3200" dirty="0">
                      <a:latin typeface="Bodoni MT" panose="02070603080606020203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3200" dirty="0"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	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3200" dirty="0"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200" i="1" dirty="0">
                        <a:solidFill>
                          <a:srgbClr val="00B050"/>
                        </a:solidFill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# fresh randomness each time</a:t>
                    </a:r>
                  </a:p>
                  <a:p>
                    <a:r>
                      <a:rPr lang="en-US" sz="3200" b="1" dirty="0"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return</a:t>
                    </a:r>
                    <a:r>
                      <a:rPr lang="en-US" sz="3200" dirty="0"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sz="3200" dirty="0"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 maximizing edges cut</a:t>
                    </a:r>
                  </a:p>
                </p:txBody>
              </p:sp>
            </mc:Choice>
            <mc:Fallback xmlns="">
              <p:sp>
                <p:nvSpPr>
                  <p:cNvPr id="17" name="Content Placeholder 2">
                    <a:extLst>
                      <a:ext uri="{FF2B5EF4-FFF2-40B4-BE49-F238E27FC236}">
                        <a16:creationId xmlns:a16="http://schemas.microsoft.com/office/drawing/2014/main" id="{0B9F9745-8846-4DB9-BF9C-9FFD372D82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368" y="3107407"/>
                    <a:ext cx="8490983" cy="298267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866" t="-1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A25ACF49-4542-4F2F-9353-B08E2CD6ED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182" y="5112935"/>
                <a:ext cx="11060559" cy="8612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Lemma: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𝑣𝑎𝑙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≥1/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A25ACF49-4542-4F2F-9353-B08E2CD6E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82" y="5112935"/>
                <a:ext cx="11060559" cy="861295"/>
              </a:xfrm>
              <a:prstGeom prst="rect">
                <a:avLst/>
              </a:prstGeom>
              <a:blipFill>
                <a:blip r:embed="rId6"/>
                <a:stretch>
                  <a:fillRect l="-1103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EFD2D148-6DED-4CD3-8DB3-5D0DF7847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181" y="5863399"/>
                <a:ext cx="11060559" cy="8612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Q: </a:t>
                </a:r>
                <a:r>
                  <a:rPr lang="en-US" dirty="0">
                    <a:solidFill>
                      <a:schemeClr val="tx1"/>
                    </a:solidFill>
                  </a:rPr>
                  <a:t>Prove that Lemma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𝑣𝑎𝑙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≥0.99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EFD2D148-6DED-4CD3-8DB3-5D0DF7847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81" y="5863399"/>
                <a:ext cx="11060559" cy="861295"/>
              </a:xfrm>
              <a:prstGeom prst="rect">
                <a:avLst/>
              </a:prstGeom>
              <a:blipFill>
                <a:blip r:embed="rId7"/>
                <a:stretch>
                  <a:fillRect l="-1103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922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456B6B-84BE-4D6C-9C2C-811FC3BDA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3306"/>
                <a:ext cx="10012994" cy="86129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Given: </a:t>
                </a:r>
                <a:r>
                  <a:rPr lang="en-US" dirty="0"/>
                  <a:t>Poly-time </a:t>
                </a:r>
                <a:r>
                  <a:rPr lang="en-US" dirty="0" err="1"/>
                  <a:t>alg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𝑣𝑎𝑙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456B6B-84BE-4D6C-9C2C-811FC3BDA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3306"/>
                <a:ext cx="10012994" cy="861295"/>
              </a:xfrm>
              <a:blipFill>
                <a:blip r:embed="rId2"/>
                <a:stretch>
                  <a:fillRect l="-1217" t="-7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A25ACF49-4542-4F2F-9353-B08E2CD6ED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180" y="840038"/>
                <a:ext cx="11060559" cy="8612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Lemma: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𝑣𝑎𝑙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≥1/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A25ACF49-4542-4F2F-9353-B08E2CD6E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80" y="840038"/>
                <a:ext cx="11060559" cy="861295"/>
              </a:xfrm>
              <a:prstGeom prst="rect">
                <a:avLst/>
              </a:prstGeom>
              <a:blipFill>
                <a:blip r:embed="rId3"/>
                <a:stretch>
                  <a:fillRect l="-1103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EFD2D148-6DED-4CD3-8DB3-5D0DF7847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46" y="1500566"/>
                <a:ext cx="11060559" cy="8612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Proof: </a:t>
                </a:r>
                <a:r>
                  <a:rPr lang="en-US" dirty="0">
                    <a:solidFill>
                      <a:schemeClr val="tx1"/>
                    </a:solidFill>
                  </a:rPr>
                  <a:t>Suppose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𝑣𝑎𝑙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EFD2D148-6DED-4CD3-8DB3-5D0DF7847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46" y="1500566"/>
                <a:ext cx="11060559" cy="861295"/>
              </a:xfrm>
              <a:prstGeom prst="rect">
                <a:avLst/>
              </a:prstGeom>
              <a:blipFill>
                <a:blip r:embed="rId4"/>
                <a:stretch>
                  <a:fillRect l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200B210-78EE-4EE4-B526-B797A8E1CD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80" y="3582766"/>
                <a:ext cx="10223914" cy="12795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𝑣𝑎𝑙</m:t>
                      </m:r>
                      <m:d>
                        <m:dPr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&lt;   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  +          1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200B210-78EE-4EE4-B526-B797A8E1C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80" y="3582766"/>
                <a:ext cx="10223914" cy="12795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58083F-90A8-4E2E-9F25-7AADC07CB5BD}"/>
              </a:ext>
            </a:extLst>
          </p:cNvPr>
          <p:cNvSpPr txBox="1">
            <a:spLocks/>
          </p:cNvSpPr>
          <p:nvPr/>
        </p:nvSpPr>
        <p:spPr>
          <a:xfrm>
            <a:off x="407646" y="2284673"/>
            <a:ext cx="1179314" cy="707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then</a:t>
            </a:r>
            <a:endParaRPr lang="en-US"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0F53F581-E90A-42DF-81DB-32C95C1580CB}"/>
              </a:ext>
            </a:extLst>
          </p:cNvPr>
          <p:cNvSpPr/>
          <p:nvPr/>
        </p:nvSpPr>
        <p:spPr>
          <a:xfrm rot="16200000">
            <a:off x="4942288" y="4292227"/>
            <a:ext cx="356259" cy="93824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97A030EF-33F6-4420-96A3-092973AFA8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9769" y="5049625"/>
                <a:ext cx="2561736" cy="15876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tx1"/>
                    </a:solidFill>
                  </a:rPr>
                  <a:t>Contribution from case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97A030EF-33F6-4420-96A3-092973AFA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769" y="5049625"/>
                <a:ext cx="2561736" cy="1587624"/>
              </a:xfrm>
              <a:prstGeom prst="rect">
                <a:avLst/>
              </a:prstGeom>
              <a:blipFill>
                <a:blip r:embed="rId6"/>
                <a:stretch>
                  <a:fillRect l="-5000" t="-3448" r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63779039-0ECE-4552-83D0-C473A7A997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48477" y="5103024"/>
                <a:ext cx="3160844" cy="1698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tx1"/>
                    </a:solidFill>
                  </a:rPr>
                  <a:t>Contribution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from case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63779039-0ECE-4552-83D0-C473A7A99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477" y="5103024"/>
                <a:ext cx="3160844" cy="1698660"/>
              </a:xfrm>
              <a:prstGeom prst="rect">
                <a:avLst/>
              </a:prstGeom>
              <a:blipFill>
                <a:blip r:embed="rId7"/>
                <a:stretch>
                  <a:fillRect l="-3854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72195FAB-53BD-4BCF-84AB-A1AAEF9D1978}"/>
              </a:ext>
            </a:extLst>
          </p:cNvPr>
          <p:cNvSpPr/>
          <p:nvPr/>
        </p:nvSpPr>
        <p:spPr>
          <a:xfrm rot="16200000">
            <a:off x="8115458" y="3987822"/>
            <a:ext cx="356259" cy="159429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8DA1A6E9-EB73-4DA8-868E-2F641DC3A1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1172" y="3911329"/>
                <a:ext cx="2811325" cy="6718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8DA1A6E9-EB73-4DA8-868E-2F641DC3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172" y="3911329"/>
                <a:ext cx="2811325" cy="6718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F47C7CED-3ECE-4AEA-9E83-CCDAC46A7C7F}"/>
              </a:ext>
            </a:extLst>
          </p:cNvPr>
          <p:cNvSpPr/>
          <p:nvPr/>
        </p:nvSpPr>
        <p:spPr>
          <a:xfrm>
            <a:off x="11212497" y="6008735"/>
            <a:ext cx="639546" cy="69917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807B84E3-C81B-466F-8725-9EAA3944A078}"/>
                  </a:ext>
                </a:extLst>
              </p:cNvPr>
              <p:cNvSpPr/>
              <p:nvPr/>
            </p:nvSpPr>
            <p:spPr>
              <a:xfrm>
                <a:off x="2769832" y="2531495"/>
                <a:ext cx="2183906" cy="686266"/>
              </a:xfrm>
              <a:prstGeom prst="wedgeRectCallout">
                <a:avLst>
                  <a:gd name="adj1" fmla="val 41142"/>
                  <a:gd name="adj2" fmla="val 98043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prob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&lt;1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𝑚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807B84E3-C81B-466F-8725-9EAA3944A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832" y="2531495"/>
                <a:ext cx="2183906" cy="686266"/>
              </a:xfrm>
              <a:prstGeom prst="wedgeRectCallout">
                <a:avLst>
                  <a:gd name="adj1" fmla="val 41142"/>
                  <a:gd name="adj2" fmla="val 98043"/>
                </a:avLst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47FAE4E2-5D11-424A-A45B-C54BCF3720C0}"/>
                  </a:ext>
                </a:extLst>
              </p:cNvPr>
              <p:cNvSpPr/>
              <p:nvPr/>
            </p:nvSpPr>
            <p:spPr>
              <a:xfrm>
                <a:off x="5120418" y="2531495"/>
                <a:ext cx="1407164" cy="686266"/>
              </a:xfrm>
              <a:prstGeom prst="wedgeRectCallout">
                <a:avLst>
                  <a:gd name="adj1" fmla="val -27346"/>
                  <a:gd name="adj2" fmla="val 116154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𝑚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47FAE4E2-5D11-424A-A45B-C54BCF3720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418" y="2531495"/>
                <a:ext cx="1407164" cy="686266"/>
              </a:xfrm>
              <a:prstGeom prst="wedgeRectCallout">
                <a:avLst>
                  <a:gd name="adj1" fmla="val -27346"/>
                  <a:gd name="adj2" fmla="val 116154"/>
                </a:avLst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A7134D99-0D7C-42A8-8756-7848660C8C40}"/>
                  </a:ext>
                </a:extLst>
              </p:cNvPr>
              <p:cNvSpPr/>
              <p:nvPr/>
            </p:nvSpPr>
            <p:spPr>
              <a:xfrm>
                <a:off x="7101022" y="2539612"/>
                <a:ext cx="1407164" cy="686266"/>
              </a:xfrm>
              <a:prstGeom prst="wedgeRectCallout">
                <a:avLst>
                  <a:gd name="adj1" fmla="val -11704"/>
                  <a:gd name="adj2" fmla="val 135558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prob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≤1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A7134D99-0D7C-42A8-8756-7848660C8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022" y="2539612"/>
                <a:ext cx="1407164" cy="686266"/>
              </a:xfrm>
              <a:prstGeom prst="wedgeRectCallout">
                <a:avLst>
                  <a:gd name="adj1" fmla="val -11704"/>
                  <a:gd name="adj2" fmla="val 135558"/>
                </a:avLst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FB044081-1F64-4310-B10C-3982DC6768F1}"/>
                  </a:ext>
                </a:extLst>
              </p:cNvPr>
              <p:cNvSpPr/>
              <p:nvPr/>
            </p:nvSpPr>
            <p:spPr>
              <a:xfrm>
                <a:off x="8882988" y="2535325"/>
                <a:ext cx="2196343" cy="686266"/>
              </a:xfrm>
              <a:prstGeom prst="wedgeRectCallout">
                <a:avLst>
                  <a:gd name="adj1" fmla="val -60370"/>
                  <a:gd name="adj2" fmla="val 136851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−1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FB044081-1F64-4310-B10C-3982DC676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988" y="2535325"/>
                <a:ext cx="2196343" cy="686266"/>
              </a:xfrm>
              <a:prstGeom prst="wedgeRectCallout">
                <a:avLst>
                  <a:gd name="adj1" fmla="val -60370"/>
                  <a:gd name="adj2" fmla="val 136851"/>
                </a:avLst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545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  <p:bldP spid="12" grpId="0"/>
      <p:bldP spid="2" grpId="0" animBg="1"/>
      <p:bldP spid="20" grpId="0"/>
      <p:bldP spid="21" grpId="0"/>
      <p:bldP spid="22" grpId="0" animBg="1"/>
      <p:bldP spid="23" grpId="0"/>
      <p:bldP spid="24" grpId="0" animBg="1"/>
      <p:bldP spid="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F3DD-5B19-4FC8-AEEA-2BAA9C46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92D43-2B92-4A09-81CB-8DBD080454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305" y="1270590"/>
                <a:ext cx="8514493" cy="1013461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Def: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dirty="0"/>
                  <a:t> is there is a poly-time randomized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92D43-2B92-4A09-81CB-8DBD0804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305" y="1270590"/>
                <a:ext cx="8514493" cy="1013461"/>
              </a:xfrm>
              <a:blipFill>
                <a:blip r:embed="rId2"/>
                <a:stretch>
                  <a:fillRect l="-1504" t="-5389" r="-1146" b="-14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3B819DA-1DB4-4FEF-A0CD-E7A2840B72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1630" y="2334421"/>
                <a:ext cx="6904330" cy="14097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𝑟𝑎𝑛𝑑𝑜𝑚𝑛𝑒𝑠𝑠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3B819DA-1DB4-4FEF-A0CD-E7A2840B7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630" y="2334421"/>
                <a:ext cx="6904330" cy="14097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9DA73D7-84E5-444D-888D-A19836D269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6249" y="4067219"/>
                <a:ext cx="8514493" cy="10134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Def: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dirty="0"/>
                  <a:t> is there is a poly-time algorithm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, poly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9DA73D7-84E5-444D-888D-A19836D26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49" y="4067219"/>
                <a:ext cx="8514493" cy="1013461"/>
              </a:xfrm>
              <a:prstGeom prst="rect">
                <a:avLst/>
              </a:prstGeom>
              <a:blipFill>
                <a:blip r:embed="rId4"/>
                <a:stretch>
                  <a:fillRect l="-1503" t="-5422" r="-1074" b="-15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757E2C00-54C1-4436-B385-5D9D963B2C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1330" y="5171897"/>
                <a:ext cx="6904330" cy="14097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757E2C00-54C1-4436-B385-5D9D963B2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30" y="5171897"/>
                <a:ext cx="6904330" cy="14097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EC16972-935A-4314-8876-70FF72A0A7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798" y="3271149"/>
            <a:ext cx="2956845" cy="28476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64C417-8377-48EF-9B5B-5A0040CC3D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9798" y="747816"/>
            <a:ext cx="3212196" cy="167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5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CA6872-6174-4C71-A4DE-920BE42F2123}"/>
              </a:ext>
            </a:extLst>
          </p:cNvPr>
          <p:cNvSpPr txBox="1"/>
          <p:nvPr/>
        </p:nvSpPr>
        <p:spPr>
          <a:xfrm>
            <a:off x="2796540" y="3410708"/>
            <a:ext cx="81256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Functions with unbounded input lengths: </a:t>
            </a:r>
            <a:br>
              <a:rPr lang="en-US" sz="2800" dirty="0"/>
            </a:br>
            <a:r>
              <a:rPr lang="en-US" sz="2800" dirty="0"/>
              <a:t>inclusion diagram – not to scale!!</a:t>
            </a:r>
          </a:p>
          <a:p>
            <a:br>
              <a:rPr lang="en-US" sz="2800" dirty="0"/>
            </a:br>
            <a:r>
              <a:rPr lang="en-US" sz="2800" dirty="0"/>
              <a:t>Some classes might “collapse” to one another.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4E19A1-8F14-46FD-A0E4-A6252977E889}"/>
              </a:ext>
            </a:extLst>
          </p:cNvPr>
          <p:cNvGrpSpPr/>
          <p:nvPr/>
        </p:nvGrpSpPr>
        <p:grpSpPr>
          <a:xfrm>
            <a:off x="0" y="-109649"/>
            <a:ext cx="12708090" cy="7268601"/>
            <a:chOff x="-123267" y="-349126"/>
            <a:chExt cx="12708090" cy="69476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B46844-4CCB-4E48-8E3E-573B18820282}"/>
                </a:ext>
              </a:extLst>
            </p:cNvPr>
            <p:cNvSpPr/>
            <p:nvPr/>
          </p:nvSpPr>
          <p:spPr>
            <a:xfrm>
              <a:off x="-123267" y="-329067"/>
              <a:ext cx="12708090" cy="6927575"/>
            </a:xfrm>
            <a:prstGeom prst="rect">
              <a:avLst/>
            </a:prstGeom>
            <a:pattFill prst="pct80">
              <a:fgClr>
                <a:schemeClr val="accent3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itle 1">
                  <a:extLst>
                    <a:ext uri="{FF2B5EF4-FFF2-40B4-BE49-F238E27FC236}">
                      <a16:creationId xmlns:a16="http://schemas.microsoft.com/office/drawing/2014/main" id="{F3CB25B2-512A-4D99-A730-35143BFFF43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072" y="-349126"/>
                  <a:ext cx="6620746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3600" b="1" dirty="0"/>
                    <a:t>All functions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0,1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0,1</m:t>
                      </m:r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0" name="Title 1">
                  <a:extLst>
                    <a:ext uri="{FF2B5EF4-FFF2-40B4-BE49-F238E27FC236}">
                      <a16:creationId xmlns:a16="http://schemas.microsoft.com/office/drawing/2014/main" id="{F3CB25B2-512A-4D99-A730-35143BFFF4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72" y="-349126"/>
                  <a:ext cx="6620746" cy="800100"/>
                </a:xfrm>
                <a:prstGeom prst="rect">
                  <a:avLst/>
                </a:prstGeom>
                <a:blipFill>
                  <a:blip r:embed="rId2"/>
                  <a:stretch>
                    <a:fillRect l="-2762" t="-2920" b="-131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B7ADA5F-B4B3-40B8-85DB-21C9840A8503}"/>
              </a:ext>
            </a:extLst>
          </p:cNvPr>
          <p:cNvGrpSpPr/>
          <p:nvPr/>
        </p:nvGrpSpPr>
        <p:grpSpPr>
          <a:xfrm>
            <a:off x="59019" y="605947"/>
            <a:ext cx="10568941" cy="5867982"/>
            <a:chOff x="-243841" y="764816"/>
            <a:chExt cx="10568941" cy="586798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FD068B-9175-48EC-B2F3-055A7212D429}"/>
                </a:ext>
              </a:extLst>
            </p:cNvPr>
            <p:cNvSpPr/>
            <p:nvPr/>
          </p:nvSpPr>
          <p:spPr>
            <a:xfrm>
              <a:off x="-243841" y="764816"/>
              <a:ext cx="10568941" cy="58679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itle 1">
                  <a:extLst>
                    <a:ext uri="{FF2B5EF4-FFF2-40B4-BE49-F238E27FC236}">
                      <a16:creationId xmlns:a16="http://schemas.microsoft.com/office/drawing/2014/main" id="{E5716E19-93E9-4F87-870B-E6F3426E5A3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072" y="790831"/>
                  <a:ext cx="6620746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a14:m>
                  <a:r>
                    <a:rPr lang="en-US" sz="3600" b="1" dirty="0"/>
                    <a:t> Computable functions</a:t>
                  </a:r>
                </a:p>
              </p:txBody>
            </p:sp>
          </mc:Choice>
          <mc:Fallback xmlns="">
            <p:sp>
              <p:nvSpPr>
                <p:cNvPr id="24" name="Title 1">
                  <a:extLst>
                    <a:ext uri="{FF2B5EF4-FFF2-40B4-BE49-F238E27FC236}">
                      <a16:creationId xmlns:a16="http://schemas.microsoft.com/office/drawing/2014/main" id="{E5716E19-93E9-4F87-870B-E6F3426E5A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72" y="790831"/>
                  <a:ext cx="6620746" cy="800100"/>
                </a:xfrm>
                <a:prstGeom prst="rect">
                  <a:avLst/>
                </a:prstGeom>
                <a:blipFill>
                  <a:blip r:embed="rId3"/>
                  <a:stretch>
                    <a:fillRect t="-5344" b="-152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64DE1A0-8E5A-4866-B2F9-8F7F52C6AD2C}"/>
              </a:ext>
            </a:extLst>
          </p:cNvPr>
          <p:cNvGrpSpPr/>
          <p:nvPr/>
        </p:nvGrpSpPr>
        <p:grpSpPr>
          <a:xfrm>
            <a:off x="83002" y="1608329"/>
            <a:ext cx="9401866" cy="4705605"/>
            <a:chOff x="83002" y="1608329"/>
            <a:chExt cx="9401866" cy="47056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611155-EB11-4EA6-AD9F-D173A4BD4BCF}"/>
                </a:ext>
              </a:extLst>
            </p:cNvPr>
            <p:cNvSpPr/>
            <p:nvPr/>
          </p:nvSpPr>
          <p:spPr>
            <a:xfrm>
              <a:off x="83002" y="1665734"/>
              <a:ext cx="9401866" cy="464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itle 1">
                  <a:extLst>
                    <a:ext uri="{FF2B5EF4-FFF2-40B4-BE49-F238E27FC236}">
                      <a16:creationId xmlns:a16="http://schemas.microsoft.com/office/drawing/2014/main" id="{03A16C70-DE97-466B-8AB7-68426CE7F05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30778" y="1608329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𝑬𝑿𝑷</m:t>
                        </m:r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17" name="Title 1">
                  <a:extLst>
                    <a:ext uri="{FF2B5EF4-FFF2-40B4-BE49-F238E27FC236}">
                      <a16:creationId xmlns:a16="http://schemas.microsoft.com/office/drawing/2014/main" id="{03A16C70-DE97-466B-8AB7-68426CE7F0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0778" y="1608329"/>
                  <a:ext cx="1706880" cy="8001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DF7C53-9606-48AA-B8D0-C2E80A9FAB95}"/>
              </a:ext>
            </a:extLst>
          </p:cNvPr>
          <p:cNvGrpSpPr/>
          <p:nvPr/>
        </p:nvGrpSpPr>
        <p:grpSpPr>
          <a:xfrm>
            <a:off x="1363701" y="2344746"/>
            <a:ext cx="10177913" cy="3184385"/>
            <a:chOff x="1304846" y="1821568"/>
            <a:chExt cx="10177913" cy="318438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97D8184-0A6C-4222-A193-1CAFCA651E83}"/>
                </a:ext>
              </a:extLst>
            </p:cNvPr>
            <p:cNvSpPr/>
            <p:nvPr/>
          </p:nvSpPr>
          <p:spPr>
            <a:xfrm>
              <a:off x="1304846" y="1821568"/>
              <a:ext cx="5671070" cy="3184385"/>
            </a:xfrm>
            <a:prstGeom prst="ellipse">
              <a:avLst/>
            </a:prstGeom>
            <a:solidFill>
              <a:srgbClr val="CC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itle 1">
                  <a:extLst>
                    <a:ext uri="{FF2B5EF4-FFF2-40B4-BE49-F238E27FC236}">
                      <a16:creationId xmlns:a16="http://schemas.microsoft.com/office/drawing/2014/main" id="{31CC5542-AE3A-4152-9CB8-0965CEF52B3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870643" y="1966676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m:rPr>
                                <m:lit/>
                              </m:rP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  <m:t>𝒑𝒐𝒍𝒚</m:t>
                            </m:r>
                          </m:sub>
                        </m:sSub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11" name="Title 1">
                  <a:extLst>
                    <a:ext uri="{FF2B5EF4-FFF2-40B4-BE49-F238E27FC236}">
                      <a16:creationId xmlns:a16="http://schemas.microsoft.com/office/drawing/2014/main" id="{31CC5542-AE3A-4152-9CB8-0965CEF52B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643" y="1966676"/>
                  <a:ext cx="1706880" cy="8001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92E58A8B-0E4C-4A41-A773-53553E570E77}"/>
                </a:ext>
              </a:extLst>
            </p:cNvPr>
            <p:cNvSpPr/>
            <p:nvPr/>
          </p:nvSpPr>
          <p:spPr>
            <a:xfrm rot="5400000">
              <a:off x="8474606" y="912233"/>
              <a:ext cx="1147127" cy="4869179"/>
            </a:xfrm>
            <a:prstGeom prst="triangle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3C3288-336B-48D8-AA4D-33E5D4F59137}"/>
                </a:ext>
              </a:extLst>
            </p:cNvPr>
            <p:cNvSpPr/>
            <p:nvPr/>
          </p:nvSpPr>
          <p:spPr>
            <a:xfrm>
              <a:off x="6117394" y="2725376"/>
              <a:ext cx="719138" cy="1269206"/>
            </a:xfrm>
            <a:custGeom>
              <a:avLst/>
              <a:gdLst>
                <a:gd name="connsiteX0" fmla="*/ 616744 w 719138"/>
                <a:gd name="connsiteY0" fmla="*/ 92869 h 1269206"/>
                <a:gd name="connsiteX1" fmla="*/ 616744 w 719138"/>
                <a:gd name="connsiteY1" fmla="*/ 92869 h 1269206"/>
                <a:gd name="connsiteX2" fmla="*/ 600075 w 719138"/>
                <a:gd name="connsiteY2" fmla="*/ 78581 h 1269206"/>
                <a:gd name="connsiteX3" fmla="*/ 578644 w 719138"/>
                <a:gd name="connsiteY3" fmla="*/ 73819 h 1269206"/>
                <a:gd name="connsiteX4" fmla="*/ 592931 w 719138"/>
                <a:gd name="connsiteY4" fmla="*/ 57150 h 1269206"/>
                <a:gd name="connsiteX5" fmla="*/ 578644 w 719138"/>
                <a:gd name="connsiteY5" fmla="*/ 45244 h 1269206"/>
                <a:gd name="connsiteX6" fmla="*/ 576263 w 719138"/>
                <a:gd name="connsiteY6" fmla="*/ 28575 h 1269206"/>
                <a:gd name="connsiteX7" fmla="*/ 566738 w 719138"/>
                <a:gd name="connsiteY7" fmla="*/ 21431 h 1269206"/>
                <a:gd name="connsiteX8" fmla="*/ 559594 w 719138"/>
                <a:gd name="connsiteY8" fmla="*/ 19050 h 1269206"/>
                <a:gd name="connsiteX9" fmla="*/ 526256 w 719138"/>
                <a:gd name="connsiteY9" fmla="*/ 14287 h 1269206"/>
                <a:gd name="connsiteX10" fmla="*/ 404813 w 719138"/>
                <a:gd name="connsiteY10" fmla="*/ 7144 h 1269206"/>
                <a:gd name="connsiteX11" fmla="*/ 359569 w 719138"/>
                <a:gd name="connsiteY11" fmla="*/ 2381 h 1269206"/>
                <a:gd name="connsiteX12" fmla="*/ 330994 w 719138"/>
                <a:gd name="connsiteY12" fmla="*/ 0 h 1269206"/>
                <a:gd name="connsiteX13" fmla="*/ 130969 w 719138"/>
                <a:gd name="connsiteY13" fmla="*/ 2381 h 1269206"/>
                <a:gd name="connsiteX14" fmla="*/ 119063 w 719138"/>
                <a:gd name="connsiteY14" fmla="*/ 16669 h 1269206"/>
                <a:gd name="connsiteX15" fmla="*/ 116681 w 719138"/>
                <a:gd name="connsiteY15" fmla="*/ 26194 h 1269206"/>
                <a:gd name="connsiteX16" fmla="*/ 111919 w 719138"/>
                <a:gd name="connsiteY16" fmla="*/ 47625 h 1269206"/>
                <a:gd name="connsiteX17" fmla="*/ 102394 w 719138"/>
                <a:gd name="connsiteY17" fmla="*/ 69056 h 1269206"/>
                <a:gd name="connsiteX18" fmla="*/ 100013 w 719138"/>
                <a:gd name="connsiteY18" fmla="*/ 83344 h 1269206"/>
                <a:gd name="connsiteX19" fmla="*/ 95250 w 719138"/>
                <a:gd name="connsiteY19" fmla="*/ 104775 h 1269206"/>
                <a:gd name="connsiteX20" fmla="*/ 88106 w 719138"/>
                <a:gd name="connsiteY20" fmla="*/ 138112 h 1269206"/>
                <a:gd name="connsiteX21" fmla="*/ 85725 w 719138"/>
                <a:gd name="connsiteY21" fmla="*/ 183356 h 1269206"/>
                <a:gd name="connsiteX22" fmla="*/ 78581 w 719138"/>
                <a:gd name="connsiteY22" fmla="*/ 214312 h 1269206"/>
                <a:gd name="connsiteX23" fmla="*/ 69056 w 719138"/>
                <a:gd name="connsiteY23" fmla="*/ 254794 h 1269206"/>
                <a:gd name="connsiteX24" fmla="*/ 64294 w 719138"/>
                <a:gd name="connsiteY24" fmla="*/ 295275 h 1269206"/>
                <a:gd name="connsiteX25" fmla="*/ 61913 w 719138"/>
                <a:gd name="connsiteY25" fmla="*/ 302419 h 1269206"/>
                <a:gd name="connsiteX26" fmla="*/ 54769 w 719138"/>
                <a:gd name="connsiteY26" fmla="*/ 350044 h 1269206"/>
                <a:gd name="connsiteX27" fmla="*/ 57150 w 719138"/>
                <a:gd name="connsiteY27" fmla="*/ 409575 h 1269206"/>
                <a:gd name="connsiteX28" fmla="*/ 59531 w 719138"/>
                <a:gd name="connsiteY28" fmla="*/ 426244 h 1269206"/>
                <a:gd name="connsiteX29" fmla="*/ 42863 w 719138"/>
                <a:gd name="connsiteY29" fmla="*/ 483394 h 1269206"/>
                <a:gd name="connsiteX30" fmla="*/ 33338 w 719138"/>
                <a:gd name="connsiteY30" fmla="*/ 681037 h 1269206"/>
                <a:gd name="connsiteX31" fmla="*/ 28575 w 719138"/>
                <a:gd name="connsiteY31" fmla="*/ 714375 h 1269206"/>
                <a:gd name="connsiteX32" fmla="*/ 9525 w 719138"/>
                <a:gd name="connsiteY32" fmla="*/ 873919 h 1269206"/>
                <a:gd name="connsiteX33" fmla="*/ 0 w 719138"/>
                <a:gd name="connsiteY33" fmla="*/ 957262 h 1269206"/>
                <a:gd name="connsiteX34" fmla="*/ 2381 w 719138"/>
                <a:gd name="connsiteY34" fmla="*/ 1009650 h 1269206"/>
                <a:gd name="connsiteX35" fmla="*/ 4763 w 719138"/>
                <a:gd name="connsiteY35" fmla="*/ 1023937 h 1269206"/>
                <a:gd name="connsiteX36" fmla="*/ 9525 w 719138"/>
                <a:gd name="connsiteY36" fmla="*/ 1059656 h 1269206"/>
                <a:gd name="connsiteX37" fmla="*/ 19050 w 719138"/>
                <a:gd name="connsiteY37" fmla="*/ 1109662 h 1269206"/>
                <a:gd name="connsiteX38" fmla="*/ 26194 w 719138"/>
                <a:gd name="connsiteY38" fmla="*/ 1169194 h 1269206"/>
                <a:gd name="connsiteX39" fmla="*/ 47625 w 719138"/>
                <a:gd name="connsiteY39" fmla="*/ 1204912 h 1269206"/>
                <a:gd name="connsiteX40" fmla="*/ 52388 w 719138"/>
                <a:gd name="connsiteY40" fmla="*/ 1212056 h 1269206"/>
                <a:gd name="connsiteX41" fmla="*/ 59531 w 719138"/>
                <a:gd name="connsiteY41" fmla="*/ 1216819 h 1269206"/>
                <a:gd name="connsiteX42" fmla="*/ 73819 w 719138"/>
                <a:gd name="connsiteY42" fmla="*/ 1231106 h 1269206"/>
                <a:gd name="connsiteX43" fmla="*/ 83344 w 719138"/>
                <a:gd name="connsiteY43" fmla="*/ 1235869 h 1269206"/>
                <a:gd name="connsiteX44" fmla="*/ 92869 w 719138"/>
                <a:gd name="connsiteY44" fmla="*/ 1245394 h 1269206"/>
                <a:gd name="connsiteX45" fmla="*/ 109538 w 719138"/>
                <a:gd name="connsiteY45" fmla="*/ 1254919 h 1269206"/>
                <a:gd name="connsiteX46" fmla="*/ 116681 w 719138"/>
                <a:gd name="connsiteY46" fmla="*/ 1257300 h 1269206"/>
                <a:gd name="connsiteX47" fmla="*/ 123825 w 719138"/>
                <a:gd name="connsiteY47" fmla="*/ 1262062 h 1269206"/>
                <a:gd name="connsiteX48" fmla="*/ 142875 w 719138"/>
                <a:gd name="connsiteY48" fmla="*/ 1264444 h 1269206"/>
                <a:gd name="connsiteX49" fmla="*/ 154781 w 719138"/>
                <a:gd name="connsiteY49" fmla="*/ 1266825 h 1269206"/>
                <a:gd name="connsiteX50" fmla="*/ 178594 w 719138"/>
                <a:gd name="connsiteY50" fmla="*/ 1269206 h 1269206"/>
                <a:gd name="connsiteX51" fmla="*/ 311944 w 719138"/>
                <a:gd name="connsiteY51" fmla="*/ 1266825 h 1269206"/>
                <a:gd name="connsiteX52" fmla="*/ 326231 w 719138"/>
                <a:gd name="connsiteY52" fmla="*/ 1259681 h 1269206"/>
                <a:gd name="connsiteX53" fmla="*/ 359569 w 719138"/>
                <a:gd name="connsiteY53" fmla="*/ 1257300 h 1269206"/>
                <a:gd name="connsiteX54" fmla="*/ 378619 w 719138"/>
                <a:gd name="connsiteY54" fmla="*/ 1247775 h 1269206"/>
                <a:gd name="connsiteX55" fmla="*/ 385763 w 719138"/>
                <a:gd name="connsiteY55" fmla="*/ 1243012 h 1269206"/>
                <a:gd name="connsiteX56" fmla="*/ 409575 w 719138"/>
                <a:gd name="connsiteY56" fmla="*/ 1240631 h 1269206"/>
                <a:gd name="connsiteX57" fmla="*/ 416719 w 719138"/>
                <a:gd name="connsiteY57" fmla="*/ 1238250 h 1269206"/>
                <a:gd name="connsiteX58" fmla="*/ 428625 w 719138"/>
                <a:gd name="connsiteY58" fmla="*/ 1226344 h 1269206"/>
                <a:gd name="connsiteX59" fmla="*/ 476250 w 719138"/>
                <a:gd name="connsiteY59" fmla="*/ 1223962 h 1269206"/>
                <a:gd name="connsiteX60" fmla="*/ 483394 w 719138"/>
                <a:gd name="connsiteY60" fmla="*/ 1221581 h 1269206"/>
                <a:gd name="connsiteX61" fmla="*/ 490538 w 719138"/>
                <a:gd name="connsiteY61" fmla="*/ 1207294 h 1269206"/>
                <a:gd name="connsiteX62" fmla="*/ 504825 w 719138"/>
                <a:gd name="connsiteY62" fmla="*/ 1202531 h 1269206"/>
                <a:gd name="connsiteX63" fmla="*/ 516731 w 719138"/>
                <a:gd name="connsiteY63" fmla="*/ 1181100 h 1269206"/>
                <a:gd name="connsiteX64" fmla="*/ 521494 w 719138"/>
                <a:gd name="connsiteY64" fmla="*/ 1173956 h 1269206"/>
                <a:gd name="connsiteX65" fmla="*/ 528638 w 719138"/>
                <a:gd name="connsiteY65" fmla="*/ 1154906 h 1269206"/>
                <a:gd name="connsiteX66" fmla="*/ 538163 w 719138"/>
                <a:gd name="connsiteY66" fmla="*/ 1152525 h 1269206"/>
                <a:gd name="connsiteX67" fmla="*/ 561975 w 719138"/>
                <a:gd name="connsiteY67" fmla="*/ 1147762 h 1269206"/>
                <a:gd name="connsiteX68" fmla="*/ 569119 w 719138"/>
                <a:gd name="connsiteY68" fmla="*/ 1140619 h 1269206"/>
                <a:gd name="connsiteX69" fmla="*/ 573881 w 719138"/>
                <a:gd name="connsiteY69" fmla="*/ 1131094 h 1269206"/>
                <a:gd name="connsiteX70" fmla="*/ 581025 w 719138"/>
                <a:gd name="connsiteY70" fmla="*/ 1126331 h 1269206"/>
                <a:gd name="connsiteX71" fmla="*/ 585788 w 719138"/>
                <a:gd name="connsiteY71" fmla="*/ 1116806 h 1269206"/>
                <a:gd name="connsiteX72" fmla="*/ 588169 w 719138"/>
                <a:gd name="connsiteY72" fmla="*/ 1100137 h 1269206"/>
                <a:gd name="connsiteX73" fmla="*/ 611981 w 719138"/>
                <a:gd name="connsiteY73" fmla="*/ 1073944 h 1269206"/>
                <a:gd name="connsiteX74" fmla="*/ 623888 w 719138"/>
                <a:gd name="connsiteY74" fmla="*/ 1057275 h 1269206"/>
                <a:gd name="connsiteX75" fmla="*/ 635794 w 719138"/>
                <a:gd name="connsiteY75" fmla="*/ 1047750 h 1269206"/>
                <a:gd name="connsiteX76" fmla="*/ 640556 w 719138"/>
                <a:gd name="connsiteY76" fmla="*/ 1026319 h 1269206"/>
                <a:gd name="connsiteX77" fmla="*/ 645319 w 719138"/>
                <a:gd name="connsiteY77" fmla="*/ 1019175 h 1269206"/>
                <a:gd name="connsiteX78" fmla="*/ 650081 w 719138"/>
                <a:gd name="connsiteY78" fmla="*/ 1007269 h 1269206"/>
                <a:gd name="connsiteX79" fmla="*/ 654844 w 719138"/>
                <a:gd name="connsiteY79" fmla="*/ 957262 h 1269206"/>
                <a:gd name="connsiteX80" fmla="*/ 657225 w 719138"/>
                <a:gd name="connsiteY80" fmla="*/ 945356 h 1269206"/>
                <a:gd name="connsiteX81" fmla="*/ 664369 w 719138"/>
                <a:gd name="connsiteY81" fmla="*/ 931069 h 1269206"/>
                <a:gd name="connsiteX82" fmla="*/ 669131 w 719138"/>
                <a:gd name="connsiteY82" fmla="*/ 916781 h 1269206"/>
                <a:gd name="connsiteX83" fmla="*/ 671513 w 719138"/>
                <a:gd name="connsiteY83" fmla="*/ 900112 h 1269206"/>
                <a:gd name="connsiteX84" fmla="*/ 676275 w 719138"/>
                <a:gd name="connsiteY84" fmla="*/ 883444 h 1269206"/>
                <a:gd name="connsiteX85" fmla="*/ 671513 w 719138"/>
                <a:gd name="connsiteY85" fmla="*/ 807244 h 1269206"/>
                <a:gd name="connsiteX86" fmla="*/ 673894 w 719138"/>
                <a:gd name="connsiteY86" fmla="*/ 778669 h 1269206"/>
                <a:gd name="connsiteX87" fmla="*/ 678656 w 719138"/>
                <a:gd name="connsiteY87" fmla="*/ 752475 h 1269206"/>
                <a:gd name="connsiteX88" fmla="*/ 685800 w 719138"/>
                <a:gd name="connsiteY88" fmla="*/ 697706 h 1269206"/>
                <a:gd name="connsiteX89" fmla="*/ 688181 w 719138"/>
                <a:gd name="connsiteY89" fmla="*/ 676275 h 1269206"/>
                <a:gd name="connsiteX90" fmla="*/ 692944 w 719138"/>
                <a:gd name="connsiteY90" fmla="*/ 661987 h 1269206"/>
                <a:gd name="connsiteX91" fmla="*/ 695325 w 719138"/>
                <a:gd name="connsiteY91" fmla="*/ 640556 h 1269206"/>
                <a:gd name="connsiteX92" fmla="*/ 700088 w 719138"/>
                <a:gd name="connsiteY92" fmla="*/ 626269 h 1269206"/>
                <a:gd name="connsiteX93" fmla="*/ 704850 w 719138"/>
                <a:gd name="connsiteY93" fmla="*/ 607219 h 1269206"/>
                <a:gd name="connsiteX94" fmla="*/ 707231 w 719138"/>
                <a:gd name="connsiteY94" fmla="*/ 585787 h 1269206"/>
                <a:gd name="connsiteX95" fmla="*/ 714375 w 719138"/>
                <a:gd name="connsiteY95" fmla="*/ 535781 h 1269206"/>
                <a:gd name="connsiteX96" fmla="*/ 719138 w 719138"/>
                <a:gd name="connsiteY96" fmla="*/ 476250 h 1269206"/>
                <a:gd name="connsiteX97" fmla="*/ 714375 w 719138"/>
                <a:gd name="connsiteY97" fmla="*/ 309562 h 1269206"/>
                <a:gd name="connsiteX98" fmla="*/ 711994 w 719138"/>
                <a:gd name="connsiteY98" fmla="*/ 297656 h 1269206"/>
                <a:gd name="connsiteX99" fmla="*/ 709613 w 719138"/>
                <a:gd name="connsiteY99" fmla="*/ 276225 h 1269206"/>
                <a:gd name="connsiteX100" fmla="*/ 704850 w 719138"/>
                <a:gd name="connsiteY100" fmla="*/ 264319 h 1269206"/>
                <a:gd name="connsiteX101" fmla="*/ 690563 w 719138"/>
                <a:gd name="connsiteY101" fmla="*/ 233362 h 1269206"/>
                <a:gd name="connsiteX102" fmla="*/ 688181 w 719138"/>
                <a:gd name="connsiteY102" fmla="*/ 221456 h 1269206"/>
                <a:gd name="connsiteX103" fmla="*/ 683419 w 719138"/>
                <a:gd name="connsiteY103" fmla="*/ 214312 h 1269206"/>
                <a:gd name="connsiteX104" fmla="*/ 678656 w 719138"/>
                <a:gd name="connsiteY104" fmla="*/ 176212 h 1269206"/>
                <a:gd name="connsiteX105" fmla="*/ 669131 w 719138"/>
                <a:gd name="connsiteY105" fmla="*/ 159544 h 1269206"/>
                <a:gd name="connsiteX106" fmla="*/ 664369 w 719138"/>
                <a:gd name="connsiteY106" fmla="*/ 145256 h 1269206"/>
                <a:gd name="connsiteX107" fmla="*/ 642938 w 719138"/>
                <a:gd name="connsiteY107" fmla="*/ 126206 h 1269206"/>
                <a:gd name="connsiteX108" fmla="*/ 616744 w 719138"/>
                <a:gd name="connsiteY108" fmla="*/ 92869 h 126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719138" h="1269206">
                  <a:moveTo>
                    <a:pt x="616744" y="92869"/>
                  </a:moveTo>
                  <a:lnTo>
                    <a:pt x="616744" y="92869"/>
                  </a:lnTo>
                  <a:cubicBezTo>
                    <a:pt x="611188" y="88106"/>
                    <a:pt x="606621" y="81854"/>
                    <a:pt x="600075" y="78581"/>
                  </a:cubicBezTo>
                  <a:cubicBezTo>
                    <a:pt x="593530" y="75308"/>
                    <a:pt x="583819" y="78994"/>
                    <a:pt x="578644" y="73819"/>
                  </a:cubicBezTo>
                  <a:cubicBezTo>
                    <a:pt x="563918" y="59093"/>
                    <a:pt x="591188" y="57499"/>
                    <a:pt x="592931" y="57150"/>
                  </a:cubicBezTo>
                  <a:cubicBezTo>
                    <a:pt x="584374" y="22920"/>
                    <a:pt x="600183" y="73963"/>
                    <a:pt x="578644" y="45244"/>
                  </a:cubicBezTo>
                  <a:cubicBezTo>
                    <a:pt x="575276" y="40754"/>
                    <a:pt x="578773" y="33595"/>
                    <a:pt x="576263" y="28575"/>
                  </a:cubicBezTo>
                  <a:cubicBezTo>
                    <a:pt x="574488" y="25025"/>
                    <a:pt x="570184" y="23400"/>
                    <a:pt x="566738" y="21431"/>
                  </a:cubicBezTo>
                  <a:cubicBezTo>
                    <a:pt x="564559" y="20186"/>
                    <a:pt x="562066" y="19486"/>
                    <a:pt x="559594" y="19050"/>
                  </a:cubicBezTo>
                  <a:cubicBezTo>
                    <a:pt x="548539" y="17099"/>
                    <a:pt x="537369" y="15875"/>
                    <a:pt x="526256" y="14287"/>
                  </a:cubicBezTo>
                  <a:cubicBezTo>
                    <a:pt x="482430" y="-322"/>
                    <a:pt x="529321" y="14577"/>
                    <a:pt x="404813" y="7144"/>
                  </a:cubicBezTo>
                  <a:cubicBezTo>
                    <a:pt x="389675" y="6240"/>
                    <a:pt x="374663" y="3842"/>
                    <a:pt x="359569" y="2381"/>
                  </a:cubicBezTo>
                  <a:cubicBezTo>
                    <a:pt x="350055" y="1460"/>
                    <a:pt x="340519" y="794"/>
                    <a:pt x="330994" y="0"/>
                  </a:cubicBezTo>
                  <a:lnTo>
                    <a:pt x="130969" y="2381"/>
                  </a:lnTo>
                  <a:cubicBezTo>
                    <a:pt x="124789" y="2867"/>
                    <a:pt x="122253" y="11353"/>
                    <a:pt x="119063" y="16669"/>
                  </a:cubicBezTo>
                  <a:cubicBezTo>
                    <a:pt x="117379" y="19475"/>
                    <a:pt x="117417" y="23005"/>
                    <a:pt x="116681" y="26194"/>
                  </a:cubicBezTo>
                  <a:cubicBezTo>
                    <a:pt x="115035" y="33324"/>
                    <a:pt x="114233" y="40683"/>
                    <a:pt x="111919" y="47625"/>
                  </a:cubicBezTo>
                  <a:cubicBezTo>
                    <a:pt x="109447" y="55041"/>
                    <a:pt x="105569" y="61912"/>
                    <a:pt x="102394" y="69056"/>
                  </a:cubicBezTo>
                  <a:cubicBezTo>
                    <a:pt x="101600" y="73819"/>
                    <a:pt x="100960" y="78609"/>
                    <a:pt x="100013" y="83344"/>
                  </a:cubicBezTo>
                  <a:cubicBezTo>
                    <a:pt x="98578" y="90520"/>
                    <a:pt x="96391" y="97547"/>
                    <a:pt x="95250" y="104775"/>
                  </a:cubicBezTo>
                  <a:cubicBezTo>
                    <a:pt x="90201" y="136747"/>
                    <a:pt x="97467" y="119393"/>
                    <a:pt x="88106" y="138112"/>
                  </a:cubicBezTo>
                  <a:cubicBezTo>
                    <a:pt x="87312" y="153193"/>
                    <a:pt x="86929" y="168302"/>
                    <a:pt x="85725" y="183356"/>
                  </a:cubicBezTo>
                  <a:cubicBezTo>
                    <a:pt x="84749" y="195560"/>
                    <a:pt x="81853" y="202316"/>
                    <a:pt x="78581" y="214312"/>
                  </a:cubicBezTo>
                  <a:cubicBezTo>
                    <a:pt x="74933" y="227689"/>
                    <a:pt x="72420" y="241344"/>
                    <a:pt x="69056" y="254794"/>
                  </a:cubicBezTo>
                  <a:cubicBezTo>
                    <a:pt x="67469" y="268288"/>
                    <a:pt x="66309" y="281839"/>
                    <a:pt x="64294" y="295275"/>
                  </a:cubicBezTo>
                  <a:cubicBezTo>
                    <a:pt x="63922" y="297757"/>
                    <a:pt x="62190" y="299924"/>
                    <a:pt x="61913" y="302419"/>
                  </a:cubicBezTo>
                  <a:cubicBezTo>
                    <a:pt x="56786" y="348554"/>
                    <a:pt x="64843" y="324854"/>
                    <a:pt x="54769" y="350044"/>
                  </a:cubicBezTo>
                  <a:cubicBezTo>
                    <a:pt x="55563" y="369888"/>
                    <a:pt x="55911" y="389754"/>
                    <a:pt x="57150" y="409575"/>
                  </a:cubicBezTo>
                  <a:cubicBezTo>
                    <a:pt x="57500" y="415177"/>
                    <a:pt x="60598" y="420734"/>
                    <a:pt x="59531" y="426244"/>
                  </a:cubicBezTo>
                  <a:cubicBezTo>
                    <a:pt x="55760" y="445726"/>
                    <a:pt x="48419" y="464344"/>
                    <a:pt x="42863" y="483394"/>
                  </a:cubicBezTo>
                  <a:cubicBezTo>
                    <a:pt x="41191" y="523507"/>
                    <a:pt x="37174" y="634046"/>
                    <a:pt x="33338" y="681037"/>
                  </a:cubicBezTo>
                  <a:cubicBezTo>
                    <a:pt x="32425" y="692225"/>
                    <a:pt x="29950" y="703234"/>
                    <a:pt x="28575" y="714375"/>
                  </a:cubicBezTo>
                  <a:cubicBezTo>
                    <a:pt x="22012" y="767531"/>
                    <a:pt x="14164" y="820561"/>
                    <a:pt x="9525" y="873919"/>
                  </a:cubicBezTo>
                  <a:cubicBezTo>
                    <a:pt x="3927" y="938307"/>
                    <a:pt x="7776" y="910612"/>
                    <a:pt x="0" y="957262"/>
                  </a:cubicBezTo>
                  <a:cubicBezTo>
                    <a:pt x="794" y="974725"/>
                    <a:pt x="1135" y="992214"/>
                    <a:pt x="2381" y="1009650"/>
                  </a:cubicBezTo>
                  <a:cubicBezTo>
                    <a:pt x="2725" y="1014466"/>
                    <a:pt x="4080" y="1019157"/>
                    <a:pt x="4763" y="1023937"/>
                  </a:cubicBezTo>
                  <a:cubicBezTo>
                    <a:pt x="6462" y="1035828"/>
                    <a:pt x="7726" y="1047780"/>
                    <a:pt x="9525" y="1059656"/>
                  </a:cubicBezTo>
                  <a:cubicBezTo>
                    <a:pt x="15822" y="1101214"/>
                    <a:pt x="12307" y="1089433"/>
                    <a:pt x="19050" y="1109662"/>
                  </a:cubicBezTo>
                  <a:cubicBezTo>
                    <a:pt x="19780" y="1117692"/>
                    <a:pt x="18879" y="1152123"/>
                    <a:pt x="26194" y="1169194"/>
                  </a:cubicBezTo>
                  <a:cubicBezTo>
                    <a:pt x="31664" y="1181960"/>
                    <a:pt x="39972" y="1193433"/>
                    <a:pt x="47625" y="1204912"/>
                  </a:cubicBezTo>
                  <a:cubicBezTo>
                    <a:pt x="49213" y="1207293"/>
                    <a:pt x="50007" y="1210468"/>
                    <a:pt x="52388" y="1212056"/>
                  </a:cubicBezTo>
                  <a:cubicBezTo>
                    <a:pt x="54769" y="1213644"/>
                    <a:pt x="57392" y="1214918"/>
                    <a:pt x="59531" y="1216819"/>
                  </a:cubicBezTo>
                  <a:cubicBezTo>
                    <a:pt x="64565" y="1221294"/>
                    <a:pt x="67795" y="1228094"/>
                    <a:pt x="73819" y="1231106"/>
                  </a:cubicBezTo>
                  <a:cubicBezTo>
                    <a:pt x="76994" y="1232694"/>
                    <a:pt x="80504" y="1233739"/>
                    <a:pt x="83344" y="1235869"/>
                  </a:cubicBezTo>
                  <a:cubicBezTo>
                    <a:pt x="86936" y="1238563"/>
                    <a:pt x="89460" y="1242472"/>
                    <a:pt x="92869" y="1245394"/>
                  </a:cubicBezTo>
                  <a:cubicBezTo>
                    <a:pt x="96852" y="1248808"/>
                    <a:pt x="105037" y="1252990"/>
                    <a:pt x="109538" y="1254919"/>
                  </a:cubicBezTo>
                  <a:cubicBezTo>
                    <a:pt x="111845" y="1255908"/>
                    <a:pt x="114436" y="1256178"/>
                    <a:pt x="116681" y="1257300"/>
                  </a:cubicBezTo>
                  <a:cubicBezTo>
                    <a:pt x="119241" y="1258580"/>
                    <a:pt x="121064" y="1261309"/>
                    <a:pt x="123825" y="1262062"/>
                  </a:cubicBezTo>
                  <a:cubicBezTo>
                    <a:pt x="129999" y="1263746"/>
                    <a:pt x="136550" y="1263471"/>
                    <a:pt x="142875" y="1264444"/>
                  </a:cubicBezTo>
                  <a:cubicBezTo>
                    <a:pt x="146875" y="1265059"/>
                    <a:pt x="150769" y="1266290"/>
                    <a:pt x="154781" y="1266825"/>
                  </a:cubicBezTo>
                  <a:cubicBezTo>
                    <a:pt x="162688" y="1267879"/>
                    <a:pt x="170656" y="1268412"/>
                    <a:pt x="178594" y="1269206"/>
                  </a:cubicBezTo>
                  <a:lnTo>
                    <a:pt x="311944" y="1266825"/>
                  </a:lnTo>
                  <a:cubicBezTo>
                    <a:pt x="328946" y="1266249"/>
                    <a:pt x="308856" y="1262747"/>
                    <a:pt x="326231" y="1259681"/>
                  </a:cubicBezTo>
                  <a:cubicBezTo>
                    <a:pt x="337202" y="1257745"/>
                    <a:pt x="348456" y="1258094"/>
                    <a:pt x="359569" y="1257300"/>
                  </a:cubicBezTo>
                  <a:cubicBezTo>
                    <a:pt x="368458" y="1243965"/>
                    <a:pt x="359064" y="1254293"/>
                    <a:pt x="378619" y="1247775"/>
                  </a:cubicBezTo>
                  <a:cubicBezTo>
                    <a:pt x="381334" y="1246870"/>
                    <a:pt x="382974" y="1243656"/>
                    <a:pt x="385763" y="1243012"/>
                  </a:cubicBezTo>
                  <a:cubicBezTo>
                    <a:pt x="393536" y="1241218"/>
                    <a:pt x="401638" y="1241425"/>
                    <a:pt x="409575" y="1240631"/>
                  </a:cubicBezTo>
                  <a:cubicBezTo>
                    <a:pt x="411956" y="1239837"/>
                    <a:pt x="414759" y="1239818"/>
                    <a:pt x="416719" y="1238250"/>
                  </a:cubicBezTo>
                  <a:cubicBezTo>
                    <a:pt x="422081" y="1233960"/>
                    <a:pt x="420087" y="1227458"/>
                    <a:pt x="428625" y="1226344"/>
                  </a:cubicBezTo>
                  <a:cubicBezTo>
                    <a:pt x="444386" y="1224288"/>
                    <a:pt x="460375" y="1224756"/>
                    <a:pt x="476250" y="1223962"/>
                  </a:cubicBezTo>
                  <a:cubicBezTo>
                    <a:pt x="478631" y="1223168"/>
                    <a:pt x="481619" y="1223356"/>
                    <a:pt x="483394" y="1221581"/>
                  </a:cubicBezTo>
                  <a:cubicBezTo>
                    <a:pt x="491614" y="1213361"/>
                    <a:pt x="478757" y="1214657"/>
                    <a:pt x="490538" y="1207294"/>
                  </a:cubicBezTo>
                  <a:cubicBezTo>
                    <a:pt x="494795" y="1204633"/>
                    <a:pt x="504825" y="1202531"/>
                    <a:pt x="504825" y="1202531"/>
                  </a:cubicBezTo>
                  <a:cubicBezTo>
                    <a:pt x="509016" y="1189957"/>
                    <a:pt x="505814" y="1197475"/>
                    <a:pt x="516731" y="1181100"/>
                  </a:cubicBezTo>
                  <a:lnTo>
                    <a:pt x="521494" y="1173956"/>
                  </a:lnTo>
                  <a:cubicBezTo>
                    <a:pt x="522622" y="1169445"/>
                    <a:pt x="524705" y="1158184"/>
                    <a:pt x="528638" y="1154906"/>
                  </a:cubicBezTo>
                  <a:cubicBezTo>
                    <a:pt x="531152" y="1152811"/>
                    <a:pt x="535016" y="1153424"/>
                    <a:pt x="538163" y="1152525"/>
                  </a:cubicBezTo>
                  <a:cubicBezTo>
                    <a:pt x="554790" y="1147775"/>
                    <a:pt x="533520" y="1151828"/>
                    <a:pt x="561975" y="1147762"/>
                  </a:cubicBezTo>
                  <a:cubicBezTo>
                    <a:pt x="564356" y="1145381"/>
                    <a:pt x="567162" y="1143359"/>
                    <a:pt x="569119" y="1140619"/>
                  </a:cubicBezTo>
                  <a:cubicBezTo>
                    <a:pt x="571182" y="1137731"/>
                    <a:pt x="571609" y="1133821"/>
                    <a:pt x="573881" y="1131094"/>
                  </a:cubicBezTo>
                  <a:cubicBezTo>
                    <a:pt x="575713" y="1128895"/>
                    <a:pt x="578644" y="1127919"/>
                    <a:pt x="581025" y="1126331"/>
                  </a:cubicBezTo>
                  <a:cubicBezTo>
                    <a:pt x="582613" y="1123156"/>
                    <a:pt x="584854" y="1120231"/>
                    <a:pt x="585788" y="1116806"/>
                  </a:cubicBezTo>
                  <a:cubicBezTo>
                    <a:pt x="587265" y="1111391"/>
                    <a:pt x="585528" y="1105089"/>
                    <a:pt x="588169" y="1100137"/>
                  </a:cubicBezTo>
                  <a:cubicBezTo>
                    <a:pt x="591252" y="1094356"/>
                    <a:pt x="605178" y="1080747"/>
                    <a:pt x="611981" y="1073944"/>
                  </a:cubicBezTo>
                  <a:cubicBezTo>
                    <a:pt x="616358" y="1060817"/>
                    <a:pt x="611560" y="1071659"/>
                    <a:pt x="623888" y="1057275"/>
                  </a:cubicBezTo>
                  <a:cubicBezTo>
                    <a:pt x="632505" y="1047222"/>
                    <a:pt x="623775" y="1051756"/>
                    <a:pt x="635794" y="1047750"/>
                  </a:cubicBezTo>
                  <a:cubicBezTo>
                    <a:pt x="636708" y="1042264"/>
                    <a:pt x="637625" y="1032181"/>
                    <a:pt x="640556" y="1026319"/>
                  </a:cubicBezTo>
                  <a:cubicBezTo>
                    <a:pt x="641836" y="1023759"/>
                    <a:pt x="644039" y="1021735"/>
                    <a:pt x="645319" y="1019175"/>
                  </a:cubicBezTo>
                  <a:cubicBezTo>
                    <a:pt x="647231" y="1015352"/>
                    <a:pt x="648494" y="1011238"/>
                    <a:pt x="650081" y="1007269"/>
                  </a:cubicBezTo>
                  <a:cubicBezTo>
                    <a:pt x="651669" y="990600"/>
                    <a:pt x="652925" y="973896"/>
                    <a:pt x="654844" y="957262"/>
                  </a:cubicBezTo>
                  <a:cubicBezTo>
                    <a:pt x="655308" y="953241"/>
                    <a:pt x="655842" y="949160"/>
                    <a:pt x="657225" y="945356"/>
                  </a:cubicBezTo>
                  <a:cubicBezTo>
                    <a:pt x="659045" y="940352"/>
                    <a:pt x="662321" y="935984"/>
                    <a:pt x="664369" y="931069"/>
                  </a:cubicBezTo>
                  <a:cubicBezTo>
                    <a:pt x="666300" y="926435"/>
                    <a:pt x="667544" y="921544"/>
                    <a:pt x="669131" y="916781"/>
                  </a:cubicBezTo>
                  <a:cubicBezTo>
                    <a:pt x="669925" y="911225"/>
                    <a:pt x="670337" y="905600"/>
                    <a:pt x="671513" y="900112"/>
                  </a:cubicBezTo>
                  <a:cubicBezTo>
                    <a:pt x="672724" y="894462"/>
                    <a:pt x="676105" y="889220"/>
                    <a:pt x="676275" y="883444"/>
                  </a:cubicBezTo>
                  <a:cubicBezTo>
                    <a:pt x="677703" y="834899"/>
                    <a:pt x="677353" y="836444"/>
                    <a:pt x="671513" y="807244"/>
                  </a:cubicBezTo>
                  <a:cubicBezTo>
                    <a:pt x="672307" y="797719"/>
                    <a:pt x="672658" y="788147"/>
                    <a:pt x="673894" y="778669"/>
                  </a:cubicBezTo>
                  <a:cubicBezTo>
                    <a:pt x="675042" y="769869"/>
                    <a:pt x="677711" y="761299"/>
                    <a:pt x="678656" y="752475"/>
                  </a:cubicBezTo>
                  <a:cubicBezTo>
                    <a:pt x="684572" y="697265"/>
                    <a:pt x="675561" y="728427"/>
                    <a:pt x="685800" y="697706"/>
                  </a:cubicBezTo>
                  <a:cubicBezTo>
                    <a:pt x="686594" y="690562"/>
                    <a:pt x="686771" y="683323"/>
                    <a:pt x="688181" y="676275"/>
                  </a:cubicBezTo>
                  <a:cubicBezTo>
                    <a:pt x="689166" y="671352"/>
                    <a:pt x="691959" y="666910"/>
                    <a:pt x="692944" y="661987"/>
                  </a:cubicBezTo>
                  <a:cubicBezTo>
                    <a:pt x="694354" y="654939"/>
                    <a:pt x="693915" y="647604"/>
                    <a:pt x="695325" y="640556"/>
                  </a:cubicBezTo>
                  <a:cubicBezTo>
                    <a:pt x="696310" y="635633"/>
                    <a:pt x="698709" y="631096"/>
                    <a:pt x="700088" y="626269"/>
                  </a:cubicBezTo>
                  <a:cubicBezTo>
                    <a:pt x="701886" y="619975"/>
                    <a:pt x="703263" y="613569"/>
                    <a:pt x="704850" y="607219"/>
                  </a:cubicBezTo>
                  <a:cubicBezTo>
                    <a:pt x="705644" y="600075"/>
                    <a:pt x="706281" y="592912"/>
                    <a:pt x="707231" y="585787"/>
                  </a:cubicBezTo>
                  <a:cubicBezTo>
                    <a:pt x="709456" y="569097"/>
                    <a:pt x="712555" y="552520"/>
                    <a:pt x="714375" y="535781"/>
                  </a:cubicBezTo>
                  <a:cubicBezTo>
                    <a:pt x="716526" y="515991"/>
                    <a:pt x="717550" y="496094"/>
                    <a:pt x="719138" y="476250"/>
                  </a:cubicBezTo>
                  <a:cubicBezTo>
                    <a:pt x="717550" y="420687"/>
                    <a:pt x="716597" y="365103"/>
                    <a:pt x="714375" y="309562"/>
                  </a:cubicBezTo>
                  <a:cubicBezTo>
                    <a:pt x="714213" y="305518"/>
                    <a:pt x="712566" y="301663"/>
                    <a:pt x="711994" y="297656"/>
                  </a:cubicBezTo>
                  <a:cubicBezTo>
                    <a:pt x="710978" y="290541"/>
                    <a:pt x="711119" y="283253"/>
                    <a:pt x="709613" y="276225"/>
                  </a:cubicBezTo>
                  <a:cubicBezTo>
                    <a:pt x="708717" y="272045"/>
                    <a:pt x="706586" y="268225"/>
                    <a:pt x="704850" y="264319"/>
                  </a:cubicBezTo>
                  <a:cubicBezTo>
                    <a:pt x="700234" y="253934"/>
                    <a:pt x="695325" y="243681"/>
                    <a:pt x="690563" y="233362"/>
                  </a:cubicBezTo>
                  <a:cubicBezTo>
                    <a:pt x="689769" y="229393"/>
                    <a:pt x="689602" y="225246"/>
                    <a:pt x="688181" y="221456"/>
                  </a:cubicBezTo>
                  <a:cubicBezTo>
                    <a:pt x="687176" y="218776"/>
                    <a:pt x="684062" y="217101"/>
                    <a:pt x="683419" y="214312"/>
                  </a:cubicBezTo>
                  <a:cubicBezTo>
                    <a:pt x="680605" y="202116"/>
                    <a:pt x="682321" y="188429"/>
                    <a:pt x="678656" y="176212"/>
                  </a:cubicBezTo>
                  <a:cubicBezTo>
                    <a:pt x="677007" y="170715"/>
                    <a:pt x="672322" y="164330"/>
                    <a:pt x="669131" y="159544"/>
                  </a:cubicBezTo>
                  <a:cubicBezTo>
                    <a:pt x="667544" y="154781"/>
                    <a:pt x="667675" y="149034"/>
                    <a:pt x="664369" y="145256"/>
                  </a:cubicBezTo>
                  <a:cubicBezTo>
                    <a:pt x="656032" y="135727"/>
                    <a:pt x="642938" y="147587"/>
                    <a:pt x="642938" y="126206"/>
                  </a:cubicBezTo>
                  <a:lnTo>
                    <a:pt x="616744" y="92869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3A252A-D2BA-43E0-BC2F-A8DBB2209052}"/>
              </a:ext>
            </a:extLst>
          </p:cNvPr>
          <p:cNvGrpSpPr/>
          <p:nvPr/>
        </p:nvGrpSpPr>
        <p:grpSpPr>
          <a:xfrm>
            <a:off x="64749" y="3408941"/>
            <a:ext cx="9556382" cy="2082676"/>
            <a:chOff x="-946917" y="4829087"/>
            <a:chExt cx="9556382" cy="208267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7EFFE44-9FBE-43E5-B007-8B34C85DCD28}"/>
                </a:ext>
              </a:extLst>
            </p:cNvPr>
            <p:cNvSpPr/>
            <p:nvPr/>
          </p:nvSpPr>
          <p:spPr>
            <a:xfrm rot="919946">
              <a:off x="-946917" y="4829087"/>
              <a:ext cx="9556382" cy="20826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itle 1">
                  <a:extLst>
                    <a:ext uri="{FF2B5EF4-FFF2-40B4-BE49-F238E27FC236}">
                      <a16:creationId xmlns:a16="http://schemas.microsoft.com/office/drawing/2014/main" id="{2A3D8C52-D9FF-4592-A70E-49038E0F766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900000">
                  <a:off x="5092389" y="5691799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𝑵𝑷</m:t>
                        </m:r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27" name="Title 1">
                  <a:extLst>
                    <a:ext uri="{FF2B5EF4-FFF2-40B4-BE49-F238E27FC236}">
                      <a16:creationId xmlns:a16="http://schemas.microsoft.com/office/drawing/2014/main" id="{2A3D8C52-D9FF-4592-A70E-49038E0F76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00000">
                  <a:off x="5092389" y="5691799"/>
                  <a:ext cx="1706880" cy="8001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A893B0-D229-47FE-9C16-BD234CD01B65}"/>
              </a:ext>
            </a:extLst>
          </p:cNvPr>
          <p:cNvGrpSpPr/>
          <p:nvPr/>
        </p:nvGrpSpPr>
        <p:grpSpPr>
          <a:xfrm>
            <a:off x="7026996" y="5017074"/>
            <a:ext cx="2262595" cy="944472"/>
            <a:chOff x="5073271" y="6492889"/>
            <a:chExt cx="1976548" cy="94447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E882D6B-FC71-43AA-A03C-4A5524F5AB88}"/>
                </a:ext>
              </a:extLst>
            </p:cNvPr>
            <p:cNvSpPr/>
            <p:nvPr/>
          </p:nvSpPr>
          <p:spPr>
            <a:xfrm>
              <a:off x="5073271" y="6498459"/>
              <a:ext cx="1658863" cy="93890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itle 1">
                  <a:extLst>
                    <a:ext uri="{FF2B5EF4-FFF2-40B4-BE49-F238E27FC236}">
                      <a16:creationId xmlns:a16="http://schemas.microsoft.com/office/drawing/2014/main" id="{368D051C-1ECD-4F13-8654-2779FAA9FA2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1800000">
                  <a:off x="5342939" y="6492889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𝑵𝑷𝑪</m:t>
                        </m:r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28" name="Title 1">
                  <a:extLst>
                    <a:ext uri="{FF2B5EF4-FFF2-40B4-BE49-F238E27FC236}">
                      <a16:creationId xmlns:a16="http://schemas.microsoft.com/office/drawing/2014/main" id="{368D051C-1ECD-4F13-8654-2779FAA9FA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0000">
                  <a:off x="5342939" y="6492889"/>
                  <a:ext cx="1706880" cy="8001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995A4C-252E-4330-B980-039F85F4123F}"/>
              </a:ext>
            </a:extLst>
          </p:cNvPr>
          <p:cNvGrpSpPr/>
          <p:nvPr/>
        </p:nvGrpSpPr>
        <p:grpSpPr>
          <a:xfrm>
            <a:off x="10751056" y="1715241"/>
            <a:ext cx="1603318" cy="791059"/>
            <a:chOff x="11158917" y="1603852"/>
            <a:chExt cx="1603318" cy="791059"/>
          </a:xfrm>
        </p:grpSpPr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D7CFD5BF-1685-4C7C-83D4-2862AA81669A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B89059F-4F1C-4A7A-8959-D91F735CFC49}"/>
                    </a:ext>
                  </a:extLst>
                </p:cNvPr>
                <p:cNvSpPr txBox="1"/>
                <p:nvPr/>
              </p:nvSpPr>
              <p:spPr>
                <a:xfrm>
                  <a:off x="11258656" y="1927202"/>
                  <a:ext cx="1503579" cy="467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𝐻𝐴𝐿𝑇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B89059F-4F1C-4A7A-8959-D91F735CFC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8656" y="1927202"/>
                  <a:ext cx="1503579" cy="467709"/>
                </a:xfrm>
                <a:prstGeom prst="rect">
                  <a:avLst/>
                </a:prstGeom>
                <a:blipFill>
                  <a:blip r:embed="rId11"/>
                  <a:stretch>
                    <a:fillRect l="-12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608DA6A-886F-4F97-84F1-9362C4562BEE}"/>
              </a:ext>
            </a:extLst>
          </p:cNvPr>
          <p:cNvGrpSpPr/>
          <p:nvPr/>
        </p:nvGrpSpPr>
        <p:grpSpPr>
          <a:xfrm>
            <a:off x="10591845" y="3694097"/>
            <a:ext cx="1503579" cy="779375"/>
            <a:chOff x="11046252" y="1603852"/>
            <a:chExt cx="1503579" cy="779375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3C0726DF-751F-48F9-A087-A2DEED11D50B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33A7072-902E-439C-ADB5-E7382EFBCD6B}"/>
                    </a:ext>
                  </a:extLst>
                </p:cNvPr>
                <p:cNvSpPr txBox="1"/>
                <p:nvPr/>
              </p:nvSpPr>
              <p:spPr>
                <a:xfrm>
                  <a:off x="11046252" y="1915518"/>
                  <a:ext cx="1503579" cy="467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U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𝐻𝐴𝐿𝑇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33A7072-902E-439C-ADB5-E7382EFBCD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6252" y="1915518"/>
                  <a:ext cx="1503579" cy="467709"/>
                </a:xfrm>
                <a:prstGeom prst="rect">
                  <a:avLst/>
                </a:prstGeom>
                <a:blipFill>
                  <a:blip r:embed="rId12"/>
                  <a:stretch>
                    <a:fillRect l="-6504" t="-10390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6ADEB9B-21C4-4BE0-8D86-BCE812F44B8B}"/>
              </a:ext>
            </a:extLst>
          </p:cNvPr>
          <p:cNvGrpSpPr/>
          <p:nvPr/>
        </p:nvGrpSpPr>
        <p:grpSpPr>
          <a:xfrm>
            <a:off x="8179012" y="827654"/>
            <a:ext cx="2197479" cy="515269"/>
            <a:chOff x="11158917" y="1603852"/>
            <a:chExt cx="2197479" cy="515269"/>
          </a:xfrm>
        </p:grpSpPr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519C88D7-E837-4213-973D-23154D248AA2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DB6695F-95D5-4447-97DB-ABF342D644B6}"/>
                    </a:ext>
                  </a:extLst>
                </p:cNvPr>
                <p:cNvSpPr txBox="1"/>
                <p:nvPr/>
              </p:nvSpPr>
              <p:spPr>
                <a:xfrm>
                  <a:off x="11573150" y="1603852"/>
                  <a:ext cx="1783246" cy="515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𝐻𝐴𝐿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p>
                        </m:sub>
                      </m:sSub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DB6695F-95D5-4447-97DB-ABF342D644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3150" y="1603852"/>
                  <a:ext cx="1783246" cy="515269"/>
                </a:xfrm>
                <a:prstGeom prst="rect">
                  <a:avLst/>
                </a:prstGeom>
                <a:blipFill>
                  <a:blip r:embed="rId13"/>
                  <a:stretch>
                    <a:fillRect l="-1027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0EFB827-B824-479F-90F2-F08ABC966D37}"/>
              </a:ext>
            </a:extLst>
          </p:cNvPr>
          <p:cNvGrpSpPr/>
          <p:nvPr/>
        </p:nvGrpSpPr>
        <p:grpSpPr>
          <a:xfrm>
            <a:off x="7265067" y="5237227"/>
            <a:ext cx="1666753" cy="700793"/>
            <a:chOff x="11158917" y="1603852"/>
            <a:chExt cx="1666753" cy="700793"/>
          </a:xfrm>
        </p:grpSpPr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03D0C619-CB16-4080-A2D1-41C6031FD7DB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B2715B5-8D43-4262-9D73-9E3CAA7F6E7F}"/>
                    </a:ext>
                  </a:extLst>
                </p:cNvPr>
                <p:cNvSpPr txBox="1"/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𝑆𝐴𝑇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B2715B5-8D43-4262-9D73-9E3CAA7F6E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C382405-0081-47F0-8290-2C19A2F20FC6}"/>
              </a:ext>
            </a:extLst>
          </p:cNvPr>
          <p:cNvGrpSpPr/>
          <p:nvPr/>
        </p:nvGrpSpPr>
        <p:grpSpPr>
          <a:xfrm>
            <a:off x="5348041" y="5352598"/>
            <a:ext cx="1503579" cy="769118"/>
            <a:chOff x="11015984" y="1603852"/>
            <a:chExt cx="1503579" cy="769118"/>
          </a:xfrm>
        </p:grpSpPr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A8E136CE-61A7-4F77-A72E-75A6CAC7AA9E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33C20B2-7BDD-476C-A2D8-FFA0479CD940}"/>
                    </a:ext>
                  </a:extLst>
                </p:cNvPr>
                <p:cNvSpPr txBox="1"/>
                <p:nvPr/>
              </p:nvSpPr>
              <p:spPr>
                <a:xfrm>
                  <a:off x="11015984" y="1911305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𝐹𝐴𝐶𝑇𝑂𝑅𝐼𝑁𝐺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33C20B2-7BDD-476C-A2D8-FFA0479CD9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5984" y="1911305"/>
                  <a:ext cx="1503579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810" r="-25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2BF5A8-E89C-45B7-A534-0198A41583AF}"/>
              </a:ext>
            </a:extLst>
          </p:cNvPr>
          <p:cNvGrpSpPr/>
          <p:nvPr/>
        </p:nvGrpSpPr>
        <p:grpSpPr>
          <a:xfrm>
            <a:off x="6921578" y="2377191"/>
            <a:ext cx="2456077" cy="461665"/>
            <a:chOff x="11158917" y="1561631"/>
            <a:chExt cx="2456077" cy="461665"/>
          </a:xfrm>
        </p:grpSpPr>
        <p:sp>
          <p:nvSpPr>
            <p:cNvPr id="52" name="Star: 5 Points 51">
              <a:extLst>
                <a:ext uri="{FF2B5EF4-FFF2-40B4-BE49-F238E27FC236}">
                  <a16:creationId xmlns:a16="http://schemas.microsoft.com/office/drawing/2014/main" id="{13BBD077-596A-44B8-83CE-F3FB13CE99A5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289FF42-8D21-4E76-9D13-819BEBB420EE}"/>
                    </a:ext>
                  </a:extLst>
                </p:cNvPr>
                <p:cNvSpPr txBox="1"/>
                <p:nvPr/>
              </p:nvSpPr>
              <p:spPr>
                <a:xfrm>
                  <a:off x="11526387" y="1561631"/>
                  <a:ext cx="20886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𝐻𝐴𝐿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289FF42-8D21-4E76-9D13-819BEBB420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6387" y="1561631"/>
                  <a:ext cx="2088607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8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4AF1720-B0D7-4B82-8EA2-6BD92CBB2A75}"/>
              </a:ext>
            </a:extLst>
          </p:cNvPr>
          <p:cNvSpPr/>
          <p:nvPr/>
        </p:nvSpPr>
        <p:spPr>
          <a:xfrm>
            <a:off x="1414327" y="3112360"/>
            <a:ext cx="4679034" cy="1842712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29696B-2121-46B5-BF32-F81B2B223D7F}"/>
              </a:ext>
            </a:extLst>
          </p:cNvPr>
          <p:cNvGrpSpPr/>
          <p:nvPr/>
        </p:nvGrpSpPr>
        <p:grpSpPr>
          <a:xfrm>
            <a:off x="1621457" y="3213551"/>
            <a:ext cx="2636520" cy="1531620"/>
            <a:chOff x="1866900" y="3136456"/>
            <a:chExt cx="2636520" cy="15316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BA60629-AFF3-4CF9-AD81-23E4D8F606B0}"/>
                </a:ext>
              </a:extLst>
            </p:cNvPr>
            <p:cNvSpPr/>
            <p:nvPr/>
          </p:nvSpPr>
          <p:spPr>
            <a:xfrm>
              <a:off x="1866900" y="3136456"/>
              <a:ext cx="2567940" cy="153162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itle 1">
                  <a:extLst>
                    <a:ext uri="{FF2B5EF4-FFF2-40B4-BE49-F238E27FC236}">
                      <a16:creationId xmlns:a16="http://schemas.microsoft.com/office/drawing/2014/main" id="{2FC1FAEC-1A2B-40FC-A67E-85CA853A6FF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796540" y="3281236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7" name="Title 1">
                  <a:extLst>
                    <a:ext uri="{FF2B5EF4-FFF2-40B4-BE49-F238E27FC236}">
                      <a16:creationId xmlns:a16="http://schemas.microsoft.com/office/drawing/2014/main" id="{2FC1FAEC-1A2B-40FC-A67E-85CA853A6F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6540" y="3281236"/>
                  <a:ext cx="1706880" cy="8001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72407F9-ECB7-4811-B742-AE7A1E54A826}"/>
              </a:ext>
            </a:extLst>
          </p:cNvPr>
          <p:cNvGrpSpPr/>
          <p:nvPr/>
        </p:nvGrpSpPr>
        <p:grpSpPr>
          <a:xfrm>
            <a:off x="1994649" y="3646361"/>
            <a:ext cx="1917812" cy="467709"/>
            <a:chOff x="11158917" y="1603852"/>
            <a:chExt cx="1917812" cy="467709"/>
          </a:xfrm>
        </p:grpSpPr>
        <p:sp>
          <p:nvSpPr>
            <p:cNvPr id="55" name="Star: 5 Points 54">
              <a:extLst>
                <a:ext uri="{FF2B5EF4-FFF2-40B4-BE49-F238E27FC236}">
                  <a16:creationId xmlns:a16="http://schemas.microsoft.com/office/drawing/2014/main" id="{A8A13B5F-00E9-4968-9E8F-8E09D2D7C3EC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A8699B2-FB5C-433D-B9A8-318EC77A9214}"/>
                    </a:ext>
                  </a:extLst>
                </p:cNvPr>
                <p:cNvSpPr txBox="1"/>
                <p:nvPr/>
              </p:nvSpPr>
              <p:spPr>
                <a:xfrm>
                  <a:off x="11573150" y="1603852"/>
                  <a:ext cx="1503579" cy="467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𝑆𝐴𝑇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A8699B2-FB5C-433D-B9A8-318EC77A92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3150" y="1603852"/>
                  <a:ext cx="1503579" cy="467709"/>
                </a:xfrm>
                <a:prstGeom prst="rect">
                  <a:avLst/>
                </a:prstGeom>
                <a:blipFill>
                  <a:blip r:embed="rId17"/>
                  <a:stretch>
                    <a:fillRect l="-8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itle 1">
                <a:extLst>
                  <a:ext uri="{FF2B5EF4-FFF2-40B4-BE49-F238E27FC236}">
                    <a16:creationId xmlns:a16="http://schemas.microsoft.com/office/drawing/2014/main" id="{D3E26056-A3A1-4E83-9C48-1CFE5914EC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30495" y="3213337"/>
                <a:ext cx="1706880" cy="8001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𝑩𝑷𝑷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itle 1">
                <a:extLst>
                  <a:ext uri="{FF2B5EF4-FFF2-40B4-BE49-F238E27FC236}">
                    <a16:creationId xmlns:a16="http://schemas.microsoft.com/office/drawing/2014/main" id="{D3E26056-A3A1-4E83-9C48-1CFE5914E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95" y="3213337"/>
                <a:ext cx="1706880" cy="8001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DF7F1047-5832-44DA-8F5B-7B8E3A42DAA2}"/>
              </a:ext>
            </a:extLst>
          </p:cNvPr>
          <p:cNvGrpSpPr/>
          <p:nvPr/>
        </p:nvGrpSpPr>
        <p:grpSpPr>
          <a:xfrm>
            <a:off x="2856465" y="4145930"/>
            <a:ext cx="2304078" cy="649368"/>
            <a:chOff x="11229759" y="1820803"/>
            <a:chExt cx="1674213" cy="538022"/>
          </a:xfrm>
        </p:grpSpPr>
        <p:sp>
          <p:nvSpPr>
            <p:cNvPr id="59" name="Star: 5 Points 58">
              <a:extLst>
                <a:ext uri="{FF2B5EF4-FFF2-40B4-BE49-F238E27FC236}">
                  <a16:creationId xmlns:a16="http://schemas.microsoft.com/office/drawing/2014/main" id="{2C017F74-8972-4511-9E06-AE4D736D7D1B}"/>
                </a:ext>
              </a:extLst>
            </p:cNvPr>
            <p:cNvSpPr/>
            <p:nvPr/>
          </p:nvSpPr>
          <p:spPr>
            <a:xfrm>
              <a:off x="11229759" y="2036773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CE6920E-22A1-4BBF-9E5F-9CFCFD6DB077}"/>
                    </a:ext>
                  </a:extLst>
                </p:cNvPr>
                <p:cNvSpPr txBox="1"/>
                <p:nvPr/>
              </p:nvSpPr>
              <p:spPr>
                <a:xfrm>
                  <a:off x="11400393" y="1820803"/>
                  <a:ext cx="1503579" cy="467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𝑃𝑅𝐼𝑀𝐴𝐿𝐼𝑇𝑌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CE6920E-22A1-4BBF-9E5F-9CFCFD6DB0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0393" y="1820803"/>
                  <a:ext cx="1503579" cy="467709"/>
                </a:xfrm>
                <a:prstGeom prst="rect">
                  <a:avLst/>
                </a:prstGeom>
                <a:blipFill>
                  <a:blip r:embed="rId19"/>
                  <a:stretch>
                    <a:fillRect l="-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1F19E3-0FC6-406C-A060-27EDB41EEE64}"/>
              </a:ext>
            </a:extLst>
          </p:cNvPr>
          <p:cNvGrpSpPr/>
          <p:nvPr/>
        </p:nvGrpSpPr>
        <p:grpSpPr>
          <a:xfrm>
            <a:off x="4958207" y="3840009"/>
            <a:ext cx="1503579" cy="461665"/>
            <a:chOff x="10991073" y="1580503"/>
            <a:chExt cx="1503579" cy="461665"/>
          </a:xfrm>
        </p:grpSpPr>
        <p:sp>
          <p:nvSpPr>
            <p:cNvPr id="62" name="Star: 5 Points 61">
              <a:extLst>
                <a:ext uri="{FF2B5EF4-FFF2-40B4-BE49-F238E27FC236}">
                  <a16:creationId xmlns:a16="http://schemas.microsoft.com/office/drawing/2014/main" id="{0F14BE87-BD18-4CFA-989A-206F74E8FEDF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221E178-405A-4661-8A0F-36824851D43C}"/>
                    </a:ext>
                  </a:extLst>
                </p:cNvPr>
                <p:cNvSpPr txBox="1"/>
                <p:nvPr/>
              </p:nvSpPr>
              <p:spPr>
                <a:xfrm>
                  <a:off x="10991073" y="1580503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𝑃𝐼𝑇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221E178-405A-4661-8A0F-36824851D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1073" y="1580503"/>
                  <a:ext cx="1503579" cy="4616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4491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21562 0.0425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CA6872-6174-4C71-A4DE-920BE42F2123}"/>
              </a:ext>
            </a:extLst>
          </p:cNvPr>
          <p:cNvSpPr txBox="1"/>
          <p:nvPr/>
        </p:nvSpPr>
        <p:spPr>
          <a:xfrm>
            <a:off x="2796540" y="3410708"/>
            <a:ext cx="81256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Functions with unbounded input lengths: </a:t>
            </a:r>
            <a:br>
              <a:rPr lang="en-US" sz="2800" dirty="0"/>
            </a:br>
            <a:r>
              <a:rPr lang="en-US" sz="2800" dirty="0"/>
              <a:t>inclusion diagram – not to scale!!</a:t>
            </a:r>
          </a:p>
          <a:p>
            <a:br>
              <a:rPr lang="en-US" sz="2800" dirty="0"/>
            </a:br>
            <a:r>
              <a:rPr lang="en-US" sz="2800" dirty="0"/>
              <a:t>Some classes might “collapse” to one another.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4E19A1-8F14-46FD-A0E4-A6252977E889}"/>
              </a:ext>
            </a:extLst>
          </p:cNvPr>
          <p:cNvGrpSpPr/>
          <p:nvPr/>
        </p:nvGrpSpPr>
        <p:grpSpPr>
          <a:xfrm>
            <a:off x="0" y="-109649"/>
            <a:ext cx="12708090" cy="7268601"/>
            <a:chOff x="-123267" y="-349126"/>
            <a:chExt cx="12708090" cy="69476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B46844-4CCB-4E48-8E3E-573B18820282}"/>
                </a:ext>
              </a:extLst>
            </p:cNvPr>
            <p:cNvSpPr/>
            <p:nvPr/>
          </p:nvSpPr>
          <p:spPr>
            <a:xfrm>
              <a:off x="-123267" y="-329067"/>
              <a:ext cx="12708090" cy="6927575"/>
            </a:xfrm>
            <a:prstGeom prst="rect">
              <a:avLst/>
            </a:prstGeom>
            <a:pattFill prst="pct80">
              <a:fgClr>
                <a:schemeClr val="accent3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itle 1">
                  <a:extLst>
                    <a:ext uri="{FF2B5EF4-FFF2-40B4-BE49-F238E27FC236}">
                      <a16:creationId xmlns:a16="http://schemas.microsoft.com/office/drawing/2014/main" id="{F3CB25B2-512A-4D99-A730-35143BFFF43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072" y="-349126"/>
                  <a:ext cx="6620746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3600" b="1" dirty="0"/>
                    <a:t>All functions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0,1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0,1</m:t>
                      </m:r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0" name="Title 1">
                  <a:extLst>
                    <a:ext uri="{FF2B5EF4-FFF2-40B4-BE49-F238E27FC236}">
                      <a16:creationId xmlns:a16="http://schemas.microsoft.com/office/drawing/2014/main" id="{F3CB25B2-512A-4D99-A730-35143BFFF4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72" y="-349126"/>
                  <a:ext cx="6620746" cy="800100"/>
                </a:xfrm>
                <a:prstGeom prst="rect">
                  <a:avLst/>
                </a:prstGeom>
                <a:blipFill>
                  <a:blip r:embed="rId2"/>
                  <a:stretch>
                    <a:fillRect l="-2762" t="-2920" b="-131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B7ADA5F-B4B3-40B8-85DB-21C9840A8503}"/>
              </a:ext>
            </a:extLst>
          </p:cNvPr>
          <p:cNvGrpSpPr/>
          <p:nvPr/>
        </p:nvGrpSpPr>
        <p:grpSpPr>
          <a:xfrm>
            <a:off x="59019" y="605947"/>
            <a:ext cx="10568941" cy="5867982"/>
            <a:chOff x="-243841" y="764816"/>
            <a:chExt cx="10568941" cy="586798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FD068B-9175-48EC-B2F3-055A7212D429}"/>
                </a:ext>
              </a:extLst>
            </p:cNvPr>
            <p:cNvSpPr/>
            <p:nvPr/>
          </p:nvSpPr>
          <p:spPr>
            <a:xfrm>
              <a:off x="-243841" y="764816"/>
              <a:ext cx="10568941" cy="58679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itle 1">
                  <a:extLst>
                    <a:ext uri="{FF2B5EF4-FFF2-40B4-BE49-F238E27FC236}">
                      <a16:creationId xmlns:a16="http://schemas.microsoft.com/office/drawing/2014/main" id="{E5716E19-93E9-4F87-870B-E6F3426E5A3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072" y="790831"/>
                  <a:ext cx="6620746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a14:m>
                  <a:r>
                    <a:rPr lang="en-US" sz="3600" b="1" dirty="0"/>
                    <a:t> Computable functions</a:t>
                  </a:r>
                </a:p>
              </p:txBody>
            </p:sp>
          </mc:Choice>
          <mc:Fallback xmlns="">
            <p:sp>
              <p:nvSpPr>
                <p:cNvPr id="24" name="Title 1">
                  <a:extLst>
                    <a:ext uri="{FF2B5EF4-FFF2-40B4-BE49-F238E27FC236}">
                      <a16:creationId xmlns:a16="http://schemas.microsoft.com/office/drawing/2014/main" id="{E5716E19-93E9-4F87-870B-E6F3426E5A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72" y="790831"/>
                  <a:ext cx="6620746" cy="800100"/>
                </a:xfrm>
                <a:prstGeom prst="rect">
                  <a:avLst/>
                </a:prstGeom>
                <a:blipFill>
                  <a:blip r:embed="rId3"/>
                  <a:stretch>
                    <a:fillRect t="-5344" b="-152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64DE1A0-8E5A-4866-B2F9-8F7F52C6AD2C}"/>
              </a:ext>
            </a:extLst>
          </p:cNvPr>
          <p:cNvGrpSpPr/>
          <p:nvPr/>
        </p:nvGrpSpPr>
        <p:grpSpPr>
          <a:xfrm>
            <a:off x="83002" y="1608329"/>
            <a:ext cx="9401866" cy="4705605"/>
            <a:chOff x="83002" y="1608329"/>
            <a:chExt cx="9401866" cy="47056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611155-EB11-4EA6-AD9F-D173A4BD4BCF}"/>
                </a:ext>
              </a:extLst>
            </p:cNvPr>
            <p:cNvSpPr/>
            <p:nvPr/>
          </p:nvSpPr>
          <p:spPr>
            <a:xfrm>
              <a:off x="83002" y="1665734"/>
              <a:ext cx="9401866" cy="464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itle 1">
                  <a:extLst>
                    <a:ext uri="{FF2B5EF4-FFF2-40B4-BE49-F238E27FC236}">
                      <a16:creationId xmlns:a16="http://schemas.microsoft.com/office/drawing/2014/main" id="{03A16C70-DE97-466B-8AB7-68426CE7F05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30778" y="1608329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𝑬𝑿𝑷</m:t>
                        </m:r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17" name="Title 1">
                  <a:extLst>
                    <a:ext uri="{FF2B5EF4-FFF2-40B4-BE49-F238E27FC236}">
                      <a16:creationId xmlns:a16="http://schemas.microsoft.com/office/drawing/2014/main" id="{03A16C70-DE97-466B-8AB7-68426CE7F0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0778" y="1608329"/>
                  <a:ext cx="1706880" cy="8001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DF7C53-9606-48AA-B8D0-C2E80A9FAB95}"/>
              </a:ext>
            </a:extLst>
          </p:cNvPr>
          <p:cNvGrpSpPr/>
          <p:nvPr/>
        </p:nvGrpSpPr>
        <p:grpSpPr>
          <a:xfrm>
            <a:off x="1363701" y="2344746"/>
            <a:ext cx="10177913" cy="3184385"/>
            <a:chOff x="1304846" y="1821568"/>
            <a:chExt cx="10177913" cy="318438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97D8184-0A6C-4222-A193-1CAFCA651E83}"/>
                </a:ext>
              </a:extLst>
            </p:cNvPr>
            <p:cNvSpPr/>
            <p:nvPr/>
          </p:nvSpPr>
          <p:spPr>
            <a:xfrm>
              <a:off x="1304846" y="1821568"/>
              <a:ext cx="5671070" cy="3184385"/>
            </a:xfrm>
            <a:prstGeom prst="ellipse">
              <a:avLst/>
            </a:prstGeom>
            <a:solidFill>
              <a:srgbClr val="CC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itle 1">
                  <a:extLst>
                    <a:ext uri="{FF2B5EF4-FFF2-40B4-BE49-F238E27FC236}">
                      <a16:creationId xmlns:a16="http://schemas.microsoft.com/office/drawing/2014/main" id="{31CC5542-AE3A-4152-9CB8-0965CEF52B3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870643" y="1966676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m:rPr>
                                <m:lit/>
                              </m:rP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  <m:t>𝒑𝒐𝒍𝒚</m:t>
                            </m:r>
                          </m:sub>
                        </m:sSub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11" name="Title 1">
                  <a:extLst>
                    <a:ext uri="{FF2B5EF4-FFF2-40B4-BE49-F238E27FC236}">
                      <a16:creationId xmlns:a16="http://schemas.microsoft.com/office/drawing/2014/main" id="{31CC5542-AE3A-4152-9CB8-0965CEF52B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643" y="1966676"/>
                  <a:ext cx="1706880" cy="8001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92E58A8B-0E4C-4A41-A773-53553E570E77}"/>
                </a:ext>
              </a:extLst>
            </p:cNvPr>
            <p:cNvSpPr/>
            <p:nvPr/>
          </p:nvSpPr>
          <p:spPr>
            <a:xfrm rot="5400000">
              <a:off x="8474606" y="912233"/>
              <a:ext cx="1147127" cy="4869179"/>
            </a:xfrm>
            <a:prstGeom prst="triangle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3C3288-336B-48D8-AA4D-33E5D4F59137}"/>
                </a:ext>
              </a:extLst>
            </p:cNvPr>
            <p:cNvSpPr/>
            <p:nvPr/>
          </p:nvSpPr>
          <p:spPr>
            <a:xfrm>
              <a:off x="6117394" y="2725376"/>
              <a:ext cx="719138" cy="1269206"/>
            </a:xfrm>
            <a:custGeom>
              <a:avLst/>
              <a:gdLst>
                <a:gd name="connsiteX0" fmla="*/ 616744 w 719138"/>
                <a:gd name="connsiteY0" fmla="*/ 92869 h 1269206"/>
                <a:gd name="connsiteX1" fmla="*/ 616744 w 719138"/>
                <a:gd name="connsiteY1" fmla="*/ 92869 h 1269206"/>
                <a:gd name="connsiteX2" fmla="*/ 600075 w 719138"/>
                <a:gd name="connsiteY2" fmla="*/ 78581 h 1269206"/>
                <a:gd name="connsiteX3" fmla="*/ 578644 w 719138"/>
                <a:gd name="connsiteY3" fmla="*/ 73819 h 1269206"/>
                <a:gd name="connsiteX4" fmla="*/ 592931 w 719138"/>
                <a:gd name="connsiteY4" fmla="*/ 57150 h 1269206"/>
                <a:gd name="connsiteX5" fmla="*/ 578644 w 719138"/>
                <a:gd name="connsiteY5" fmla="*/ 45244 h 1269206"/>
                <a:gd name="connsiteX6" fmla="*/ 576263 w 719138"/>
                <a:gd name="connsiteY6" fmla="*/ 28575 h 1269206"/>
                <a:gd name="connsiteX7" fmla="*/ 566738 w 719138"/>
                <a:gd name="connsiteY7" fmla="*/ 21431 h 1269206"/>
                <a:gd name="connsiteX8" fmla="*/ 559594 w 719138"/>
                <a:gd name="connsiteY8" fmla="*/ 19050 h 1269206"/>
                <a:gd name="connsiteX9" fmla="*/ 526256 w 719138"/>
                <a:gd name="connsiteY9" fmla="*/ 14287 h 1269206"/>
                <a:gd name="connsiteX10" fmla="*/ 404813 w 719138"/>
                <a:gd name="connsiteY10" fmla="*/ 7144 h 1269206"/>
                <a:gd name="connsiteX11" fmla="*/ 359569 w 719138"/>
                <a:gd name="connsiteY11" fmla="*/ 2381 h 1269206"/>
                <a:gd name="connsiteX12" fmla="*/ 330994 w 719138"/>
                <a:gd name="connsiteY12" fmla="*/ 0 h 1269206"/>
                <a:gd name="connsiteX13" fmla="*/ 130969 w 719138"/>
                <a:gd name="connsiteY13" fmla="*/ 2381 h 1269206"/>
                <a:gd name="connsiteX14" fmla="*/ 119063 w 719138"/>
                <a:gd name="connsiteY14" fmla="*/ 16669 h 1269206"/>
                <a:gd name="connsiteX15" fmla="*/ 116681 w 719138"/>
                <a:gd name="connsiteY15" fmla="*/ 26194 h 1269206"/>
                <a:gd name="connsiteX16" fmla="*/ 111919 w 719138"/>
                <a:gd name="connsiteY16" fmla="*/ 47625 h 1269206"/>
                <a:gd name="connsiteX17" fmla="*/ 102394 w 719138"/>
                <a:gd name="connsiteY17" fmla="*/ 69056 h 1269206"/>
                <a:gd name="connsiteX18" fmla="*/ 100013 w 719138"/>
                <a:gd name="connsiteY18" fmla="*/ 83344 h 1269206"/>
                <a:gd name="connsiteX19" fmla="*/ 95250 w 719138"/>
                <a:gd name="connsiteY19" fmla="*/ 104775 h 1269206"/>
                <a:gd name="connsiteX20" fmla="*/ 88106 w 719138"/>
                <a:gd name="connsiteY20" fmla="*/ 138112 h 1269206"/>
                <a:gd name="connsiteX21" fmla="*/ 85725 w 719138"/>
                <a:gd name="connsiteY21" fmla="*/ 183356 h 1269206"/>
                <a:gd name="connsiteX22" fmla="*/ 78581 w 719138"/>
                <a:gd name="connsiteY22" fmla="*/ 214312 h 1269206"/>
                <a:gd name="connsiteX23" fmla="*/ 69056 w 719138"/>
                <a:gd name="connsiteY23" fmla="*/ 254794 h 1269206"/>
                <a:gd name="connsiteX24" fmla="*/ 64294 w 719138"/>
                <a:gd name="connsiteY24" fmla="*/ 295275 h 1269206"/>
                <a:gd name="connsiteX25" fmla="*/ 61913 w 719138"/>
                <a:gd name="connsiteY25" fmla="*/ 302419 h 1269206"/>
                <a:gd name="connsiteX26" fmla="*/ 54769 w 719138"/>
                <a:gd name="connsiteY26" fmla="*/ 350044 h 1269206"/>
                <a:gd name="connsiteX27" fmla="*/ 57150 w 719138"/>
                <a:gd name="connsiteY27" fmla="*/ 409575 h 1269206"/>
                <a:gd name="connsiteX28" fmla="*/ 59531 w 719138"/>
                <a:gd name="connsiteY28" fmla="*/ 426244 h 1269206"/>
                <a:gd name="connsiteX29" fmla="*/ 42863 w 719138"/>
                <a:gd name="connsiteY29" fmla="*/ 483394 h 1269206"/>
                <a:gd name="connsiteX30" fmla="*/ 33338 w 719138"/>
                <a:gd name="connsiteY30" fmla="*/ 681037 h 1269206"/>
                <a:gd name="connsiteX31" fmla="*/ 28575 w 719138"/>
                <a:gd name="connsiteY31" fmla="*/ 714375 h 1269206"/>
                <a:gd name="connsiteX32" fmla="*/ 9525 w 719138"/>
                <a:gd name="connsiteY32" fmla="*/ 873919 h 1269206"/>
                <a:gd name="connsiteX33" fmla="*/ 0 w 719138"/>
                <a:gd name="connsiteY33" fmla="*/ 957262 h 1269206"/>
                <a:gd name="connsiteX34" fmla="*/ 2381 w 719138"/>
                <a:gd name="connsiteY34" fmla="*/ 1009650 h 1269206"/>
                <a:gd name="connsiteX35" fmla="*/ 4763 w 719138"/>
                <a:gd name="connsiteY35" fmla="*/ 1023937 h 1269206"/>
                <a:gd name="connsiteX36" fmla="*/ 9525 w 719138"/>
                <a:gd name="connsiteY36" fmla="*/ 1059656 h 1269206"/>
                <a:gd name="connsiteX37" fmla="*/ 19050 w 719138"/>
                <a:gd name="connsiteY37" fmla="*/ 1109662 h 1269206"/>
                <a:gd name="connsiteX38" fmla="*/ 26194 w 719138"/>
                <a:gd name="connsiteY38" fmla="*/ 1169194 h 1269206"/>
                <a:gd name="connsiteX39" fmla="*/ 47625 w 719138"/>
                <a:gd name="connsiteY39" fmla="*/ 1204912 h 1269206"/>
                <a:gd name="connsiteX40" fmla="*/ 52388 w 719138"/>
                <a:gd name="connsiteY40" fmla="*/ 1212056 h 1269206"/>
                <a:gd name="connsiteX41" fmla="*/ 59531 w 719138"/>
                <a:gd name="connsiteY41" fmla="*/ 1216819 h 1269206"/>
                <a:gd name="connsiteX42" fmla="*/ 73819 w 719138"/>
                <a:gd name="connsiteY42" fmla="*/ 1231106 h 1269206"/>
                <a:gd name="connsiteX43" fmla="*/ 83344 w 719138"/>
                <a:gd name="connsiteY43" fmla="*/ 1235869 h 1269206"/>
                <a:gd name="connsiteX44" fmla="*/ 92869 w 719138"/>
                <a:gd name="connsiteY44" fmla="*/ 1245394 h 1269206"/>
                <a:gd name="connsiteX45" fmla="*/ 109538 w 719138"/>
                <a:gd name="connsiteY45" fmla="*/ 1254919 h 1269206"/>
                <a:gd name="connsiteX46" fmla="*/ 116681 w 719138"/>
                <a:gd name="connsiteY46" fmla="*/ 1257300 h 1269206"/>
                <a:gd name="connsiteX47" fmla="*/ 123825 w 719138"/>
                <a:gd name="connsiteY47" fmla="*/ 1262062 h 1269206"/>
                <a:gd name="connsiteX48" fmla="*/ 142875 w 719138"/>
                <a:gd name="connsiteY48" fmla="*/ 1264444 h 1269206"/>
                <a:gd name="connsiteX49" fmla="*/ 154781 w 719138"/>
                <a:gd name="connsiteY49" fmla="*/ 1266825 h 1269206"/>
                <a:gd name="connsiteX50" fmla="*/ 178594 w 719138"/>
                <a:gd name="connsiteY50" fmla="*/ 1269206 h 1269206"/>
                <a:gd name="connsiteX51" fmla="*/ 311944 w 719138"/>
                <a:gd name="connsiteY51" fmla="*/ 1266825 h 1269206"/>
                <a:gd name="connsiteX52" fmla="*/ 326231 w 719138"/>
                <a:gd name="connsiteY52" fmla="*/ 1259681 h 1269206"/>
                <a:gd name="connsiteX53" fmla="*/ 359569 w 719138"/>
                <a:gd name="connsiteY53" fmla="*/ 1257300 h 1269206"/>
                <a:gd name="connsiteX54" fmla="*/ 378619 w 719138"/>
                <a:gd name="connsiteY54" fmla="*/ 1247775 h 1269206"/>
                <a:gd name="connsiteX55" fmla="*/ 385763 w 719138"/>
                <a:gd name="connsiteY55" fmla="*/ 1243012 h 1269206"/>
                <a:gd name="connsiteX56" fmla="*/ 409575 w 719138"/>
                <a:gd name="connsiteY56" fmla="*/ 1240631 h 1269206"/>
                <a:gd name="connsiteX57" fmla="*/ 416719 w 719138"/>
                <a:gd name="connsiteY57" fmla="*/ 1238250 h 1269206"/>
                <a:gd name="connsiteX58" fmla="*/ 428625 w 719138"/>
                <a:gd name="connsiteY58" fmla="*/ 1226344 h 1269206"/>
                <a:gd name="connsiteX59" fmla="*/ 476250 w 719138"/>
                <a:gd name="connsiteY59" fmla="*/ 1223962 h 1269206"/>
                <a:gd name="connsiteX60" fmla="*/ 483394 w 719138"/>
                <a:gd name="connsiteY60" fmla="*/ 1221581 h 1269206"/>
                <a:gd name="connsiteX61" fmla="*/ 490538 w 719138"/>
                <a:gd name="connsiteY61" fmla="*/ 1207294 h 1269206"/>
                <a:gd name="connsiteX62" fmla="*/ 504825 w 719138"/>
                <a:gd name="connsiteY62" fmla="*/ 1202531 h 1269206"/>
                <a:gd name="connsiteX63" fmla="*/ 516731 w 719138"/>
                <a:gd name="connsiteY63" fmla="*/ 1181100 h 1269206"/>
                <a:gd name="connsiteX64" fmla="*/ 521494 w 719138"/>
                <a:gd name="connsiteY64" fmla="*/ 1173956 h 1269206"/>
                <a:gd name="connsiteX65" fmla="*/ 528638 w 719138"/>
                <a:gd name="connsiteY65" fmla="*/ 1154906 h 1269206"/>
                <a:gd name="connsiteX66" fmla="*/ 538163 w 719138"/>
                <a:gd name="connsiteY66" fmla="*/ 1152525 h 1269206"/>
                <a:gd name="connsiteX67" fmla="*/ 561975 w 719138"/>
                <a:gd name="connsiteY67" fmla="*/ 1147762 h 1269206"/>
                <a:gd name="connsiteX68" fmla="*/ 569119 w 719138"/>
                <a:gd name="connsiteY68" fmla="*/ 1140619 h 1269206"/>
                <a:gd name="connsiteX69" fmla="*/ 573881 w 719138"/>
                <a:gd name="connsiteY69" fmla="*/ 1131094 h 1269206"/>
                <a:gd name="connsiteX70" fmla="*/ 581025 w 719138"/>
                <a:gd name="connsiteY70" fmla="*/ 1126331 h 1269206"/>
                <a:gd name="connsiteX71" fmla="*/ 585788 w 719138"/>
                <a:gd name="connsiteY71" fmla="*/ 1116806 h 1269206"/>
                <a:gd name="connsiteX72" fmla="*/ 588169 w 719138"/>
                <a:gd name="connsiteY72" fmla="*/ 1100137 h 1269206"/>
                <a:gd name="connsiteX73" fmla="*/ 611981 w 719138"/>
                <a:gd name="connsiteY73" fmla="*/ 1073944 h 1269206"/>
                <a:gd name="connsiteX74" fmla="*/ 623888 w 719138"/>
                <a:gd name="connsiteY74" fmla="*/ 1057275 h 1269206"/>
                <a:gd name="connsiteX75" fmla="*/ 635794 w 719138"/>
                <a:gd name="connsiteY75" fmla="*/ 1047750 h 1269206"/>
                <a:gd name="connsiteX76" fmla="*/ 640556 w 719138"/>
                <a:gd name="connsiteY76" fmla="*/ 1026319 h 1269206"/>
                <a:gd name="connsiteX77" fmla="*/ 645319 w 719138"/>
                <a:gd name="connsiteY77" fmla="*/ 1019175 h 1269206"/>
                <a:gd name="connsiteX78" fmla="*/ 650081 w 719138"/>
                <a:gd name="connsiteY78" fmla="*/ 1007269 h 1269206"/>
                <a:gd name="connsiteX79" fmla="*/ 654844 w 719138"/>
                <a:gd name="connsiteY79" fmla="*/ 957262 h 1269206"/>
                <a:gd name="connsiteX80" fmla="*/ 657225 w 719138"/>
                <a:gd name="connsiteY80" fmla="*/ 945356 h 1269206"/>
                <a:gd name="connsiteX81" fmla="*/ 664369 w 719138"/>
                <a:gd name="connsiteY81" fmla="*/ 931069 h 1269206"/>
                <a:gd name="connsiteX82" fmla="*/ 669131 w 719138"/>
                <a:gd name="connsiteY82" fmla="*/ 916781 h 1269206"/>
                <a:gd name="connsiteX83" fmla="*/ 671513 w 719138"/>
                <a:gd name="connsiteY83" fmla="*/ 900112 h 1269206"/>
                <a:gd name="connsiteX84" fmla="*/ 676275 w 719138"/>
                <a:gd name="connsiteY84" fmla="*/ 883444 h 1269206"/>
                <a:gd name="connsiteX85" fmla="*/ 671513 w 719138"/>
                <a:gd name="connsiteY85" fmla="*/ 807244 h 1269206"/>
                <a:gd name="connsiteX86" fmla="*/ 673894 w 719138"/>
                <a:gd name="connsiteY86" fmla="*/ 778669 h 1269206"/>
                <a:gd name="connsiteX87" fmla="*/ 678656 w 719138"/>
                <a:gd name="connsiteY87" fmla="*/ 752475 h 1269206"/>
                <a:gd name="connsiteX88" fmla="*/ 685800 w 719138"/>
                <a:gd name="connsiteY88" fmla="*/ 697706 h 1269206"/>
                <a:gd name="connsiteX89" fmla="*/ 688181 w 719138"/>
                <a:gd name="connsiteY89" fmla="*/ 676275 h 1269206"/>
                <a:gd name="connsiteX90" fmla="*/ 692944 w 719138"/>
                <a:gd name="connsiteY90" fmla="*/ 661987 h 1269206"/>
                <a:gd name="connsiteX91" fmla="*/ 695325 w 719138"/>
                <a:gd name="connsiteY91" fmla="*/ 640556 h 1269206"/>
                <a:gd name="connsiteX92" fmla="*/ 700088 w 719138"/>
                <a:gd name="connsiteY92" fmla="*/ 626269 h 1269206"/>
                <a:gd name="connsiteX93" fmla="*/ 704850 w 719138"/>
                <a:gd name="connsiteY93" fmla="*/ 607219 h 1269206"/>
                <a:gd name="connsiteX94" fmla="*/ 707231 w 719138"/>
                <a:gd name="connsiteY94" fmla="*/ 585787 h 1269206"/>
                <a:gd name="connsiteX95" fmla="*/ 714375 w 719138"/>
                <a:gd name="connsiteY95" fmla="*/ 535781 h 1269206"/>
                <a:gd name="connsiteX96" fmla="*/ 719138 w 719138"/>
                <a:gd name="connsiteY96" fmla="*/ 476250 h 1269206"/>
                <a:gd name="connsiteX97" fmla="*/ 714375 w 719138"/>
                <a:gd name="connsiteY97" fmla="*/ 309562 h 1269206"/>
                <a:gd name="connsiteX98" fmla="*/ 711994 w 719138"/>
                <a:gd name="connsiteY98" fmla="*/ 297656 h 1269206"/>
                <a:gd name="connsiteX99" fmla="*/ 709613 w 719138"/>
                <a:gd name="connsiteY99" fmla="*/ 276225 h 1269206"/>
                <a:gd name="connsiteX100" fmla="*/ 704850 w 719138"/>
                <a:gd name="connsiteY100" fmla="*/ 264319 h 1269206"/>
                <a:gd name="connsiteX101" fmla="*/ 690563 w 719138"/>
                <a:gd name="connsiteY101" fmla="*/ 233362 h 1269206"/>
                <a:gd name="connsiteX102" fmla="*/ 688181 w 719138"/>
                <a:gd name="connsiteY102" fmla="*/ 221456 h 1269206"/>
                <a:gd name="connsiteX103" fmla="*/ 683419 w 719138"/>
                <a:gd name="connsiteY103" fmla="*/ 214312 h 1269206"/>
                <a:gd name="connsiteX104" fmla="*/ 678656 w 719138"/>
                <a:gd name="connsiteY104" fmla="*/ 176212 h 1269206"/>
                <a:gd name="connsiteX105" fmla="*/ 669131 w 719138"/>
                <a:gd name="connsiteY105" fmla="*/ 159544 h 1269206"/>
                <a:gd name="connsiteX106" fmla="*/ 664369 w 719138"/>
                <a:gd name="connsiteY106" fmla="*/ 145256 h 1269206"/>
                <a:gd name="connsiteX107" fmla="*/ 642938 w 719138"/>
                <a:gd name="connsiteY107" fmla="*/ 126206 h 1269206"/>
                <a:gd name="connsiteX108" fmla="*/ 616744 w 719138"/>
                <a:gd name="connsiteY108" fmla="*/ 92869 h 126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719138" h="1269206">
                  <a:moveTo>
                    <a:pt x="616744" y="92869"/>
                  </a:moveTo>
                  <a:lnTo>
                    <a:pt x="616744" y="92869"/>
                  </a:lnTo>
                  <a:cubicBezTo>
                    <a:pt x="611188" y="88106"/>
                    <a:pt x="606621" y="81854"/>
                    <a:pt x="600075" y="78581"/>
                  </a:cubicBezTo>
                  <a:cubicBezTo>
                    <a:pt x="593530" y="75308"/>
                    <a:pt x="583819" y="78994"/>
                    <a:pt x="578644" y="73819"/>
                  </a:cubicBezTo>
                  <a:cubicBezTo>
                    <a:pt x="563918" y="59093"/>
                    <a:pt x="591188" y="57499"/>
                    <a:pt x="592931" y="57150"/>
                  </a:cubicBezTo>
                  <a:cubicBezTo>
                    <a:pt x="584374" y="22920"/>
                    <a:pt x="600183" y="73963"/>
                    <a:pt x="578644" y="45244"/>
                  </a:cubicBezTo>
                  <a:cubicBezTo>
                    <a:pt x="575276" y="40754"/>
                    <a:pt x="578773" y="33595"/>
                    <a:pt x="576263" y="28575"/>
                  </a:cubicBezTo>
                  <a:cubicBezTo>
                    <a:pt x="574488" y="25025"/>
                    <a:pt x="570184" y="23400"/>
                    <a:pt x="566738" y="21431"/>
                  </a:cubicBezTo>
                  <a:cubicBezTo>
                    <a:pt x="564559" y="20186"/>
                    <a:pt x="562066" y="19486"/>
                    <a:pt x="559594" y="19050"/>
                  </a:cubicBezTo>
                  <a:cubicBezTo>
                    <a:pt x="548539" y="17099"/>
                    <a:pt x="537369" y="15875"/>
                    <a:pt x="526256" y="14287"/>
                  </a:cubicBezTo>
                  <a:cubicBezTo>
                    <a:pt x="482430" y="-322"/>
                    <a:pt x="529321" y="14577"/>
                    <a:pt x="404813" y="7144"/>
                  </a:cubicBezTo>
                  <a:cubicBezTo>
                    <a:pt x="389675" y="6240"/>
                    <a:pt x="374663" y="3842"/>
                    <a:pt x="359569" y="2381"/>
                  </a:cubicBezTo>
                  <a:cubicBezTo>
                    <a:pt x="350055" y="1460"/>
                    <a:pt x="340519" y="794"/>
                    <a:pt x="330994" y="0"/>
                  </a:cubicBezTo>
                  <a:lnTo>
                    <a:pt x="130969" y="2381"/>
                  </a:lnTo>
                  <a:cubicBezTo>
                    <a:pt x="124789" y="2867"/>
                    <a:pt x="122253" y="11353"/>
                    <a:pt x="119063" y="16669"/>
                  </a:cubicBezTo>
                  <a:cubicBezTo>
                    <a:pt x="117379" y="19475"/>
                    <a:pt x="117417" y="23005"/>
                    <a:pt x="116681" y="26194"/>
                  </a:cubicBezTo>
                  <a:cubicBezTo>
                    <a:pt x="115035" y="33324"/>
                    <a:pt x="114233" y="40683"/>
                    <a:pt x="111919" y="47625"/>
                  </a:cubicBezTo>
                  <a:cubicBezTo>
                    <a:pt x="109447" y="55041"/>
                    <a:pt x="105569" y="61912"/>
                    <a:pt x="102394" y="69056"/>
                  </a:cubicBezTo>
                  <a:cubicBezTo>
                    <a:pt x="101600" y="73819"/>
                    <a:pt x="100960" y="78609"/>
                    <a:pt x="100013" y="83344"/>
                  </a:cubicBezTo>
                  <a:cubicBezTo>
                    <a:pt x="98578" y="90520"/>
                    <a:pt x="96391" y="97547"/>
                    <a:pt x="95250" y="104775"/>
                  </a:cubicBezTo>
                  <a:cubicBezTo>
                    <a:pt x="90201" y="136747"/>
                    <a:pt x="97467" y="119393"/>
                    <a:pt x="88106" y="138112"/>
                  </a:cubicBezTo>
                  <a:cubicBezTo>
                    <a:pt x="87312" y="153193"/>
                    <a:pt x="86929" y="168302"/>
                    <a:pt x="85725" y="183356"/>
                  </a:cubicBezTo>
                  <a:cubicBezTo>
                    <a:pt x="84749" y="195560"/>
                    <a:pt x="81853" y="202316"/>
                    <a:pt x="78581" y="214312"/>
                  </a:cubicBezTo>
                  <a:cubicBezTo>
                    <a:pt x="74933" y="227689"/>
                    <a:pt x="72420" y="241344"/>
                    <a:pt x="69056" y="254794"/>
                  </a:cubicBezTo>
                  <a:cubicBezTo>
                    <a:pt x="67469" y="268288"/>
                    <a:pt x="66309" y="281839"/>
                    <a:pt x="64294" y="295275"/>
                  </a:cubicBezTo>
                  <a:cubicBezTo>
                    <a:pt x="63922" y="297757"/>
                    <a:pt x="62190" y="299924"/>
                    <a:pt x="61913" y="302419"/>
                  </a:cubicBezTo>
                  <a:cubicBezTo>
                    <a:pt x="56786" y="348554"/>
                    <a:pt x="64843" y="324854"/>
                    <a:pt x="54769" y="350044"/>
                  </a:cubicBezTo>
                  <a:cubicBezTo>
                    <a:pt x="55563" y="369888"/>
                    <a:pt x="55911" y="389754"/>
                    <a:pt x="57150" y="409575"/>
                  </a:cubicBezTo>
                  <a:cubicBezTo>
                    <a:pt x="57500" y="415177"/>
                    <a:pt x="60598" y="420734"/>
                    <a:pt x="59531" y="426244"/>
                  </a:cubicBezTo>
                  <a:cubicBezTo>
                    <a:pt x="55760" y="445726"/>
                    <a:pt x="48419" y="464344"/>
                    <a:pt x="42863" y="483394"/>
                  </a:cubicBezTo>
                  <a:cubicBezTo>
                    <a:pt x="41191" y="523507"/>
                    <a:pt x="37174" y="634046"/>
                    <a:pt x="33338" y="681037"/>
                  </a:cubicBezTo>
                  <a:cubicBezTo>
                    <a:pt x="32425" y="692225"/>
                    <a:pt x="29950" y="703234"/>
                    <a:pt x="28575" y="714375"/>
                  </a:cubicBezTo>
                  <a:cubicBezTo>
                    <a:pt x="22012" y="767531"/>
                    <a:pt x="14164" y="820561"/>
                    <a:pt x="9525" y="873919"/>
                  </a:cubicBezTo>
                  <a:cubicBezTo>
                    <a:pt x="3927" y="938307"/>
                    <a:pt x="7776" y="910612"/>
                    <a:pt x="0" y="957262"/>
                  </a:cubicBezTo>
                  <a:cubicBezTo>
                    <a:pt x="794" y="974725"/>
                    <a:pt x="1135" y="992214"/>
                    <a:pt x="2381" y="1009650"/>
                  </a:cubicBezTo>
                  <a:cubicBezTo>
                    <a:pt x="2725" y="1014466"/>
                    <a:pt x="4080" y="1019157"/>
                    <a:pt x="4763" y="1023937"/>
                  </a:cubicBezTo>
                  <a:cubicBezTo>
                    <a:pt x="6462" y="1035828"/>
                    <a:pt x="7726" y="1047780"/>
                    <a:pt x="9525" y="1059656"/>
                  </a:cubicBezTo>
                  <a:cubicBezTo>
                    <a:pt x="15822" y="1101214"/>
                    <a:pt x="12307" y="1089433"/>
                    <a:pt x="19050" y="1109662"/>
                  </a:cubicBezTo>
                  <a:cubicBezTo>
                    <a:pt x="19780" y="1117692"/>
                    <a:pt x="18879" y="1152123"/>
                    <a:pt x="26194" y="1169194"/>
                  </a:cubicBezTo>
                  <a:cubicBezTo>
                    <a:pt x="31664" y="1181960"/>
                    <a:pt x="39972" y="1193433"/>
                    <a:pt x="47625" y="1204912"/>
                  </a:cubicBezTo>
                  <a:cubicBezTo>
                    <a:pt x="49213" y="1207293"/>
                    <a:pt x="50007" y="1210468"/>
                    <a:pt x="52388" y="1212056"/>
                  </a:cubicBezTo>
                  <a:cubicBezTo>
                    <a:pt x="54769" y="1213644"/>
                    <a:pt x="57392" y="1214918"/>
                    <a:pt x="59531" y="1216819"/>
                  </a:cubicBezTo>
                  <a:cubicBezTo>
                    <a:pt x="64565" y="1221294"/>
                    <a:pt x="67795" y="1228094"/>
                    <a:pt x="73819" y="1231106"/>
                  </a:cubicBezTo>
                  <a:cubicBezTo>
                    <a:pt x="76994" y="1232694"/>
                    <a:pt x="80504" y="1233739"/>
                    <a:pt x="83344" y="1235869"/>
                  </a:cubicBezTo>
                  <a:cubicBezTo>
                    <a:pt x="86936" y="1238563"/>
                    <a:pt x="89460" y="1242472"/>
                    <a:pt x="92869" y="1245394"/>
                  </a:cubicBezTo>
                  <a:cubicBezTo>
                    <a:pt x="96852" y="1248808"/>
                    <a:pt x="105037" y="1252990"/>
                    <a:pt x="109538" y="1254919"/>
                  </a:cubicBezTo>
                  <a:cubicBezTo>
                    <a:pt x="111845" y="1255908"/>
                    <a:pt x="114436" y="1256178"/>
                    <a:pt x="116681" y="1257300"/>
                  </a:cubicBezTo>
                  <a:cubicBezTo>
                    <a:pt x="119241" y="1258580"/>
                    <a:pt x="121064" y="1261309"/>
                    <a:pt x="123825" y="1262062"/>
                  </a:cubicBezTo>
                  <a:cubicBezTo>
                    <a:pt x="129999" y="1263746"/>
                    <a:pt x="136550" y="1263471"/>
                    <a:pt x="142875" y="1264444"/>
                  </a:cubicBezTo>
                  <a:cubicBezTo>
                    <a:pt x="146875" y="1265059"/>
                    <a:pt x="150769" y="1266290"/>
                    <a:pt x="154781" y="1266825"/>
                  </a:cubicBezTo>
                  <a:cubicBezTo>
                    <a:pt x="162688" y="1267879"/>
                    <a:pt x="170656" y="1268412"/>
                    <a:pt x="178594" y="1269206"/>
                  </a:cubicBezTo>
                  <a:lnTo>
                    <a:pt x="311944" y="1266825"/>
                  </a:lnTo>
                  <a:cubicBezTo>
                    <a:pt x="328946" y="1266249"/>
                    <a:pt x="308856" y="1262747"/>
                    <a:pt x="326231" y="1259681"/>
                  </a:cubicBezTo>
                  <a:cubicBezTo>
                    <a:pt x="337202" y="1257745"/>
                    <a:pt x="348456" y="1258094"/>
                    <a:pt x="359569" y="1257300"/>
                  </a:cubicBezTo>
                  <a:cubicBezTo>
                    <a:pt x="368458" y="1243965"/>
                    <a:pt x="359064" y="1254293"/>
                    <a:pt x="378619" y="1247775"/>
                  </a:cubicBezTo>
                  <a:cubicBezTo>
                    <a:pt x="381334" y="1246870"/>
                    <a:pt x="382974" y="1243656"/>
                    <a:pt x="385763" y="1243012"/>
                  </a:cubicBezTo>
                  <a:cubicBezTo>
                    <a:pt x="393536" y="1241218"/>
                    <a:pt x="401638" y="1241425"/>
                    <a:pt x="409575" y="1240631"/>
                  </a:cubicBezTo>
                  <a:cubicBezTo>
                    <a:pt x="411956" y="1239837"/>
                    <a:pt x="414759" y="1239818"/>
                    <a:pt x="416719" y="1238250"/>
                  </a:cubicBezTo>
                  <a:cubicBezTo>
                    <a:pt x="422081" y="1233960"/>
                    <a:pt x="420087" y="1227458"/>
                    <a:pt x="428625" y="1226344"/>
                  </a:cubicBezTo>
                  <a:cubicBezTo>
                    <a:pt x="444386" y="1224288"/>
                    <a:pt x="460375" y="1224756"/>
                    <a:pt x="476250" y="1223962"/>
                  </a:cubicBezTo>
                  <a:cubicBezTo>
                    <a:pt x="478631" y="1223168"/>
                    <a:pt x="481619" y="1223356"/>
                    <a:pt x="483394" y="1221581"/>
                  </a:cubicBezTo>
                  <a:cubicBezTo>
                    <a:pt x="491614" y="1213361"/>
                    <a:pt x="478757" y="1214657"/>
                    <a:pt x="490538" y="1207294"/>
                  </a:cubicBezTo>
                  <a:cubicBezTo>
                    <a:pt x="494795" y="1204633"/>
                    <a:pt x="504825" y="1202531"/>
                    <a:pt x="504825" y="1202531"/>
                  </a:cubicBezTo>
                  <a:cubicBezTo>
                    <a:pt x="509016" y="1189957"/>
                    <a:pt x="505814" y="1197475"/>
                    <a:pt x="516731" y="1181100"/>
                  </a:cubicBezTo>
                  <a:lnTo>
                    <a:pt x="521494" y="1173956"/>
                  </a:lnTo>
                  <a:cubicBezTo>
                    <a:pt x="522622" y="1169445"/>
                    <a:pt x="524705" y="1158184"/>
                    <a:pt x="528638" y="1154906"/>
                  </a:cubicBezTo>
                  <a:cubicBezTo>
                    <a:pt x="531152" y="1152811"/>
                    <a:pt x="535016" y="1153424"/>
                    <a:pt x="538163" y="1152525"/>
                  </a:cubicBezTo>
                  <a:cubicBezTo>
                    <a:pt x="554790" y="1147775"/>
                    <a:pt x="533520" y="1151828"/>
                    <a:pt x="561975" y="1147762"/>
                  </a:cubicBezTo>
                  <a:cubicBezTo>
                    <a:pt x="564356" y="1145381"/>
                    <a:pt x="567162" y="1143359"/>
                    <a:pt x="569119" y="1140619"/>
                  </a:cubicBezTo>
                  <a:cubicBezTo>
                    <a:pt x="571182" y="1137731"/>
                    <a:pt x="571609" y="1133821"/>
                    <a:pt x="573881" y="1131094"/>
                  </a:cubicBezTo>
                  <a:cubicBezTo>
                    <a:pt x="575713" y="1128895"/>
                    <a:pt x="578644" y="1127919"/>
                    <a:pt x="581025" y="1126331"/>
                  </a:cubicBezTo>
                  <a:cubicBezTo>
                    <a:pt x="582613" y="1123156"/>
                    <a:pt x="584854" y="1120231"/>
                    <a:pt x="585788" y="1116806"/>
                  </a:cubicBezTo>
                  <a:cubicBezTo>
                    <a:pt x="587265" y="1111391"/>
                    <a:pt x="585528" y="1105089"/>
                    <a:pt x="588169" y="1100137"/>
                  </a:cubicBezTo>
                  <a:cubicBezTo>
                    <a:pt x="591252" y="1094356"/>
                    <a:pt x="605178" y="1080747"/>
                    <a:pt x="611981" y="1073944"/>
                  </a:cubicBezTo>
                  <a:cubicBezTo>
                    <a:pt x="616358" y="1060817"/>
                    <a:pt x="611560" y="1071659"/>
                    <a:pt x="623888" y="1057275"/>
                  </a:cubicBezTo>
                  <a:cubicBezTo>
                    <a:pt x="632505" y="1047222"/>
                    <a:pt x="623775" y="1051756"/>
                    <a:pt x="635794" y="1047750"/>
                  </a:cubicBezTo>
                  <a:cubicBezTo>
                    <a:pt x="636708" y="1042264"/>
                    <a:pt x="637625" y="1032181"/>
                    <a:pt x="640556" y="1026319"/>
                  </a:cubicBezTo>
                  <a:cubicBezTo>
                    <a:pt x="641836" y="1023759"/>
                    <a:pt x="644039" y="1021735"/>
                    <a:pt x="645319" y="1019175"/>
                  </a:cubicBezTo>
                  <a:cubicBezTo>
                    <a:pt x="647231" y="1015352"/>
                    <a:pt x="648494" y="1011238"/>
                    <a:pt x="650081" y="1007269"/>
                  </a:cubicBezTo>
                  <a:cubicBezTo>
                    <a:pt x="651669" y="990600"/>
                    <a:pt x="652925" y="973896"/>
                    <a:pt x="654844" y="957262"/>
                  </a:cubicBezTo>
                  <a:cubicBezTo>
                    <a:pt x="655308" y="953241"/>
                    <a:pt x="655842" y="949160"/>
                    <a:pt x="657225" y="945356"/>
                  </a:cubicBezTo>
                  <a:cubicBezTo>
                    <a:pt x="659045" y="940352"/>
                    <a:pt x="662321" y="935984"/>
                    <a:pt x="664369" y="931069"/>
                  </a:cubicBezTo>
                  <a:cubicBezTo>
                    <a:pt x="666300" y="926435"/>
                    <a:pt x="667544" y="921544"/>
                    <a:pt x="669131" y="916781"/>
                  </a:cubicBezTo>
                  <a:cubicBezTo>
                    <a:pt x="669925" y="911225"/>
                    <a:pt x="670337" y="905600"/>
                    <a:pt x="671513" y="900112"/>
                  </a:cubicBezTo>
                  <a:cubicBezTo>
                    <a:pt x="672724" y="894462"/>
                    <a:pt x="676105" y="889220"/>
                    <a:pt x="676275" y="883444"/>
                  </a:cubicBezTo>
                  <a:cubicBezTo>
                    <a:pt x="677703" y="834899"/>
                    <a:pt x="677353" y="836444"/>
                    <a:pt x="671513" y="807244"/>
                  </a:cubicBezTo>
                  <a:cubicBezTo>
                    <a:pt x="672307" y="797719"/>
                    <a:pt x="672658" y="788147"/>
                    <a:pt x="673894" y="778669"/>
                  </a:cubicBezTo>
                  <a:cubicBezTo>
                    <a:pt x="675042" y="769869"/>
                    <a:pt x="677711" y="761299"/>
                    <a:pt x="678656" y="752475"/>
                  </a:cubicBezTo>
                  <a:cubicBezTo>
                    <a:pt x="684572" y="697265"/>
                    <a:pt x="675561" y="728427"/>
                    <a:pt x="685800" y="697706"/>
                  </a:cubicBezTo>
                  <a:cubicBezTo>
                    <a:pt x="686594" y="690562"/>
                    <a:pt x="686771" y="683323"/>
                    <a:pt x="688181" y="676275"/>
                  </a:cubicBezTo>
                  <a:cubicBezTo>
                    <a:pt x="689166" y="671352"/>
                    <a:pt x="691959" y="666910"/>
                    <a:pt x="692944" y="661987"/>
                  </a:cubicBezTo>
                  <a:cubicBezTo>
                    <a:pt x="694354" y="654939"/>
                    <a:pt x="693915" y="647604"/>
                    <a:pt x="695325" y="640556"/>
                  </a:cubicBezTo>
                  <a:cubicBezTo>
                    <a:pt x="696310" y="635633"/>
                    <a:pt x="698709" y="631096"/>
                    <a:pt x="700088" y="626269"/>
                  </a:cubicBezTo>
                  <a:cubicBezTo>
                    <a:pt x="701886" y="619975"/>
                    <a:pt x="703263" y="613569"/>
                    <a:pt x="704850" y="607219"/>
                  </a:cubicBezTo>
                  <a:cubicBezTo>
                    <a:pt x="705644" y="600075"/>
                    <a:pt x="706281" y="592912"/>
                    <a:pt x="707231" y="585787"/>
                  </a:cubicBezTo>
                  <a:cubicBezTo>
                    <a:pt x="709456" y="569097"/>
                    <a:pt x="712555" y="552520"/>
                    <a:pt x="714375" y="535781"/>
                  </a:cubicBezTo>
                  <a:cubicBezTo>
                    <a:pt x="716526" y="515991"/>
                    <a:pt x="717550" y="496094"/>
                    <a:pt x="719138" y="476250"/>
                  </a:cubicBezTo>
                  <a:cubicBezTo>
                    <a:pt x="717550" y="420687"/>
                    <a:pt x="716597" y="365103"/>
                    <a:pt x="714375" y="309562"/>
                  </a:cubicBezTo>
                  <a:cubicBezTo>
                    <a:pt x="714213" y="305518"/>
                    <a:pt x="712566" y="301663"/>
                    <a:pt x="711994" y="297656"/>
                  </a:cubicBezTo>
                  <a:cubicBezTo>
                    <a:pt x="710978" y="290541"/>
                    <a:pt x="711119" y="283253"/>
                    <a:pt x="709613" y="276225"/>
                  </a:cubicBezTo>
                  <a:cubicBezTo>
                    <a:pt x="708717" y="272045"/>
                    <a:pt x="706586" y="268225"/>
                    <a:pt x="704850" y="264319"/>
                  </a:cubicBezTo>
                  <a:cubicBezTo>
                    <a:pt x="700234" y="253934"/>
                    <a:pt x="695325" y="243681"/>
                    <a:pt x="690563" y="233362"/>
                  </a:cubicBezTo>
                  <a:cubicBezTo>
                    <a:pt x="689769" y="229393"/>
                    <a:pt x="689602" y="225246"/>
                    <a:pt x="688181" y="221456"/>
                  </a:cubicBezTo>
                  <a:cubicBezTo>
                    <a:pt x="687176" y="218776"/>
                    <a:pt x="684062" y="217101"/>
                    <a:pt x="683419" y="214312"/>
                  </a:cubicBezTo>
                  <a:cubicBezTo>
                    <a:pt x="680605" y="202116"/>
                    <a:pt x="682321" y="188429"/>
                    <a:pt x="678656" y="176212"/>
                  </a:cubicBezTo>
                  <a:cubicBezTo>
                    <a:pt x="677007" y="170715"/>
                    <a:pt x="672322" y="164330"/>
                    <a:pt x="669131" y="159544"/>
                  </a:cubicBezTo>
                  <a:cubicBezTo>
                    <a:pt x="667544" y="154781"/>
                    <a:pt x="667675" y="149034"/>
                    <a:pt x="664369" y="145256"/>
                  </a:cubicBezTo>
                  <a:cubicBezTo>
                    <a:pt x="656032" y="135727"/>
                    <a:pt x="642938" y="147587"/>
                    <a:pt x="642938" y="126206"/>
                  </a:cubicBezTo>
                  <a:lnTo>
                    <a:pt x="616744" y="92869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3A252A-D2BA-43E0-BC2F-A8DBB2209052}"/>
              </a:ext>
            </a:extLst>
          </p:cNvPr>
          <p:cNvGrpSpPr/>
          <p:nvPr/>
        </p:nvGrpSpPr>
        <p:grpSpPr>
          <a:xfrm>
            <a:off x="64749" y="3408941"/>
            <a:ext cx="9556382" cy="2082676"/>
            <a:chOff x="-946917" y="4829087"/>
            <a:chExt cx="9556382" cy="208267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7EFFE44-9FBE-43E5-B007-8B34C85DCD28}"/>
                </a:ext>
              </a:extLst>
            </p:cNvPr>
            <p:cNvSpPr/>
            <p:nvPr/>
          </p:nvSpPr>
          <p:spPr>
            <a:xfrm rot="919946">
              <a:off x="-946917" y="4829087"/>
              <a:ext cx="9556382" cy="20826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itle 1">
                  <a:extLst>
                    <a:ext uri="{FF2B5EF4-FFF2-40B4-BE49-F238E27FC236}">
                      <a16:creationId xmlns:a16="http://schemas.microsoft.com/office/drawing/2014/main" id="{2A3D8C52-D9FF-4592-A70E-49038E0F766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900000">
                  <a:off x="5092389" y="5691799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𝑵𝑷</m:t>
                        </m:r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27" name="Title 1">
                  <a:extLst>
                    <a:ext uri="{FF2B5EF4-FFF2-40B4-BE49-F238E27FC236}">
                      <a16:creationId xmlns:a16="http://schemas.microsoft.com/office/drawing/2014/main" id="{2A3D8C52-D9FF-4592-A70E-49038E0F76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00000">
                  <a:off x="5092389" y="5691799"/>
                  <a:ext cx="1706880" cy="8001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A893B0-D229-47FE-9C16-BD234CD01B65}"/>
              </a:ext>
            </a:extLst>
          </p:cNvPr>
          <p:cNvGrpSpPr/>
          <p:nvPr/>
        </p:nvGrpSpPr>
        <p:grpSpPr>
          <a:xfrm>
            <a:off x="7026996" y="5017074"/>
            <a:ext cx="2262595" cy="944472"/>
            <a:chOff x="5073271" y="6492889"/>
            <a:chExt cx="1976548" cy="94447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E882D6B-FC71-43AA-A03C-4A5524F5AB88}"/>
                </a:ext>
              </a:extLst>
            </p:cNvPr>
            <p:cNvSpPr/>
            <p:nvPr/>
          </p:nvSpPr>
          <p:spPr>
            <a:xfrm>
              <a:off x="5073271" y="6498459"/>
              <a:ext cx="1658863" cy="93890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itle 1">
                  <a:extLst>
                    <a:ext uri="{FF2B5EF4-FFF2-40B4-BE49-F238E27FC236}">
                      <a16:creationId xmlns:a16="http://schemas.microsoft.com/office/drawing/2014/main" id="{368D051C-1ECD-4F13-8654-2779FAA9FA2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1800000">
                  <a:off x="5342939" y="6492889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𝑵𝑷𝑪</m:t>
                        </m:r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28" name="Title 1">
                  <a:extLst>
                    <a:ext uri="{FF2B5EF4-FFF2-40B4-BE49-F238E27FC236}">
                      <a16:creationId xmlns:a16="http://schemas.microsoft.com/office/drawing/2014/main" id="{368D051C-1ECD-4F13-8654-2779FAA9FA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0000">
                  <a:off x="5342939" y="6492889"/>
                  <a:ext cx="1706880" cy="8001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995A4C-252E-4330-B980-039F85F4123F}"/>
              </a:ext>
            </a:extLst>
          </p:cNvPr>
          <p:cNvGrpSpPr/>
          <p:nvPr/>
        </p:nvGrpSpPr>
        <p:grpSpPr>
          <a:xfrm>
            <a:off x="10751056" y="1715241"/>
            <a:ext cx="1603318" cy="791059"/>
            <a:chOff x="11158917" y="1603852"/>
            <a:chExt cx="1603318" cy="791059"/>
          </a:xfrm>
        </p:grpSpPr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D7CFD5BF-1685-4C7C-83D4-2862AA81669A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B89059F-4F1C-4A7A-8959-D91F735CFC49}"/>
                    </a:ext>
                  </a:extLst>
                </p:cNvPr>
                <p:cNvSpPr txBox="1"/>
                <p:nvPr/>
              </p:nvSpPr>
              <p:spPr>
                <a:xfrm>
                  <a:off x="11258656" y="1927202"/>
                  <a:ext cx="1503579" cy="467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𝐻𝐴𝐿𝑇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B89059F-4F1C-4A7A-8959-D91F735CFC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8656" y="1927202"/>
                  <a:ext cx="1503579" cy="467709"/>
                </a:xfrm>
                <a:prstGeom prst="rect">
                  <a:avLst/>
                </a:prstGeom>
                <a:blipFill>
                  <a:blip r:embed="rId11"/>
                  <a:stretch>
                    <a:fillRect l="-12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608DA6A-886F-4F97-84F1-9362C4562BEE}"/>
              </a:ext>
            </a:extLst>
          </p:cNvPr>
          <p:cNvGrpSpPr/>
          <p:nvPr/>
        </p:nvGrpSpPr>
        <p:grpSpPr>
          <a:xfrm>
            <a:off x="10591845" y="3694097"/>
            <a:ext cx="1503579" cy="779375"/>
            <a:chOff x="11046252" y="1603852"/>
            <a:chExt cx="1503579" cy="779375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3C0726DF-751F-48F9-A087-A2DEED11D50B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33A7072-902E-439C-ADB5-E7382EFBCD6B}"/>
                    </a:ext>
                  </a:extLst>
                </p:cNvPr>
                <p:cNvSpPr txBox="1"/>
                <p:nvPr/>
              </p:nvSpPr>
              <p:spPr>
                <a:xfrm>
                  <a:off x="11046252" y="1915518"/>
                  <a:ext cx="1503579" cy="467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U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𝐻𝐴𝐿𝑇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33A7072-902E-439C-ADB5-E7382EFBCD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6252" y="1915518"/>
                  <a:ext cx="1503579" cy="467709"/>
                </a:xfrm>
                <a:prstGeom prst="rect">
                  <a:avLst/>
                </a:prstGeom>
                <a:blipFill>
                  <a:blip r:embed="rId12"/>
                  <a:stretch>
                    <a:fillRect l="-6504" t="-10390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6ADEB9B-21C4-4BE0-8D86-BCE812F44B8B}"/>
              </a:ext>
            </a:extLst>
          </p:cNvPr>
          <p:cNvGrpSpPr/>
          <p:nvPr/>
        </p:nvGrpSpPr>
        <p:grpSpPr>
          <a:xfrm>
            <a:off x="8179012" y="827654"/>
            <a:ext cx="2197479" cy="515269"/>
            <a:chOff x="11158917" y="1603852"/>
            <a:chExt cx="2197479" cy="515269"/>
          </a:xfrm>
        </p:grpSpPr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519C88D7-E837-4213-973D-23154D248AA2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DB6695F-95D5-4447-97DB-ABF342D644B6}"/>
                    </a:ext>
                  </a:extLst>
                </p:cNvPr>
                <p:cNvSpPr txBox="1"/>
                <p:nvPr/>
              </p:nvSpPr>
              <p:spPr>
                <a:xfrm>
                  <a:off x="11573150" y="1603852"/>
                  <a:ext cx="1783246" cy="515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𝐻𝐴𝐿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p>
                        </m:sub>
                      </m:sSub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DB6695F-95D5-4447-97DB-ABF342D644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3150" y="1603852"/>
                  <a:ext cx="1783246" cy="515269"/>
                </a:xfrm>
                <a:prstGeom prst="rect">
                  <a:avLst/>
                </a:prstGeom>
                <a:blipFill>
                  <a:blip r:embed="rId13"/>
                  <a:stretch>
                    <a:fillRect l="-1027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0EFB827-B824-479F-90F2-F08ABC966D37}"/>
              </a:ext>
            </a:extLst>
          </p:cNvPr>
          <p:cNvGrpSpPr/>
          <p:nvPr/>
        </p:nvGrpSpPr>
        <p:grpSpPr>
          <a:xfrm>
            <a:off x="7265067" y="5237227"/>
            <a:ext cx="1666753" cy="700793"/>
            <a:chOff x="11158917" y="1603852"/>
            <a:chExt cx="1666753" cy="700793"/>
          </a:xfrm>
        </p:grpSpPr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03D0C619-CB16-4080-A2D1-41C6031FD7DB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B2715B5-8D43-4262-9D73-9E3CAA7F6E7F}"/>
                    </a:ext>
                  </a:extLst>
                </p:cNvPr>
                <p:cNvSpPr txBox="1"/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𝑆𝐴𝑇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B2715B5-8D43-4262-9D73-9E3CAA7F6E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C382405-0081-47F0-8290-2C19A2F20FC6}"/>
              </a:ext>
            </a:extLst>
          </p:cNvPr>
          <p:cNvGrpSpPr/>
          <p:nvPr/>
        </p:nvGrpSpPr>
        <p:grpSpPr>
          <a:xfrm>
            <a:off x="5348041" y="5352598"/>
            <a:ext cx="1503579" cy="769118"/>
            <a:chOff x="11015984" y="1603852"/>
            <a:chExt cx="1503579" cy="769118"/>
          </a:xfrm>
        </p:grpSpPr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A8E136CE-61A7-4F77-A72E-75A6CAC7AA9E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33C20B2-7BDD-476C-A2D8-FFA0479CD940}"/>
                    </a:ext>
                  </a:extLst>
                </p:cNvPr>
                <p:cNvSpPr txBox="1"/>
                <p:nvPr/>
              </p:nvSpPr>
              <p:spPr>
                <a:xfrm>
                  <a:off x="11015984" y="1911305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𝐹𝐴𝐶𝑇𝑂𝑅𝐼𝑁𝐺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33C20B2-7BDD-476C-A2D8-FFA0479CD9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5984" y="1911305"/>
                  <a:ext cx="1503579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810" r="-25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2BF5A8-E89C-45B7-A534-0198A41583AF}"/>
              </a:ext>
            </a:extLst>
          </p:cNvPr>
          <p:cNvGrpSpPr/>
          <p:nvPr/>
        </p:nvGrpSpPr>
        <p:grpSpPr>
          <a:xfrm>
            <a:off x="6921578" y="2377191"/>
            <a:ext cx="2456077" cy="461665"/>
            <a:chOff x="11158917" y="1561631"/>
            <a:chExt cx="2456077" cy="461665"/>
          </a:xfrm>
        </p:grpSpPr>
        <p:sp>
          <p:nvSpPr>
            <p:cNvPr id="52" name="Star: 5 Points 51">
              <a:extLst>
                <a:ext uri="{FF2B5EF4-FFF2-40B4-BE49-F238E27FC236}">
                  <a16:creationId xmlns:a16="http://schemas.microsoft.com/office/drawing/2014/main" id="{13BBD077-596A-44B8-83CE-F3FB13CE99A5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289FF42-8D21-4E76-9D13-819BEBB420EE}"/>
                    </a:ext>
                  </a:extLst>
                </p:cNvPr>
                <p:cNvSpPr txBox="1"/>
                <p:nvPr/>
              </p:nvSpPr>
              <p:spPr>
                <a:xfrm>
                  <a:off x="11526387" y="1561631"/>
                  <a:ext cx="20886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𝐻𝐴𝐿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289FF42-8D21-4E76-9D13-819BEBB420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6387" y="1561631"/>
                  <a:ext cx="2088607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8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4AF1720-B0D7-4B82-8EA2-6BD92CBB2A75}"/>
              </a:ext>
            </a:extLst>
          </p:cNvPr>
          <p:cNvSpPr/>
          <p:nvPr/>
        </p:nvSpPr>
        <p:spPr>
          <a:xfrm>
            <a:off x="1637443" y="3248554"/>
            <a:ext cx="2551954" cy="148419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29696B-2121-46B5-BF32-F81B2B223D7F}"/>
              </a:ext>
            </a:extLst>
          </p:cNvPr>
          <p:cNvGrpSpPr/>
          <p:nvPr/>
        </p:nvGrpSpPr>
        <p:grpSpPr>
          <a:xfrm>
            <a:off x="1621457" y="3213551"/>
            <a:ext cx="2636520" cy="1531620"/>
            <a:chOff x="1866900" y="3136456"/>
            <a:chExt cx="2636520" cy="15316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BA60629-AFF3-4CF9-AD81-23E4D8F606B0}"/>
                </a:ext>
              </a:extLst>
            </p:cNvPr>
            <p:cNvSpPr/>
            <p:nvPr/>
          </p:nvSpPr>
          <p:spPr>
            <a:xfrm>
              <a:off x="1866900" y="3136456"/>
              <a:ext cx="2567940" cy="153162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itle 1">
                  <a:extLst>
                    <a:ext uri="{FF2B5EF4-FFF2-40B4-BE49-F238E27FC236}">
                      <a16:creationId xmlns:a16="http://schemas.microsoft.com/office/drawing/2014/main" id="{2FC1FAEC-1A2B-40FC-A67E-85CA853A6FF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796540" y="3281236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7" name="Title 1">
                  <a:extLst>
                    <a:ext uri="{FF2B5EF4-FFF2-40B4-BE49-F238E27FC236}">
                      <a16:creationId xmlns:a16="http://schemas.microsoft.com/office/drawing/2014/main" id="{2FC1FAEC-1A2B-40FC-A67E-85CA853A6F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6540" y="3281236"/>
                  <a:ext cx="1706880" cy="8001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72407F9-ECB7-4811-B742-AE7A1E54A826}"/>
              </a:ext>
            </a:extLst>
          </p:cNvPr>
          <p:cNvGrpSpPr/>
          <p:nvPr/>
        </p:nvGrpSpPr>
        <p:grpSpPr>
          <a:xfrm>
            <a:off x="1994649" y="3646361"/>
            <a:ext cx="1917812" cy="467709"/>
            <a:chOff x="11158917" y="1603852"/>
            <a:chExt cx="1917812" cy="467709"/>
          </a:xfrm>
        </p:grpSpPr>
        <p:sp>
          <p:nvSpPr>
            <p:cNvPr id="55" name="Star: 5 Points 54">
              <a:extLst>
                <a:ext uri="{FF2B5EF4-FFF2-40B4-BE49-F238E27FC236}">
                  <a16:creationId xmlns:a16="http://schemas.microsoft.com/office/drawing/2014/main" id="{A8A13B5F-00E9-4968-9E8F-8E09D2D7C3EC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A8699B2-FB5C-433D-B9A8-318EC77A9214}"/>
                    </a:ext>
                  </a:extLst>
                </p:cNvPr>
                <p:cNvSpPr txBox="1"/>
                <p:nvPr/>
              </p:nvSpPr>
              <p:spPr>
                <a:xfrm>
                  <a:off x="11573150" y="1603852"/>
                  <a:ext cx="1503579" cy="467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𝑆𝐴𝑇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A8699B2-FB5C-433D-B9A8-318EC77A92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3150" y="1603852"/>
                  <a:ext cx="1503579" cy="467709"/>
                </a:xfrm>
                <a:prstGeom prst="rect">
                  <a:avLst/>
                </a:prstGeom>
                <a:blipFill>
                  <a:blip r:embed="rId17"/>
                  <a:stretch>
                    <a:fillRect l="-8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itle 1">
                <a:extLst>
                  <a:ext uri="{FF2B5EF4-FFF2-40B4-BE49-F238E27FC236}">
                    <a16:creationId xmlns:a16="http://schemas.microsoft.com/office/drawing/2014/main" id="{D3E26056-A3A1-4E83-9C48-1CFE5914EC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5724" y="3375323"/>
                <a:ext cx="1706880" cy="8001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𝑩𝑷𝑷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itle 1">
                <a:extLst>
                  <a:ext uri="{FF2B5EF4-FFF2-40B4-BE49-F238E27FC236}">
                    <a16:creationId xmlns:a16="http://schemas.microsoft.com/office/drawing/2014/main" id="{D3E26056-A3A1-4E83-9C48-1CFE5914E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724" y="3375323"/>
                <a:ext cx="1706880" cy="8001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DF7F1047-5832-44DA-8F5B-7B8E3A42DAA2}"/>
              </a:ext>
            </a:extLst>
          </p:cNvPr>
          <p:cNvGrpSpPr/>
          <p:nvPr/>
        </p:nvGrpSpPr>
        <p:grpSpPr>
          <a:xfrm>
            <a:off x="1768613" y="4076439"/>
            <a:ext cx="2639003" cy="564504"/>
            <a:chOff x="11158917" y="1582354"/>
            <a:chExt cx="1917580" cy="467709"/>
          </a:xfrm>
        </p:grpSpPr>
        <p:sp>
          <p:nvSpPr>
            <p:cNvPr id="59" name="Star: 5 Points 58">
              <a:extLst>
                <a:ext uri="{FF2B5EF4-FFF2-40B4-BE49-F238E27FC236}">
                  <a16:creationId xmlns:a16="http://schemas.microsoft.com/office/drawing/2014/main" id="{2C017F74-8972-4511-9E06-AE4D736D7D1B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CE6920E-22A1-4BBF-9E5F-9CFCFD6DB077}"/>
                    </a:ext>
                  </a:extLst>
                </p:cNvPr>
                <p:cNvSpPr txBox="1"/>
                <p:nvPr/>
              </p:nvSpPr>
              <p:spPr>
                <a:xfrm>
                  <a:off x="11572918" y="1582354"/>
                  <a:ext cx="1503579" cy="467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𝑃𝑅𝐼𝑀𝐴𝐿𝐼𝑇𝑌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CE6920E-22A1-4BBF-9E5F-9CFCFD6DB0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2918" y="1582354"/>
                  <a:ext cx="1503579" cy="467709"/>
                </a:xfrm>
                <a:prstGeom prst="rect">
                  <a:avLst/>
                </a:prstGeom>
                <a:blipFill>
                  <a:blip r:embed="rId19"/>
                  <a:stretch>
                    <a:fillRect l="-8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1F19E3-0FC6-406C-A060-27EDB41EEE64}"/>
              </a:ext>
            </a:extLst>
          </p:cNvPr>
          <p:cNvGrpSpPr/>
          <p:nvPr/>
        </p:nvGrpSpPr>
        <p:grpSpPr>
          <a:xfrm>
            <a:off x="2715517" y="4425294"/>
            <a:ext cx="1503579" cy="769118"/>
            <a:chOff x="11015984" y="1603852"/>
            <a:chExt cx="1503579" cy="769118"/>
          </a:xfrm>
        </p:grpSpPr>
        <p:sp>
          <p:nvSpPr>
            <p:cNvPr id="62" name="Star: 5 Points 61">
              <a:extLst>
                <a:ext uri="{FF2B5EF4-FFF2-40B4-BE49-F238E27FC236}">
                  <a16:creationId xmlns:a16="http://schemas.microsoft.com/office/drawing/2014/main" id="{0F14BE87-BD18-4CFA-989A-206F74E8FEDF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221E178-405A-4661-8A0F-36824851D43C}"/>
                    </a:ext>
                  </a:extLst>
                </p:cNvPr>
                <p:cNvSpPr txBox="1"/>
                <p:nvPr/>
              </p:nvSpPr>
              <p:spPr>
                <a:xfrm>
                  <a:off x="11015984" y="1911305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𝑃𝐼𝑇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221E178-405A-4661-8A0F-36824851D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5984" y="1911305"/>
                  <a:ext cx="1503579" cy="4616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59A55AEB-2FEC-454C-95EA-BA2D7DA2B5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9421" y="3337950"/>
                <a:ext cx="1706880" cy="8001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59A55AEB-2FEC-454C-95EA-BA2D7DA2B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21" y="3337950"/>
                <a:ext cx="1706880" cy="8001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10D7A07-1562-4CE2-8E65-670BF0C13A62}"/>
              </a:ext>
            </a:extLst>
          </p:cNvPr>
          <p:cNvSpPr txBox="1"/>
          <p:nvPr/>
        </p:nvSpPr>
        <p:spPr>
          <a:xfrm>
            <a:off x="839132" y="6302354"/>
            <a:ext cx="808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Unknown but believed to be true</a:t>
            </a:r>
          </a:p>
        </p:txBody>
      </p:sp>
    </p:spTree>
    <p:extLst>
      <p:ext uri="{BB962C8B-B14F-4D97-AF65-F5344CB8AC3E}">
        <p14:creationId xmlns:p14="http://schemas.microsoft.com/office/powerpoint/2010/main" val="2248000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C76BA-8E8D-4753-AE5E-B5393E00E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BE13E-2F84-4DA9-9842-9EF303F1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BPP vs EXP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BPP vs P/poly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BPP vs NP </a:t>
            </a:r>
          </a:p>
        </p:txBody>
      </p:sp>
    </p:spTree>
    <p:extLst>
      <p:ext uri="{BB962C8B-B14F-4D97-AF65-F5344CB8AC3E}">
        <p14:creationId xmlns:p14="http://schemas.microsoft.com/office/powerpoint/2010/main" val="3648768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7B40D-F93F-4793-8ACF-BADA8CC9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7AE48-6D30-468C-9C5A-00854EE35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71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A10E-D725-4EA3-9585-5DEB5C01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D3B00-8BEB-494E-9F7B-312E5794A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10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3370-B7E8-4DB7-A893-335637CA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7E051-05FC-4482-8C2D-9A8736D19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5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E879-AF30-4721-9342-9F67D815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0A4FE-8F58-4227-8DB3-BEDA0244A1B7}"/>
              </a:ext>
            </a:extLst>
          </p:cNvPr>
          <p:cNvSpPr txBox="1"/>
          <p:nvPr/>
        </p:nvSpPr>
        <p:spPr>
          <a:xfrm>
            <a:off x="1938192" y="1184630"/>
            <a:ext cx="2749118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I: Circuits: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B71DB-AD01-4202-935F-7FCE154B3FFA}"/>
              </a:ext>
            </a:extLst>
          </p:cNvPr>
          <p:cNvSpPr txBox="1"/>
          <p:nvPr/>
        </p:nvSpPr>
        <p:spPr>
          <a:xfrm>
            <a:off x="6048441" y="1569350"/>
            <a:ext cx="4209430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II: Automata: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 restricted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2D241-7684-43B7-9C1B-B16A42480661}"/>
              </a:ext>
            </a:extLst>
          </p:cNvPr>
          <p:cNvSpPr txBox="1"/>
          <p:nvPr/>
        </p:nvSpPr>
        <p:spPr>
          <a:xfrm>
            <a:off x="6048441" y="3066703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III: Turing Machines: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2034D-665F-4B6F-AF71-70476304A23E}"/>
              </a:ext>
            </a:extLst>
          </p:cNvPr>
          <p:cNvSpPr txBox="1"/>
          <p:nvPr/>
        </p:nvSpPr>
        <p:spPr>
          <a:xfrm>
            <a:off x="3316616" y="4207738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IV: Efficient Computation: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966DCA-EDD6-49E7-A23A-61CC590E26C6}"/>
              </a:ext>
            </a:extLst>
          </p:cNvPr>
          <p:cNvSpPr txBox="1"/>
          <p:nvPr/>
        </p:nvSpPr>
        <p:spPr>
          <a:xfrm>
            <a:off x="3316615" y="5369054"/>
            <a:ext cx="4209430" cy="646331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V: Randomized computation: 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Extending studies to non-classical algorithms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9B835A1F-F0AA-45C3-A649-DACFD9878978}"/>
              </a:ext>
            </a:extLst>
          </p:cNvPr>
          <p:cNvSpPr/>
          <p:nvPr/>
        </p:nvSpPr>
        <p:spPr>
          <a:xfrm>
            <a:off x="6461519" y="3759633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7D44C88-973B-49F1-8526-FE1549B07227}"/>
              </a:ext>
            </a:extLst>
          </p:cNvPr>
          <p:cNvSpPr/>
          <p:nvPr/>
        </p:nvSpPr>
        <p:spPr>
          <a:xfrm>
            <a:off x="5506176" y="4902122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EC63100-047A-4789-95F4-78CFF977985C}"/>
              </a:ext>
            </a:extLst>
          </p:cNvPr>
          <p:cNvSpPr/>
          <p:nvPr/>
        </p:nvSpPr>
        <p:spPr>
          <a:xfrm rot="16782564">
            <a:off x="5140544" y="1078145"/>
            <a:ext cx="484632" cy="136795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2EDEFDE-1316-4083-A21B-0235D119D6B7}"/>
              </a:ext>
            </a:extLst>
          </p:cNvPr>
          <p:cNvSpPr/>
          <p:nvPr/>
        </p:nvSpPr>
        <p:spPr>
          <a:xfrm>
            <a:off x="7910840" y="2531368"/>
            <a:ext cx="484632" cy="53533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28BCED9-BC34-4A0A-A4CD-CE84E127B341}"/>
              </a:ext>
            </a:extLst>
          </p:cNvPr>
          <p:cNvSpPr/>
          <p:nvPr/>
        </p:nvSpPr>
        <p:spPr>
          <a:xfrm>
            <a:off x="3857071" y="2151316"/>
            <a:ext cx="484632" cy="203914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7E6876-806D-41A7-B3BA-5075E46E2DB6}"/>
              </a:ext>
            </a:extLst>
          </p:cNvPr>
          <p:cNvSpPr/>
          <p:nvPr/>
        </p:nvSpPr>
        <p:spPr>
          <a:xfrm>
            <a:off x="2864869" y="4970294"/>
            <a:ext cx="5006012" cy="1443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EF9E22-5F31-4DC2-930F-08726959860B}"/>
              </a:ext>
            </a:extLst>
          </p:cNvPr>
          <p:cNvSpPr txBox="1"/>
          <p:nvPr/>
        </p:nvSpPr>
        <p:spPr>
          <a:xfrm>
            <a:off x="10149438" y="1120028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7B806B-9CEF-4A05-AC5E-6BB9FC559341}"/>
              </a:ext>
            </a:extLst>
          </p:cNvPr>
          <p:cNvSpPr txBox="1"/>
          <p:nvPr/>
        </p:nvSpPr>
        <p:spPr>
          <a:xfrm>
            <a:off x="4578876" y="659522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10797-6077-4A1B-BE2C-130118119308}"/>
              </a:ext>
            </a:extLst>
          </p:cNvPr>
          <p:cNvSpPr txBox="1"/>
          <p:nvPr/>
        </p:nvSpPr>
        <p:spPr>
          <a:xfrm>
            <a:off x="10149438" y="2482103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3F8B90-CA90-43A2-9856-031F08CFF786}"/>
              </a:ext>
            </a:extLst>
          </p:cNvPr>
          <p:cNvSpPr txBox="1"/>
          <p:nvPr/>
        </p:nvSpPr>
        <p:spPr>
          <a:xfrm>
            <a:off x="7364157" y="3699906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1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F13D-EA4B-46E3-B15C-6987CF84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D6ACA-A9DE-4310-BBC7-D3DFF9181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508002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Sample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Union/intersection/negation – AND/OR/NOT of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Random variables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Expectation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Concentration / tail bounds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CF8B3-AC26-4AB2-A902-72F5D35D9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120" y="901620"/>
            <a:ext cx="2301782" cy="1090557"/>
          </a:xfrm>
          <a:prstGeom prst="rect">
            <a:avLst/>
          </a:prstGeom>
        </p:spPr>
      </p:pic>
      <p:pic>
        <p:nvPicPr>
          <p:cNvPr id="51" name="Picture 50" descr="Image result for grid of points&quot;">
            <a:extLst>
              <a:ext uri="{FF2B5EF4-FFF2-40B4-BE49-F238E27FC236}">
                <a16:creationId xmlns:a16="http://schemas.microsoft.com/office/drawing/2014/main" id="{31642B78-43E7-4C2E-9601-7C225E8CA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/>
          <a:stretch/>
        </p:blipFill>
        <p:spPr bwMode="auto">
          <a:xfrm>
            <a:off x="6096000" y="1125957"/>
            <a:ext cx="1601783" cy="157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B5890D3-4F12-4221-A09B-44B2F0C25AA2}"/>
              </a:ext>
            </a:extLst>
          </p:cNvPr>
          <p:cNvSpPr/>
          <p:nvPr/>
        </p:nvSpPr>
        <p:spPr>
          <a:xfrm>
            <a:off x="6453632" y="1295083"/>
            <a:ext cx="560004" cy="716597"/>
          </a:xfrm>
          <a:prstGeom prst="rect">
            <a:avLst/>
          </a:prstGeom>
          <a:solidFill>
            <a:srgbClr val="00FF00">
              <a:alpha val="54000"/>
            </a:srgbClr>
          </a:solidFill>
          <a:ln w="571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F24FAB0-D964-419A-B22E-00AF1EFFD9D6}"/>
              </a:ext>
            </a:extLst>
          </p:cNvPr>
          <p:cNvSpPr/>
          <p:nvPr/>
        </p:nvSpPr>
        <p:spPr>
          <a:xfrm>
            <a:off x="6755791" y="1755096"/>
            <a:ext cx="615477" cy="602023"/>
          </a:xfrm>
          <a:prstGeom prst="rect">
            <a:avLst/>
          </a:prstGeom>
          <a:solidFill>
            <a:srgbClr val="FF0000">
              <a:alpha val="54000"/>
            </a:srgbClr>
          </a:solidFill>
          <a:ln w="571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F73392E-A4D4-4EED-B329-EFC00EB39933}"/>
                  </a:ext>
                </a:extLst>
              </p:cNvPr>
              <p:cNvSpPr/>
              <p:nvPr/>
            </p:nvSpPr>
            <p:spPr>
              <a:xfrm>
                <a:off x="4680766" y="3350361"/>
                <a:ext cx="15909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lit/>
                        </m:rP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0,1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F73392E-A4D4-4EED-B329-EFC00EB39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766" y="3350361"/>
                <a:ext cx="1590948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7881003-72D7-4136-926D-4093E0411C86}"/>
                  </a:ext>
                </a:extLst>
              </p:cNvPr>
              <p:cNvSpPr/>
              <p:nvPr/>
            </p:nvSpPr>
            <p:spPr>
              <a:xfrm>
                <a:off x="4385708" y="3936283"/>
                <a:ext cx="8415892" cy="408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Average value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7881003-72D7-4136-926D-4093E0411C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708" y="3936283"/>
                <a:ext cx="8415892" cy="408445"/>
              </a:xfrm>
              <a:prstGeom prst="rect">
                <a:avLst/>
              </a:prstGeom>
              <a:blipFill>
                <a:blip r:embed="rId5"/>
                <a:stretch>
                  <a:fillRect l="-579" t="-107463" b="-159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>
            <a:extLst>
              <a:ext uri="{FF2B5EF4-FFF2-40B4-BE49-F238E27FC236}">
                <a16:creationId xmlns:a16="http://schemas.microsoft.com/office/drawing/2014/main" id="{A963D409-FF3C-497B-92E8-D1A47FF6B05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3493" y="4830835"/>
            <a:ext cx="3837775" cy="180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7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CEA4-BA59-4FDC-9CD6-2842FCD9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F9D39A-1917-40BF-AF76-7E5F723F31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87730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Randomized Algorithms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Polynomial Identity Testing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Approximation for maximum cut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Randomized Complexity Class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Properties of randomized computation (Reducing error …)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F9D39A-1917-40BF-AF76-7E5F723F31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87730"/>
              </a:xfrm>
              <a:blipFill>
                <a:blip r:embed="rId2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68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C48FC-3D0B-4F8A-8261-B6F7C4BF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9E595-05CA-4358-81C0-CD56B6ED0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2545"/>
            <a:ext cx="10643308" cy="1253165"/>
          </a:xfrm>
        </p:spPr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dirty="0">
                <a:solidFill>
                  <a:srgbClr val="C00000"/>
                </a:solidFill>
              </a:rPr>
              <a:t>randomized algorithm</a:t>
            </a:r>
            <a:r>
              <a:rPr lang="en-US" sz="3200" dirty="0"/>
              <a:t> has a special operation: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9D5B3E-161C-4DCE-A406-82A9D36DFBD2}"/>
              </a:ext>
            </a:extLst>
          </p:cNvPr>
          <p:cNvSpPr txBox="1">
            <a:spLocks/>
          </p:cNvSpPr>
          <p:nvPr/>
        </p:nvSpPr>
        <p:spPr>
          <a:xfrm>
            <a:off x="1204403" y="3236202"/>
            <a:ext cx="2911877" cy="108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=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87C82-3972-4EF3-9A31-ABA49E50D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675" y="2028678"/>
            <a:ext cx="3141386" cy="2632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77F52B4-7AD2-4011-9503-16E45F8097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50863" y="3276444"/>
                <a:ext cx="4312051" cy="9113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dirty="0"/>
                  <a:t>i.e. </a:t>
                </a:r>
                <a:r>
                  <a:rPr lang="en-US" sz="4000" dirty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foo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lit/>
                      </m:rP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77F52B4-7AD2-4011-9503-16E45F809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863" y="3276444"/>
                <a:ext cx="4312051" cy="911311"/>
              </a:xfrm>
              <a:prstGeom prst="rect">
                <a:avLst/>
              </a:prstGeom>
              <a:blipFill>
                <a:blip r:embed="rId3"/>
                <a:stretch>
                  <a:fillRect l="-4944" t="-1066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8F1DB0E-FF4A-4876-8FC9-5E57D37D9F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5824" y="5664069"/>
                <a:ext cx="8530422" cy="10855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By repeating can choose </a:t>
                </a:r>
                <a:r>
                  <a:rPr lang="en-US" dirty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∼[0,1]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8F1DB0E-FF4A-4876-8FC9-5E57D37D9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24" y="5664069"/>
                <a:ext cx="8530422" cy="1085581"/>
              </a:xfrm>
              <a:prstGeom prst="rect">
                <a:avLst/>
              </a:prstGeom>
              <a:blipFill>
                <a:blip r:embed="rId4"/>
                <a:stretch>
                  <a:fillRect l="-1429" t="-5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CBD5-A551-4918-90BF-A7810CE3D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1BA6F-0AF7-4BC4-B88C-A2F7D264D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1" y="935763"/>
            <a:ext cx="3616004" cy="698095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Two equivalent views: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537206-1BCF-4DDB-97DE-DD294EA7D29E}"/>
              </a:ext>
            </a:extLst>
          </p:cNvPr>
          <p:cNvGrpSpPr/>
          <p:nvPr/>
        </p:nvGrpSpPr>
        <p:grpSpPr>
          <a:xfrm>
            <a:off x="1040902" y="1873288"/>
            <a:ext cx="579120" cy="1866900"/>
            <a:chOff x="1361362" y="1699422"/>
            <a:chExt cx="579120" cy="18669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EC18DAE-B5D5-44F7-9642-47F814015B68}"/>
                </a:ext>
              </a:extLst>
            </p:cNvPr>
            <p:cNvSpPr/>
            <p:nvPr/>
          </p:nvSpPr>
          <p:spPr>
            <a:xfrm>
              <a:off x="1361362" y="1699422"/>
              <a:ext cx="579120" cy="18669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62F8B9-78EF-496A-B2B0-6C41EC9B7CE4}"/>
                </a:ext>
              </a:extLst>
            </p:cNvPr>
            <p:cNvSpPr txBox="1"/>
            <p:nvPr/>
          </p:nvSpPr>
          <p:spPr>
            <a:xfrm rot="5400000">
              <a:off x="1214391" y="2512813"/>
              <a:ext cx="885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input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3095D6B-B4CB-4C4B-9934-DF83FDC600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913" y="2890963"/>
            <a:ext cx="1719263" cy="584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9277C8-EAE7-4623-890D-96DEF55B99AA}"/>
              </a:ext>
            </a:extLst>
          </p:cNvPr>
          <p:cNvSpPr txBox="1"/>
          <p:nvPr/>
        </p:nvSpPr>
        <p:spPr>
          <a:xfrm>
            <a:off x="2100352" y="2308717"/>
            <a:ext cx="152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Internal “coin tosses”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3F5B4C-C8CC-43A9-A27D-4A9838266F00}"/>
              </a:ext>
            </a:extLst>
          </p:cNvPr>
          <p:cNvSpPr/>
          <p:nvPr/>
        </p:nvSpPr>
        <p:spPr>
          <a:xfrm>
            <a:off x="4495421" y="2301097"/>
            <a:ext cx="434340" cy="1076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FE02D0-AE30-4524-9AE5-1C5BAA72FF79}"/>
              </a:ext>
            </a:extLst>
          </p:cNvPr>
          <p:cNvSpPr txBox="1"/>
          <p:nvPr/>
        </p:nvSpPr>
        <p:spPr>
          <a:xfrm rot="5400000">
            <a:off x="4303135" y="2681264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output</a:t>
            </a: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199487A3-C1C3-4D28-B317-EDAA139D4ADD}"/>
              </a:ext>
            </a:extLst>
          </p:cNvPr>
          <p:cNvSpPr/>
          <p:nvPr/>
        </p:nvSpPr>
        <p:spPr>
          <a:xfrm rot="5400000">
            <a:off x="2049935" y="1555219"/>
            <a:ext cx="2015571" cy="2585363"/>
          </a:xfrm>
          <a:prstGeom prst="trapezoid">
            <a:avLst>
              <a:gd name="adj" fmla="val 21804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DEC945-386A-4D51-B98B-0C30609DF7B6}"/>
              </a:ext>
            </a:extLst>
          </p:cNvPr>
          <p:cNvCxnSpPr>
            <a:cxnSpLocks/>
          </p:cNvCxnSpPr>
          <p:nvPr/>
        </p:nvCxnSpPr>
        <p:spPr>
          <a:xfrm flipH="1">
            <a:off x="5724622" y="984819"/>
            <a:ext cx="1" cy="49468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11FC69-41F8-41EC-8114-88CFD03E071B}"/>
              </a:ext>
            </a:extLst>
          </p:cNvPr>
          <p:cNvGrpSpPr/>
          <p:nvPr/>
        </p:nvGrpSpPr>
        <p:grpSpPr>
          <a:xfrm>
            <a:off x="7055241" y="227015"/>
            <a:ext cx="579120" cy="1866900"/>
            <a:chOff x="1361362" y="1699422"/>
            <a:chExt cx="579120" cy="18669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665487-1DEC-4847-A3F6-7CBD972B0A28}"/>
                </a:ext>
              </a:extLst>
            </p:cNvPr>
            <p:cNvSpPr/>
            <p:nvPr/>
          </p:nvSpPr>
          <p:spPr>
            <a:xfrm>
              <a:off x="1361362" y="1699422"/>
              <a:ext cx="579120" cy="18669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5648B3-7B52-4F79-8952-3BB8FA2E33BC}"/>
                </a:ext>
              </a:extLst>
            </p:cNvPr>
            <p:cNvSpPr txBox="1"/>
            <p:nvPr/>
          </p:nvSpPr>
          <p:spPr>
            <a:xfrm rot="5400000">
              <a:off x="1214391" y="2512813"/>
              <a:ext cx="885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input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6A4D29E-AAB9-4641-B4DE-53A7A9E69740}"/>
              </a:ext>
            </a:extLst>
          </p:cNvPr>
          <p:cNvSpPr/>
          <p:nvPr/>
        </p:nvSpPr>
        <p:spPr>
          <a:xfrm>
            <a:off x="10381605" y="1571020"/>
            <a:ext cx="434340" cy="1076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3722EE-25DF-43E7-B3EF-059CB87BCCA5}"/>
              </a:ext>
            </a:extLst>
          </p:cNvPr>
          <p:cNvSpPr txBox="1"/>
          <p:nvPr/>
        </p:nvSpPr>
        <p:spPr>
          <a:xfrm rot="5400000">
            <a:off x="10156815" y="1893913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output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FA37AF-54D1-4686-8919-57582E45557A}"/>
              </a:ext>
            </a:extLst>
          </p:cNvPr>
          <p:cNvSpPr/>
          <p:nvPr/>
        </p:nvSpPr>
        <p:spPr>
          <a:xfrm>
            <a:off x="7055240" y="2227537"/>
            <a:ext cx="579069" cy="1866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0D70E9CF-5403-4C97-817C-8AB3EC42F7EF}"/>
              </a:ext>
            </a:extLst>
          </p:cNvPr>
          <p:cNvSpPr/>
          <p:nvPr/>
        </p:nvSpPr>
        <p:spPr>
          <a:xfrm rot="5400000">
            <a:off x="7121026" y="978877"/>
            <a:ext cx="3922535" cy="2308586"/>
          </a:xfrm>
          <a:prstGeom prst="trapezoid">
            <a:avLst>
              <a:gd name="adj" fmla="val 5800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796FBD-15A3-43CB-BE7D-91E592E173B6}"/>
              </a:ext>
            </a:extLst>
          </p:cNvPr>
          <p:cNvSpPr txBox="1"/>
          <p:nvPr/>
        </p:nvSpPr>
        <p:spPr>
          <a:xfrm rot="5400000">
            <a:off x="6483576" y="2897795"/>
            <a:ext cx="1722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Random coins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07BDA2-5E49-4EDB-A1D0-B005C5D70F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5307" y="2900235"/>
            <a:ext cx="1719263" cy="5849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281F0F-340E-4D16-9A20-63BFA12ABB02}"/>
                  </a:ext>
                </a:extLst>
              </p:cNvPr>
              <p:cNvSpPr txBox="1"/>
              <p:nvPr/>
            </p:nvSpPr>
            <p:spPr>
              <a:xfrm>
                <a:off x="942306" y="6000111"/>
                <a:ext cx="107335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𝑜𝑢𝑡𝑝𝑢𝑡</m:t>
                      </m:r>
                      <m:r>
                        <a:rPr lang="en-US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𝐴𝐿𝐺</m:t>
                      </m:r>
                      <m:r>
                        <a:rPr lang="en-US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𝑖𝑛𝑝𝑢𝑡</m:t>
                      </m:r>
                      <m:r>
                        <a:rPr lang="en-US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</m:t>
                      </m:r>
                      <m:r>
                        <a:rPr lang="en-US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𝑟𝑎𝑛𝑑𝑜𝑚𝑛𝑒𝑠𝑠</m:t>
                      </m:r>
                      <m:r>
                        <a:rPr lang="en-US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281F0F-340E-4D16-9A20-63BFA12AB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306" y="6000111"/>
                <a:ext cx="10733518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56EAAC-293B-4E89-8C47-77F620095ED0}"/>
                  </a:ext>
                </a:extLst>
              </p:cNvPr>
              <p:cNvSpPr txBox="1"/>
              <p:nvPr/>
            </p:nvSpPr>
            <p:spPr>
              <a:xfrm>
                <a:off x="5915260" y="4343765"/>
                <a:ext cx="62767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Get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0,1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514350" indent="-514350">
                  <a:buAutoNum type="arabicPeriod"/>
                </a:pPr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Choose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∼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0,1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514350" indent="-514350">
                  <a:buAutoNum type="arabicPeriod"/>
                </a:pPr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Run deterministic algorithm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56EAAC-293B-4E89-8C47-77F620095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260" y="4343765"/>
                <a:ext cx="6276740" cy="1384995"/>
              </a:xfrm>
              <a:prstGeom prst="rect">
                <a:avLst/>
              </a:prstGeom>
              <a:blipFill>
                <a:blip r:embed="rId4"/>
                <a:stretch>
                  <a:fillRect l="-2330" t="-8370" b="-14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AFF13A-DF7A-4997-A7BC-CEEFE7CDD6EB}"/>
                  </a:ext>
                </a:extLst>
              </p:cNvPr>
              <p:cNvSpPr txBox="1"/>
              <p:nvPr/>
            </p:nvSpPr>
            <p:spPr>
              <a:xfrm>
                <a:off x="269063" y="4256491"/>
                <a:ext cx="5455559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Get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0,1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514350" indent="-514350">
                  <a:buAutoNum type="arabicPeriod"/>
                </a:pPr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Run </a:t>
                </a:r>
                <a:r>
                  <a:rPr lang="en-US" sz="2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alg</a:t>
                </a:r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that has special operation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𝑅𝐴𝑁𝐷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 )</m:t>
                    </m:r>
                  </m:oMath>
                </a14:m>
                <a:b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∼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0,1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AFF13A-DF7A-4997-A7BC-CEEFE7CDD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63" y="4256491"/>
                <a:ext cx="5455559" cy="1815882"/>
              </a:xfrm>
              <a:prstGeom prst="rect">
                <a:avLst/>
              </a:prstGeom>
              <a:blipFill>
                <a:blip r:embed="rId5"/>
                <a:stretch>
                  <a:fillRect l="-2682" t="-6040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629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1BDEB-EA49-4998-A2A1-9AEEF826B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39F5D3-09A8-4442-9FBC-13FFB559E2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54" y="2181837"/>
                <a:ext cx="11615288" cy="886103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Randomized algorithm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sz="3200" dirty="0"/>
                  <a:t> computes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3200" dirty="0"/>
                  <a:t> if </a:t>
                </a:r>
                <a:r>
                  <a:rPr lang="en-US" sz="3200" dirty="0">
                    <a:solidFill>
                      <a:srgbClr val="C00000"/>
                    </a:solidFill>
                  </a:rPr>
                  <a:t>for every </a:t>
                </a:r>
                <a:r>
                  <a:rPr lang="en-US" sz="3200" dirty="0"/>
                  <a:t>input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39F5D3-09A8-4442-9FBC-13FFB559E2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54" y="2181837"/>
                <a:ext cx="11615288" cy="886103"/>
              </a:xfrm>
              <a:blipFill>
                <a:blip r:embed="rId2"/>
                <a:stretch>
                  <a:fillRect l="-1365" t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D041700-7C00-4F5E-A4CC-CB7FCA9144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0295" y="2899684"/>
                <a:ext cx="9702455" cy="13831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𝐴𝐿𝐺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D041700-7C00-4F5E-A4CC-CB7FCA914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295" y="2899684"/>
                <a:ext cx="9702455" cy="13831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74814243-9193-4C76-8F04-15080D676AC4}"/>
              </a:ext>
            </a:extLst>
          </p:cNvPr>
          <p:cNvSpPr/>
          <p:nvPr/>
        </p:nvSpPr>
        <p:spPr>
          <a:xfrm>
            <a:off x="6281288" y="611024"/>
            <a:ext cx="4751462" cy="1013460"/>
          </a:xfrm>
          <a:prstGeom prst="wedgeRectCallout">
            <a:avLst>
              <a:gd name="adj1" fmla="val -3167"/>
              <a:gd name="adj2" fmla="val 10634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random input </a:t>
            </a: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b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has to </a:t>
            </a:r>
            <a:r>
              <a:rPr lang="en-US" sz="24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 in the worst case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00AE1ADB-5327-4551-A79A-444FB59A3E76}"/>
              </a:ext>
            </a:extLst>
          </p:cNvPr>
          <p:cNvSpPr/>
          <p:nvPr/>
        </p:nvSpPr>
        <p:spPr>
          <a:xfrm>
            <a:off x="1229172" y="4613305"/>
            <a:ext cx="4751462" cy="1013460"/>
          </a:xfrm>
          <a:prstGeom prst="wedgeRectCallout">
            <a:avLst>
              <a:gd name="adj1" fmla="val 10682"/>
              <a:gd name="adj2" fmla="val -11542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Probability over </a:t>
            </a:r>
            <a:r>
              <a:rPr lang="en-US" sz="24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randomness of the algorithm</a:t>
            </a: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the input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4F8F92E3-C6F9-4FBE-B4BB-A11DA3A25ADC}"/>
                  </a:ext>
                </a:extLst>
              </p:cNvPr>
              <p:cNvSpPr/>
              <p:nvPr/>
            </p:nvSpPr>
            <p:spPr>
              <a:xfrm>
                <a:off x="6605899" y="4696876"/>
                <a:ext cx="4842617" cy="1550100"/>
              </a:xfrm>
              <a:prstGeom prst="wedgeRectCallout">
                <a:avLst>
                  <a:gd name="adj1" fmla="val -20362"/>
                  <a:gd name="adj2" fmla="val -86427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The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2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is arbitrary – can be replaced by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0.51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0.99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even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1−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. Not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1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2.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4F8F92E3-C6F9-4FBE-B4BB-A11DA3A25A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899" y="4696876"/>
                <a:ext cx="4842617" cy="1550100"/>
              </a:xfrm>
              <a:prstGeom prst="wedgeRectCallout">
                <a:avLst>
                  <a:gd name="adj1" fmla="val -20362"/>
                  <a:gd name="adj2" fmla="val -86427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9355560-3B8E-42E0-BDD9-643017E1FA19}"/>
              </a:ext>
            </a:extLst>
          </p:cNvPr>
          <p:cNvSpPr txBox="1"/>
          <p:nvPr/>
        </p:nvSpPr>
        <p:spPr>
          <a:xfrm>
            <a:off x="95250" y="6324600"/>
            <a:ext cx="954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BPP: {Boolean functions computable by some randomized algorithm}</a:t>
            </a:r>
          </a:p>
        </p:txBody>
      </p:sp>
    </p:spTree>
    <p:extLst>
      <p:ext uri="{BB962C8B-B14F-4D97-AF65-F5344CB8AC3E}">
        <p14:creationId xmlns:p14="http://schemas.microsoft.com/office/powerpoint/2010/main" val="19635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B3B7AF-5F7F-4B32-A7C1-04354A552895}"/>
              </a:ext>
            </a:extLst>
          </p:cNvPr>
          <p:cNvSpPr/>
          <p:nvPr/>
        </p:nvSpPr>
        <p:spPr>
          <a:xfrm>
            <a:off x="76200" y="4953001"/>
            <a:ext cx="7429499" cy="19716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8FFD2-476C-4DCD-AF13-28561DDD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Identity Testing: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787440-2218-4A9A-A8EC-95E64F2EB6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8"/>
                <a:ext cx="11954984" cy="556350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Q: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Standard form: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𝑥𝑥𝑥𝑥𝑥𝑥𝑥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𝑦𝑦𝑦𝑦𝑦𝑦𝑦𝑧𝑧𝑧𝑧𝑧𝑧𝑧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𝑦𝑧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𝑦𝑦𝑧𝑧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𝑦𝑦𝑧𝑧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Input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: an expression like the above, with sums/products of variables.</a:t>
                </a:r>
              </a:p>
              <a:p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𝑃𝐼𝑇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1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the 0 polynomial.</a:t>
                </a:r>
              </a:p>
              <a:p>
                <a:endParaRPr lang="en-US" dirty="0"/>
              </a:p>
              <a:p>
                <a:r>
                  <a:rPr lang="en-US" dirty="0"/>
                  <a:t>Why is the following not a polynomial-time algorithm for PIT?</a:t>
                </a:r>
              </a:p>
              <a:p>
                <a:r>
                  <a:rPr lang="en-US" dirty="0" err="1"/>
                  <a:t>Alg</a:t>
                </a:r>
                <a:r>
                  <a:rPr lang="en-US" dirty="0"/>
                  <a:t>-PIT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	Multiply everything out,</a:t>
                </a:r>
              </a:p>
              <a:p>
                <a:r>
                  <a:rPr lang="en-US" dirty="0"/>
                  <a:t>	Add/subtract like terms,</a:t>
                </a:r>
              </a:p>
              <a:p>
                <a:r>
                  <a:rPr lang="en-US" dirty="0"/>
                  <a:t>	Return 1 </a:t>
                </a:r>
                <a:r>
                  <a:rPr lang="en-US" dirty="0" err="1"/>
                  <a:t>iff</a:t>
                </a:r>
                <a:r>
                  <a:rPr lang="en-US" dirty="0"/>
                  <a:t> all terms cancel.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787440-2218-4A9A-A8EC-95E64F2EB6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8"/>
                <a:ext cx="11954984" cy="5563502"/>
              </a:xfrm>
              <a:blipFill>
                <a:blip r:embed="rId2"/>
                <a:stretch>
                  <a:fillRect l="-765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412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16933</TotalTime>
  <Words>1691</Words>
  <Application>Microsoft Office PowerPoint</Application>
  <PresentationFormat>Widescreen</PresentationFormat>
  <Paragraphs>231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Bodoni MT</vt:lpstr>
      <vt:lpstr>Calibri</vt:lpstr>
      <vt:lpstr>Calibri Light</vt:lpstr>
      <vt:lpstr>Cambria Math</vt:lpstr>
      <vt:lpstr>Courier New</vt:lpstr>
      <vt:lpstr>Segoe UI</vt:lpstr>
      <vt:lpstr>Segoe UI Light</vt:lpstr>
      <vt:lpstr>Office Theme</vt:lpstr>
      <vt:lpstr>CS 121: Lecture 24 Intro to Randomized Algorithms</vt:lpstr>
      <vt:lpstr>Announcements:</vt:lpstr>
      <vt:lpstr>Where we are:</vt:lpstr>
      <vt:lpstr>Last lecture</vt:lpstr>
      <vt:lpstr>Today:</vt:lpstr>
      <vt:lpstr>Informal</vt:lpstr>
      <vt:lpstr>Randomized algorithms</vt:lpstr>
      <vt:lpstr>Computing a function</vt:lpstr>
      <vt:lpstr>Polynomial Identity Testing: Problem</vt:lpstr>
      <vt:lpstr>Polynomial Identity Testing: Algorithm</vt:lpstr>
      <vt:lpstr>Polynomial Identity Testing: Correctness (1/2)</vt:lpstr>
      <vt:lpstr>Polynomial Identity Testing: Correctness (2/2)</vt:lpstr>
      <vt:lpstr>Success amplification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expectation to high probability</vt:lpstr>
      <vt:lpstr>PowerPoint Presentation</vt:lpstr>
      <vt:lpstr>PowerPoint Presentation</vt:lpstr>
      <vt:lpstr>Recap</vt:lpstr>
      <vt:lpstr>PowerPoint Presentation</vt:lpstr>
      <vt:lpstr>PowerPoint Presentation</vt:lpstr>
      <vt:lpstr>Next Lecture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Boaz Barak</dc:creator>
  <cp:lastModifiedBy>Hesterberg, Adam C.</cp:lastModifiedBy>
  <cp:revision>475</cp:revision>
  <dcterms:created xsi:type="dcterms:W3CDTF">2019-08-29T15:27:01Z</dcterms:created>
  <dcterms:modified xsi:type="dcterms:W3CDTF">2020-11-24T05:59:28Z</dcterms:modified>
</cp:coreProperties>
</file>