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23" r:id="rId2"/>
    <p:sldId id="325" r:id="rId3"/>
    <p:sldId id="332" r:id="rId4"/>
    <p:sldId id="503" r:id="rId5"/>
    <p:sldId id="504" r:id="rId6"/>
    <p:sldId id="505" r:id="rId7"/>
    <p:sldId id="506" r:id="rId8"/>
    <p:sldId id="507" r:id="rId9"/>
    <p:sldId id="508" r:id="rId10"/>
    <p:sldId id="526" r:id="rId11"/>
    <p:sldId id="516" r:id="rId12"/>
    <p:sldId id="527" r:id="rId13"/>
    <p:sldId id="528" r:id="rId14"/>
    <p:sldId id="529" r:id="rId15"/>
    <p:sldId id="310" r:id="rId16"/>
    <p:sldId id="531" r:id="rId17"/>
    <p:sldId id="532" r:id="rId18"/>
    <p:sldId id="324" r:id="rId19"/>
    <p:sldId id="460" r:id="rId20"/>
    <p:sldId id="261" r:id="rId21"/>
    <p:sldId id="530" r:id="rId22"/>
    <p:sldId id="533" r:id="rId23"/>
    <p:sldId id="302" r:id="rId24"/>
    <p:sldId id="275" r:id="rId25"/>
    <p:sldId id="298" r:id="rId26"/>
    <p:sldId id="297" r:id="rId27"/>
    <p:sldId id="496" r:id="rId28"/>
    <p:sldId id="282" r:id="rId29"/>
    <p:sldId id="281" r:id="rId30"/>
    <p:sldId id="497" r:id="rId31"/>
    <p:sldId id="289" r:id="rId32"/>
    <p:sldId id="315" r:id="rId33"/>
    <p:sldId id="452" r:id="rId34"/>
    <p:sldId id="45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hu Sudan" initials="MS" lastIdx="1" clrIdx="0">
    <p:extLst>
      <p:ext uri="{19B8F6BF-5375-455C-9EA6-DF929625EA0E}">
        <p15:presenceInfo xmlns:p15="http://schemas.microsoft.com/office/powerpoint/2012/main" userId="Madhu Sud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66FF66"/>
    <a:srgbClr val="00CC00"/>
    <a:srgbClr val="00B0F0"/>
    <a:srgbClr val="00FFFF"/>
    <a:srgbClr val="66FFFF"/>
    <a:srgbClr val="0070C0"/>
    <a:srgbClr val="B2B2B2"/>
    <a:srgbClr val="33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5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A8DD-FF0F-4B60-BE15-587A7ED1135E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Yottabyte,</a:t>
            </a:r>
            <a:r>
              <a:rPr lang="en-US" baseline="0" dirty="0"/>
              <a:t> exaflop</a:t>
            </a:r>
          </a:p>
          <a:p>
            <a:endParaRPr lang="en-US" baseline="0" dirty="0"/>
          </a:p>
          <a:p>
            <a:r>
              <a:rPr lang="en-US" baseline="0" dirty="0"/>
              <a:t>Source: https://www.intel.com/content/dam/www/public/us/en/documents/white-papers/cost-efficient-ssl-application-delivery-paper.pdf assume about 1-10% of SSL traffic is the handshake.</a:t>
            </a:r>
          </a:p>
          <a:p>
            <a:r>
              <a:rPr lang="en-US" baseline="0" dirty="0"/>
              <a:t>Cycles, persons based on NSA 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748C1F-5841-465A-91F5-F3E2404148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4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B6FA9-B422-4E00-A627-F0D189AD78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9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7367B7-BCA2-A34F-ACDE-810001FCEF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Unicode MS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Unicode M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3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6176" y="292344"/>
            <a:ext cx="8381537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470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7686"/>
            <a:ext cx="12192000" cy="1083446"/>
          </a:xfrm>
          <a:prstGeom prst="rect">
            <a:avLst/>
          </a:prstGeom>
          <a:solidFill>
            <a:schemeClr val="bg1">
              <a:lumMod val="75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2743" y="1"/>
            <a:ext cx="11999259" cy="1091131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336176" y="2236396"/>
            <a:ext cx="8381537" cy="845924"/>
          </a:xfrm>
        </p:spPr>
        <p:txBody>
          <a:bodyPr>
            <a:normAutofit/>
          </a:bodyPr>
          <a:lstStyle>
            <a:lvl1pPr marL="0" indent="0">
              <a:buNone/>
              <a:defRPr sz="3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9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0.png"/><Relationship Id="rId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13" Type="http://schemas.openxmlformats.org/officeDocument/2006/relationships/image" Target="../media/image17.png"/><Relationship Id="rId3" Type="http://schemas.openxmlformats.org/officeDocument/2006/relationships/image" Target="../media/image15.jpeg"/><Relationship Id="rId7" Type="http://schemas.openxmlformats.org/officeDocument/2006/relationships/image" Target="../media/image25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1.png"/><Relationship Id="rId11" Type="http://schemas.openxmlformats.org/officeDocument/2006/relationships/image" Target="../media/image291.png"/><Relationship Id="rId5" Type="http://schemas.openxmlformats.org/officeDocument/2006/relationships/image" Target="../media/image232.png"/><Relationship Id="rId10" Type="http://schemas.openxmlformats.org/officeDocument/2006/relationships/image" Target="../media/image281.png"/><Relationship Id="rId4" Type="http://schemas.openxmlformats.org/officeDocument/2006/relationships/image" Target="../media/image221.png"/><Relationship Id="rId9" Type="http://schemas.openxmlformats.org/officeDocument/2006/relationships/image" Target="../media/image271.png"/><Relationship Id="rId1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513.png"/><Relationship Id="rId7" Type="http://schemas.openxmlformats.org/officeDocument/2006/relationships/image" Target="../media/image552.png"/><Relationship Id="rId12" Type="http://schemas.openxmlformats.org/officeDocument/2006/relationships/hyperlink" Target="http://www.designofapproxalgs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3.png"/><Relationship Id="rId11" Type="http://schemas.openxmlformats.org/officeDocument/2006/relationships/image" Target="../media/image29.png"/><Relationship Id="rId5" Type="http://schemas.openxmlformats.org/officeDocument/2006/relationships/image" Target="../media/image533.png"/><Relationship Id="rId10" Type="http://schemas.openxmlformats.org/officeDocument/2006/relationships/image" Target="../media/image28.jpeg"/><Relationship Id="rId4" Type="http://schemas.openxmlformats.org/officeDocument/2006/relationships/image" Target="../media/image524.png"/><Relationship Id="rId9" Type="http://schemas.openxmlformats.org/officeDocument/2006/relationships/hyperlink" Target="http://algorithms.wtf/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30.jpeg"/><Relationship Id="rId7" Type="http://schemas.openxmlformats.org/officeDocument/2006/relationships/hyperlink" Target="https://www.math.ias.edu/avi/book" TargetMode="External"/><Relationship Id="rId2" Type="http://schemas.openxmlformats.org/officeDocument/2006/relationships/image" Target="../media/image59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ople.seas.harvard.edu/~salil/pseudorandomness/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s://theory.cs.princeton.edu/complexity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33.jpeg"/><Relationship Id="rId16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g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g"/><Relationship Id="rId1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1.png"/><Relationship Id="rId3" Type="http://schemas.openxmlformats.org/officeDocument/2006/relationships/image" Target="../media/image5.jpeg"/><Relationship Id="rId7" Type="http://schemas.openxmlformats.org/officeDocument/2006/relationships/image" Target="../media/image25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2.png"/><Relationship Id="rId5" Type="http://schemas.openxmlformats.org/officeDocument/2006/relationships/image" Target="../media/image233.png"/><Relationship Id="rId4" Type="http://schemas.openxmlformats.org/officeDocument/2006/relationships/image" Target="../media/image222.png"/><Relationship Id="rId9" Type="http://schemas.openxmlformats.org/officeDocument/2006/relationships/image" Target="../media/image27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10.png"/><Relationship Id="rId3" Type="http://schemas.openxmlformats.org/officeDocument/2006/relationships/image" Target="../media/image5.jpeg"/><Relationship Id="rId7" Type="http://schemas.openxmlformats.org/officeDocument/2006/relationships/image" Target="../media/image280.png"/><Relationship Id="rId12" Type="http://schemas.openxmlformats.org/officeDocument/2006/relationships/image" Target="../media/image36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1.png"/><Relationship Id="rId11" Type="http://schemas.openxmlformats.org/officeDocument/2006/relationships/image" Target="../media/image292.png"/><Relationship Id="rId5" Type="http://schemas.openxmlformats.org/officeDocument/2006/relationships/image" Target="../media/image282.png"/><Relationship Id="rId10" Type="http://schemas.openxmlformats.org/officeDocument/2006/relationships/image" Target="../media/image341.png"/><Relationship Id="rId4" Type="http://schemas.openxmlformats.org/officeDocument/2006/relationships/image" Target="../media/image202.png"/><Relationship Id="rId9" Type="http://schemas.openxmlformats.org/officeDocument/2006/relationships/image" Target="../media/image3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26</a:t>
            </a:r>
            <a:br>
              <a:rPr lang="en-US" dirty="0"/>
            </a:br>
            <a:r>
              <a:rPr lang="en-US" dirty="0"/>
              <a:t>What we didn’t cover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Madhu Sudan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D388C-7047-4B2F-9416-6790A67B5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to computing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63A47-FF4D-4327-81A5-E446877492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131518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Probabilistic computing: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be polytime computable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Can put computer in the configuration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Allows us to compute “average(f)”, “variance(f)” etc.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Quantum computing: 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be polytime computable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Can put computer in the configuration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en-US" b="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Allows us to compute ?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B63A47-FF4D-4327-81A5-E446877492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131518"/>
              </a:xfrm>
              <a:blipFill>
                <a:blip r:embed="rId2"/>
                <a:stretch>
                  <a:fillRect l="-917" t="-1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48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9B334-2A40-450A-A32E-50FE38019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quantum computing history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2FD9F-97C1-4A10-BE6F-E996269859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13460"/>
                <a:ext cx="12192000" cy="5939327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1981: </a:t>
                </a:r>
                <a:r>
                  <a:rPr lang="en-US" dirty="0"/>
                  <a:t>Feynman talks about difficulty of simulating quantum physics with classical computers, speculates maybe a different computer would work.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1985: </a:t>
                </a:r>
                <a:r>
                  <a:rPr lang="en-US" dirty="0"/>
                  <a:t>David Deutsch starts studying quantum computers in their own right.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1993: </a:t>
                </a:r>
                <a:r>
                  <a:rPr lang="en-US" dirty="0"/>
                  <a:t>Bernstein and Vazirani give formal definitions, first formal evidence of exponential speedup.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Spring 1994: </a:t>
                </a:r>
                <a:r>
                  <a:rPr lang="en-US" dirty="0"/>
                  <a:t>Simons gives “period finding” algorithm for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C00000"/>
                    </a:solidFill>
                  </a:rPr>
                  <a:t>Fall 1994: </a:t>
                </a:r>
                <a:r>
                  <a:rPr lang="en-US" dirty="0"/>
                  <a:t>Shor gives “period finding” algorithm for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and show it implies a polynomial-time factoring algorithm. Field explodes.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2FD9F-97C1-4A10-BE6F-E996269859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3460"/>
                <a:ext cx="12192000" cy="5939327"/>
              </a:xfrm>
              <a:blipFill>
                <a:blip r:embed="rId2"/>
                <a:stretch>
                  <a:fillRect l="-900" t="-923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2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B7630-7A7F-464F-BDA1-FAE10FBE8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details: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1DEAC-BA27-4352-B729-66823A3E3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499337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Model: Quantum Turing Machine or </a:t>
            </a:r>
            <a:r>
              <a:rPr lang="en-US" u="sng" dirty="0"/>
              <a:t>(uniform) Quantum circuits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Uniform circuit = constructed in time poly in its size.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Complexity Measure: Quantum time/Quantum size (equal up to poly factors, due to uniformity)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Complexity Class: BQP – Boolean functions computable in Poly time.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F1801B1-B1B5-45F1-9830-A3069CCDF5B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8686" y="6201470"/>
                <a:ext cx="11936402" cy="12029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Thms: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𝐵𝑄𝑃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𝐵𝑃𝑃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𝐵𝑄𝑃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𝐵𝑄𝑃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𝐸𝑋𝑃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4F1801B1-B1B5-45F1-9830-A3069CCDF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86" y="6201470"/>
                <a:ext cx="11936402" cy="1202986"/>
              </a:xfrm>
              <a:prstGeom prst="rect">
                <a:avLst/>
              </a:prstGeom>
              <a:blipFill>
                <a:blip r:embed="rId2"/>
                <a:stretch>
                  <a:fillRect l="-1021" t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559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5D099-DABD-439D-B00F-F8AC7E437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4203-FAE4-4CFA-A7D6-C43735E9C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Importance of STCT!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Axioms of quantum physics being tested by STCT!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Tools used to establish tests: from CS 121/221/321….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47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8B52-89DA-40A2-A96E-CB3A1A29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179" y="2585318"/>
            <a:ext cx="6223183" cy="1013460"/>
          </a:xfrm>
        </p:spPr>
        <p:txBody>
          <a:bodyPr/>
          <a:lstStyle/>
          <a:p>
            <a:r>
              <a:rPr lang="en-US" dirty="0"/>
              <a:t>2. Cryptography</a:t>
            </a:r>
          </a:p>
        </p:txBody>
      </p:sp>
    </p:spTree>
    <p:extLst>
      <p:ext uri="{BB962C8B-B14F-4D97-AF65-F5344CB8AC3E}">
        <p14:creationId xmlns:p14="http://schemas.microsoft.com/office/powerpoint/2010/main" val="1786950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BB8073-2669-44AC-AC4F-534245EA5A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Cryptography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A16483E-7511-46FE-B246-48F33810E477}"/>
              </a:ext>
            </a:extLst>
          </p:cNvPr>
          <p:cNvSpPr txBox="1">
            <a:spLocks/>
          </p:cNvSpPr>
          <p:nvPr/>
        </p:nvSpPr>
        <p:spPr>
          <a:xfrm>
            <a:off x="336176" y="978818"/>
            <a:ext cx="10807905" cy="2945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D7FE4-CC7E-4BCD-8A7A-3C50CC6E7221}"/>
              </a:ext>
            </a:extLst>
          </p:cNvPr>
          <p:cNvSpPr txBox="1"/>
          <p:nvPr/>
        </p:nvSpPr>
        <p:spPr>
          <a:xfrm>
            <a:off x="596113" y="1824742"/>
            <a:ext cx="115958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Very subtle – long history of people getting it wrong</a:t>
            </a:r>
            <a:br>
              <a:rPr lang="en-US" sz="3600" dirty="0"/>
            </a:br>
            <a:endParaRPr lang="en-US" sz="36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Can’t be taught in one class, not even one term</a:t>
            </a:r>
            <a:br>
              <a:rPr lang="en-US" sz="3600" dirty="0"/>
            </a:br>
            <a:endParaRPr lang="en-US" sz="3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Our focus is connection between </a:t>
            </a:r>
            <a:r>
              <a:rPr lang="en-US" sz="3600" dirty="0">
                <a:solidFill>
                  <a:srgbClr val="C00000"/>
                </a:solidFill>
              </a:rPr>
              <a:t>cryptography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C00000"/>
                </a:solidFill>
              </a:rPr>
              <a:t>computational complexity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C00000"/>
                </a:solidFill>
              </a:rPr>
              <a:t>randomness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994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Crypto: 3000BC-1976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64376" y="2033698"/>
            <a:ext cx="3716275" cy="81310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Design</a:t>
            </a:r>
            <a:r>
              <a:rPr lang="en-US" sz="2800" dirty="0"/>
              <a:t> crypto system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55479" y="3022461"/>
            <a:ext cx="3716275" cy="813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Believe impossible to break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042140" y="4136722"/>
            <a:ext cx="3821379" cy="960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for life or death applications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254209" y="5210627"/>
            <a:ext cx="2694253" cy="64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System is </a:t>
            </a:r>
            <a:r>
              <a:rPr lang="en-US" sz="2400" dirty="0">
                <a:solidFill>
                  <a:srgbClr val="C00000"/>
                </a:solidFill>
              </a:rPr>
              <a:t>broken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26403" y="4321973"/>
            <a:ext cx="1280612" cy="5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Die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562806" y="2990327"/>
            <a:ext cx="2866923" cy="5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Fix</a:t>
            </a:r>
            <a:r>
              <a:rPr lang="en-US" sz="2400" dirty="0"/>
              <a:t> crypto system</a:t>
            </a:r>
          </a:p>
        </p:txBody>
      </p:sp>
      <p:sp>
        <p:nvSpPr>
          <p:cNvPr id="10" name="Curved Down Arrow 9"/>
          <p:cNvSpPr/>
          <p:nvPr/>
        </p:nvSpPr>
        <p:spPr>
          <a:xfrm rot="2643339">
            <a:off x="7962862" y="2250515"/>
            <a:ext cx="1206922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9000000">
            <a:off x="7414361" y="5128549"/>
            <a:ext cx="1499829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2296030">
            <a:off x="3314203" y="5043009"/>
            <a:ext cx="1984558" cy="58493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3502591" y="3495084"/>
            <a:ext cx="314166" cy="7858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8566323" y="3379922"/>
            <a:ext cx="286008" cy="7394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Down Arrow 17"/>
          <p:cNvSpPr/>
          <p:nvPr/>
        </p:nvSpPr>
        <p:spPr>
          <a:xfrm rot="19003545">
            <a:off x="3138914" y="2140931"/>
            <a:ext cx="1499829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52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Crypto: 3000BC-1976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64376" y="2033698"/>
            <a:ext cx="3716275" cy="81310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Design</a:t>
            </a:r>
            <a:r>
              <a:rPr lang="en-US" sz="2800" dirty="0"/>
              <a:t> crypto system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6955479" y="3022461"/>
            <a:ext cx="3716275" cy="813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Believe impossible to break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7042140" y="4136722"/>
            <a:ext cx="3821379" cy="960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Use for life or death applications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254209" y="5210627"/>
            <a:ext cx="2694253" cy="647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System is </a:t>
            </a:r>
            <a:r>
              <a:rPr lang="en-US" sz="2400" dirty="0">
                <a:solidFill>
                  <a:srgbClr val="C00000"/>
                </a:solidFill>
              </a:rPr>
              <a:t>broken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326403" y="4321973"/>
            <a:ext cx="1280612" cy="5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Die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2562806" y="2990327"/>
            <a:ext cx="2866923" cy="5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00000"/>
                </a:solidFill>
              </a:rPr>
              <a:t>Fix</a:t>
            </a:r>
            <a:r>
              <a:rPr lang="en-US" sz="2400" dirty="0"/>
              <a:t> crypto system</a:t>
            </a:r>
          </a:p>
        </p:txBody>
      </p:sp>
      <p:sp>
        <p:nvSpPr>
          <p:cNvPr id="10" name="Curved Down Arrow 9"/>
          <p:cNvSpPr/>
          <p:nvPr/>
        </p:nvSpPr>
        <p:spPr>
          <a:xfrm rot="2643339">
            <a:off x="7962862" y="2250515"/>
            <a:ext cx="1206922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urved Down Arrow 11"/>
          <p:cNvSpPr/>
          <p:nvPr/>
        </p:nvSpPr>
        <p:spPr>
          <a:xfrm rot="9000000">
            <a:off x="7414361" y="5128549"/>
            <a:ext cx="1499829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Down Arrow 12"/>
          <p:cNvSpPr/>
          <p:nvPr/>
        </p:nvSpPr>
        <p:spPr>
          <a:xfrm rot="12296030">
            <a:off x="3314203" y="5043009"/>
            <a:ext cx="1984558" cy="58493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3502591" y="3495084"/>
            <a:ext cx="314166" cy="7858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 rot="10800000">
            <a:off x="8566323" y="3379922"/>
            <a:ext cx="286008" cy="73942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rved Down Arrow 17"/>
          <p:cNvSpPr/>
          <p:nvPr/>
        </p:nvSpPr>
        <p:spPr>
          <a:xfrm rot="19003545">
            <a:off x="3138914" y="2140931"/>
            <a:ext cx="1499829" cy="502380"/>
          </a:xfrm>
          <a:prstGeom prst="curvedDownArrow">
            <a:avLst>
              <a:gd name="adj1" fmla="val 25000"/>
              <a:gd name="adj2" fmla="val 6443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3DD464-C353-4A63-8824-956DDAADFF75}"/>
              </a:ext>
            </a:extLst>
          </p:cNvPr>
          <p:cNvGrpSpPr/>
          <p:nvPr/>
        </p:nvGrpSpPr>
        <p:grpSpPr>
          <a:xfrm>
            <a:off x="1664044" y="2417768"/>
            <a:ext cx="9380363" cy="2627870"/>
            <a:chOff x="115330" y="0"/>
            <a:chExt cx="9380363" cy="262787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622F5BB-7EAA-4CAA-A503-2E6F27303115}"/>
                </a:ext>
              </a:extLst>
            </p:cNvPr>
            <p:cNvSpPr/>
            <p:nvPr/>
          </p:nvSpPr>
          <p:spPr>
            <a:xfrm>
              <a:off x="115330" y="0"/>
              <a:ext cx="9135762" cy="2627870"/>
            </a:xfrm>
            <a:prstGeom prst="roundRect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6354853C-8826-4B1F-87A3-B2BB0DB83026}"/>
                </a:ext>
              </a:extLst>
            </p:cNvPr>
            <p:cNvSpPr txBox="1">
              <a:spLocks/>
            </p:cNvSpPr>
            <p:nvPr/>
          </p:nvSpPr>
          <p:spPr>
            <a:xfrm>
              <a:off x="2031731" y="547823"/>
              <a:ext cx="7112617" cy="122091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3200" i="1" dirty="0"/>
                <a:t>“Human ingenuity cannot concoct a cipher which human ingenuity cannot resolve.”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24369C5-792D-4E7F-9FA9-355830D12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000" y="92608"/>
              <a:ext cx="1571504" cy="2096814"/>
            </a:xfrm>
            <a:prstGeom prst="rect">
              <a:avLst/>
            </a:prstGeom>
          </p:spPr>
        </p:pic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E756E33F-6A7A-4CAC-873C-7AA4FE040858}"/>
                </a:ext>
              </a:extLst>
            </p:cNvPr>
            <p:cNvSpPr txBox="1">
              <a:spLocks/>
            </p:cNvSpPr>
            <p:nvPr/>
          </p:nvSpPr>
          <p:spPr>
            <a:xfrm>
              <a:off x="5675066" y="1830836"/>
              <a:ext cx="3820627" cy="7171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Edgar Allan Poe, 1841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1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3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68556" y="-103602"/>
            <a:ext cx="8999444" cy="1091131"/>
          </a:xfrm>
        </p:spPr>
        <p:txBody>
          <a:bodyPr/>
          <a:lstStyle/>
          <a:p>
            <a:r>
              <a:rPr lang="en-US" dirty="0"/>
              <a:t>Example 1: Mary’s cipher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68557" y="1200376"/>
            <a:ext cx="6949927" cy="1002292"/>
          </a:xfrm>
        </p:spPr>
        <p:txBody>
          <a:bodyPr>
            <a:normAutofit/>
          </a:bodyPr>
          <a:lstStyle/>
          <a:p>
            <a:r>
              <a:rPr lang="en-US" sz="2400" dirty="0"/>
              <a:t>Mary queen of Scot planned to assassinate her cousin queen Elisabeth in 1587.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927" y="29294"/>
            <a:ext cx="1743984" cy="2173374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1668556" y="2096167"/>
            <a:ext cx="7292264" cy="822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Communicated plot using </a:t>
            </a:r>
            <a:r>
              <a:rPr lang="en-US" sz="2400" dirty="0">
                <a:solidFill>
                  <a:srgbClr val="C00000"/>
                </a:solidFill>
              </a:rPr>
              <a:t>substitution cipher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067" b="95237"/>
          <a:stretch/>
        </p:blipFill>
        <p:spPr>
          <a:xfrm>
            <a:off x="1786965" y="2889552"/>
            <a:ext cx="2682934" cy="326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" b="54155"/>
          <a:stretch/>
        </p:blipFill>
        <p:spPr>
          <a:xfrm>
            <a:off x="4917386" y="2679251"/>
            <a:ext cx="5426294" cy="838416"/>
          </a:xfrm>
          <a:prstGeom prst="rect">
            <a:avLst/>
          </a:prstGeom>
        </p:spPr>
      </p:pic>
      <p:sp>
        <p:nvSpPr>
          <p:cNvPr id="9" name="Text Placeholder 3"/>
          <p:cNvSpPr txBox="1">
            <a:spLocks/>
          </p:cNvSpPr>
          <p:nvPr/>
        </p:nvSpPr>
        <p:spPr>
          <a:xfrm>
            <a:off x="1668556" y="3679837"/>
            <a:ext cx="7436406" cy="628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Sir Francis </a:t>
            </a:r>
            <a:r>
              <a:rPr lang="en-US" sz="2400" dirty="0" err="1"/>
              <a:t>Walsingham</a:t>
            </a:r>
            <a:r>
              <a:rPr lang="en-US" sz="2400" dirty="0"/>
              <a:t> broke it using </a:t>
            </a:r>
            <a:r>
              <a:rPr lang="en-US" sz="2400" dirty="0">
                <a:solidFill>
                  <a:srgbClr val="C00000"/>
                </a:solidFill>
              </a:rPr>
              <a:t>frequency analysis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128" y="4204551"/>
            <a:ext cx="3193644" cy="25549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-1" r="709" b="28318"/>
          <a:stretch/>
        </p:blipFill>
        <p:spPr>
          <a:xfrm>
            <a:off x="2871600" y="1259728"/>
            <a:ext cx="5789191" cy="46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Enigma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48898" y="1126279"/>
            <a:ext cx="6665336" cy="993285"/>
          </a:xfrm>
        </p:spPr>
        <p:txBody>
          <a:bodyPr>
            <a:noAutofit/>
          </a:bodyPr>
          <a:lstStyle/>
          <a:p>
            <a:r>
              <a:rPr lang="en-US" sz="2400" dirty="0"/>
              <a:t>A typewriter that based on wires and rotor setting would emit different letter for every keypress.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7F26"/>
              </a:clrFrom>
              <a:clrTo>
                <a:srgbClr val="FF7F2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500" y="125068"/>
            <a:ext cx="2610976" cy="1958232"/>
          </a:xfrm>
          <a:prstGeom prst="rect">
            <a:avLst/>
          </a:prstGeom>
        </p:spPr>
      </p:pic>
      <p:sp>
        <p:nvSpPr>
          <p:cNvPr id="8" name="Text Placeholder 3"/>
          <p:cNvSpPr txBox="1">
            <a:spLocks/>
          </p:cNvSpPr>
          <p:nvPr/>
        </p:nvSpPr>
        <p:spPr>
          <a:xfrm>
            <a:off x="1700366" y="1953084"/>
            <a:ext cx="1613440" cy="4670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current state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1700366" y="2656294"/>
            <a:ext cx="1613440" cy="4973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letter typed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00185" y="2254361"/>
            <a:ext cx="1597687" cy="530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5364676" y="1959786"/>
            <a:ext cx="1613440" cy="4670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new state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5364676" y="2662996"/>
            <a:ext cx="1613440" cy="4973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letter output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3"/>
              <p:cNvSpPr txBox="1">
                <a:spLocks/>
              </p:cNvSpPr>
              <p:nvPr/>
            </p:nvSpPr>
            <p:spPr>
              <a:xfrm>
                <a:off x="329286" y="3314930"/>
                <a:ext cx="8028793" cy="673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113</m:t>
                        </m:r>
                      </m:sup>
                    </m:sSup>
                  </m:oMath>
                </a14:m>
                <a:r>
                  <a:rPr lang="en-US" sz="2400" dirty="0"/>
                  <a:t> possibilities to set the wirings and rotors.</a:t>
                </a:r>
              </a:p>
            </p:txBody>
          </p:sp>
        </mc:Choice>
        <mc:Fallback xmlns="">
          <p:sp>
            <p:nvSpPr>
              <p:cNvPr id="1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6" y="3314930"/>
                <a:ext cx="8028793" cy="673355"/>
              </a:xfrm>
              <a:prstGeom prst="rect">
                <a:avLst/>
              </a:prstGeom>
              <a:blipFill>
                <a:blip r:embed="rId3"/>
                <a:stretch>
                  <a:fillRect l="-1139" t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Placeholder 3"/>
              <p:cNvSpPr txBox="1">
                <a:spLocks/>
              </p:cNvSpPr>
              <p:nvPr/>
            </p:nvSpPr>
            <p:spPr>
              <a:xfrm>
                <a:off x="329286" y="3713068"/>
                <a:ext cx="8747251" cy="6733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/>
                  <a:t>Lightspeed supercomputer will take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≫10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400" dirty="0"/>
                  <a:t> years to check them all </a:t>
                </a:r>
              </a:p>
            </p:txBody>
          </p:sp>
        </mc:Choice>
        <mc:Fallback xmlns="">
          <p:sp>
            <p:nvSpPr>
              <p:cNvPr id="1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286" y="3713068"/>
                <a:ext cx="8747251" cy="673355"/>
              </a:xfrm>
              <a:prstGeom prst="rect">
                <a:avLst/>
              </a:prstGeom>
              <a:blipFill>
                <a:blip r:embed="rId4"/>
                <a:stretch>
                  <a:fillRect l="-1045" t="-12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Placeholder 3"/>
              <p:cNvSpPr txBox="1">
                <a:spLocks/>
              </p:cNvSpPr>
              <p:nvPr/>
            </p:nvSpPr>
            <p:spPr>
              <a:xfrm>
                <a:off x="7659882" y="4139706"/>
                <a:ext cx="4285783" cy="480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i="1" dirty="0"/>
                  <a:t>(universe is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2000" i="1" dirty="0"/>
                  <a:t> years old)</a:t>
                </a:r>
              </a:p>
            </p:txBody>
          </p:sp>
        </mc:Choice>
        <mc:Fallback xmlns="">
          <p:sp>
            <p:nvSpPr>
              <p:cNvPr id="15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882" y="4139706"/>
                <a:ext cx="4285783" cy="480588"/>
              </a:xfrm>
              <a:prstGeom prst="rect">
                <a:avLst/>
              </a:prstGeom>
              <a:blipFill>
                <a:blip r:embed="rId5"/>
                <a:stretch>
                  <a:fillRect l="-1565" t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3"/>
          <p:cNvSpPr txBox="1">
            <a:spLocks/>
          </p:cNvSpPr>
          <p:nvPr/>
        </p:nvSpPr>
        <p:spPr>
          <a:xfrm>
            <a:off x="263192" y="4435633"/>
            <a:ext cx="5929180" cy="61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Believed impossible to break by Germans.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263192" y="4997851"/>
            <a:ext cx="11928808" cy="6131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Broken (following Polish advances) via heroic efforts by British at Bletchley park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962332" y="5574796"/>
            <a:ext cx="8114204" cy="55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Cut German U-Boat success in sinking ships by ~90%</a:t>
            </a:r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962332" y="5959932"/>
            <a:ext cx="8114204" cy="55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Sank about 60% of German U-Boats in Mediterranean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962332" y="6372347"/>
            <a:ext cx="8114204" cy="559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Crucial to success of Normandy D-day landing.</a:t>
            </a:r>
          </a:p>
        </p:txBody>
      </p:sp>
    </p:spTree>
    <p:extLst>
      <p:ext uri="{BB962C8B-B14F-4D97-AF65-F5344CB8AC3E}">
        <p14:creationId xmlns:p14="http://schemas.microsoft.com/office/powerpoint/2010/main" val="252360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09FE-DAF8-4535-87A1-BC95479F0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F157-2A43-439E-9547-9A301906E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016" y="1048644"/>
            <a:ext cx="11954984" cy="565349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Advanced section: Yael </a:t>
            </a:r>
            <a:r>
              <a:rPr lang="en-US" dirty="0" err="1"/>
              <a:t>Kalai</a:t>
            </a:r>
            <a:r>
              <a:rPr lang="en-US" dirty="0"/>
              <a:t> (Proofs in CS: Probabilistic Checking, Interaction, Zero Knowledge, Delegation)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Final Exam (any 3hrs between [1:21pm 12/10 – 1:21pm 12/12])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71E8676-F0F6-4921-AE8A-41A1C327B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492" y="0"/>
            <a:ext cx="1375508" cy="137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2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626159" y="3885363"/>
            <a:ext cx="8378651" cy="3500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>
                <a:solidFill>
                  <a:schemeClr val="tx1"/>
                </a:solidFill>
              </a:rPr>
              <a:t>       1976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Modern Cryptography (1976- 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0259" y="1119343"/>
            <a:ext cx="10162269" cy="1104963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“We stand today on the brink of a revolution in cryptography”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499" y="162239"/>
            <a:ext cx="1453758" cy="2062067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6393314" y="1663609"/>
            <a:ext cx="4656043" cy="486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Whit </a:t>
            </a:r>
            <a:r>
              <a:rPr lang="en-US" sz="2000" dirty="0" err="1"/>
              <a:t>Diffie</a:t>
            </a:r>
            <a:r>
              <a:rPr lang="en-US" sz="2000" dirty="0"/>
              <a:t> and Martin Hellman, 1976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1790812" y="2965856"/>
            <a:ext cx="1622279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Mary’s cipher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812206" y="2525320"/>
            <a:ext cx="1072969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Data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5225674" y="2525320"/>
            <a:ext cx="1072969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Cycles</a:t>
            </a:r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6641082" y="2525320"/>
            <a:ext cx="1735894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Person-years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668557" y="2877973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26158" y="3387968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26158" y="4705934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/>
          <p:cNvSpPr txBox="1">
            <a:spLocks/>
          </p:cNvSpPr>
          <p:nvPr/>
        </p:nvSpPr>
        <p:spPr>
          <a:xfrm>
            <a:off x="2189927" y="3465787"/>
            <a:ext cx="112268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Enigma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26158" y="3885362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19459" y="4237052"/>
            <a:ext cx="838535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3"/>
          <p:cNvSpPr txBox="1">
            <a:spLocks/>
          </p:cNvSpPr>
          <p:nvPr/>
        </p:nvSpPr>
        <p:spPr>
          <a:xfrm>
            <a:off x="1601039" y="4292194"/>
            <a:ext cx="236471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 err="1"/>
              <a:t>Diffie</a:t>
            </a:r>
            <a:r>
              <a:rPr lang="en-US" sz="2000" i="1" dirty="0"/>
              <a:t>-Hellman/RSA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3693298" y="2525320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 Placeholder 3"/>
              <p:cNvSpPr txBox="1">
                <a:spLocks/>
              </p:cNvSpPr>
              <p:nvPr/>
            </p:nvSpPr>
            <p:spPr>
              <a:xfrm>
                <a:off x="3793782" y="2944895"/>
                <a:ext cx="1170370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000" i="1" dirty="0"/>
                  <a:t> bytes</a:t>
                </a:r>
              </a:p>
            </p:txBody>
          </p:sp>
        </mc:Choice>
        <mc:Fallback xmlns="">
          <p:sp>
            <p:nvSpPr>
              <p:cNvPr id="2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782" y="2944895"/>
                <a:ext cx="1170370" cy="440536"/>
              </a:xfrm>
              <a:prstGeom prst="rect">
                <a:avLst/>
              </a:prstGeom>
              <a:blipFill>
                <a:blip r:embed="rId4"/>
                <a:stretch>
                  <a:fillRect t="-13889" r="-3125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Placeholder 3"/>
              <p:cNvSpPr txBox="1">
                <a:spLocks/>
              </p:cNvSpPr>
              <p:nvPr/>
            </p:nvSpPr>
            <p:spPr>
              <a:xfrm>
                <a:off x="3780115" y="3454889"/>
                <a:ext cx="1445558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2000" i="1" dirty="0"/>
                  <a:t> bytes</a:t>
                </a:r>
              </a:p>
            </p:txBody>
          </p:sp>
        </mc:Choice>
        <mc:Fallback xmlns="">
          <p:sp>
            <p:nvSpPr>
              <p:cNvPr id="2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115" y="3454889"/>
                <a:ext cx="1445558" cy="440536"/>
              </a:xfrm>
              <a:prstGeom prst="rect">
                <a:avLst/>
              </a:prstGeom>
              <a:blipFill>
                <a:blip r:embed="rId5"/>
                <a:stretch>
                  <a:fillRect t="-152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 Placeholder 3"/>
          <p:cNvSpPr txBox="1">
            <a:spLocks/>
          </p:cNvSpPr>
          <p:nvPr/>
        </p:nvSpPr>
        <p:spPr>
          <a:xfrm>
            <a:off x="8859363" y="2521371"/>
            <a:ext cx="990638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/>
              <a:t>Result</a:t>
            </a: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5373052" y="2961641"/>
            <a:ext cx="736413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N/A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 Placeholder 3"/>
              <p:cNvSpPr txBox="1">
                <a:spLocks/>
              </p:cNvSpPr>
              <p:nvPr/>
            </p:nvSpPr>
            <p:spPr>
              <a:xfrm>
                <a:off x="6650867" y="2955793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1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867" y="2955793"/>
                <a:ext cx="736413" cy="4405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 Placeholder 3"/>
          <p:cNvSpPr txBox="1">
            <a:spLocks/>
          </p:cNvSpPr>
          <p:nvPr/>
        </p:nvSpPr>
        <p:spPr>
          <a:xfrm>
            <a:off x="9151142" y="2990118"/>
            <a:ext cx="92120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Broken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Placeholder 3"/>
              <p:cNvSpPr txBox="1">
                <a:spLocks/>
              </p:cNvSpPr>
              <p:nvPr/>
            </p:nvSpPr>
            <p:spPr>
              <a:xfrm>
                <a:off x="5373052" y="3463192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3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052" y="3463192"/>
                <a:ext cx="736413" cy="4405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Placeholder 3"/>
              <p:cNvSpPr txBox="1">
                <a:spLocks/>
              </p:cNvSpPr>
              <p:nvPr/>
            </p:nvSpPr>
            <p:spPr>
              <a:xfrm>
                <a:off x="6770552" y="3466437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4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52" y="3466437"/>
                <a:ext cx="736413" cy="4405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Placeholder 3"/>
          <p:cNvSpPr txBox="1">
            <a:spLocks/>
          </p:cNvSpPr>
          <p:nvPr/>
        </p:nvSpPr>
        <p:spPr>
          <a:xfrm>
            <a:off x="9132707" y="3443990"/>
            <a:ext cx="921201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Broken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Placeholder 3"/>
              <p:cNvSpPr txBox="1">
                <a:spLocks/>
              </p:cNvSpPr>
              <p:nvPr/>
            </p:nvSpPr>
            <p:spPr>
              <a:xfrm>
                <a:off x="3795583" y="4290520"/>
                <a:ext cx="1445558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sup>
                    </m:sSup>
                  </m:oMath>
                </a14:m>
                <a:r>
                  <a:rPr lang="en-US" sz="2000" i="1" dirty="0"/>
                  <a:t> bytes</a:t>
                </a:r>
              </a:p>
            </p:txBody>
          </p:sp>
        </mc:Choice>
        <mc:Fallback xmlns="">
          <p:sp>
            <p:nvSpPr>
              <p:cNvPr id="36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583" y="4290520"/>
                <a:ext cx="1445558" cy="440536"/>
              </a:xfrm>
              <a:prstGeom prst="rect">
                <a:avLst/>
              </a:prstGeom>
              <a:blipFill>
                <a:blip r:embed="rId9"/>
                <a:stretch>
                  <a:fillRect t="-15278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Placeholder 3"/>
              <p:cNvSpPr txBox="1">
                <a:spLocks/>
              </p:cNvSpPr>
              <p:nvPr/>
            </p:nvSpPr>
            <p:spPr>
              <a:xfrm>
                <a:off x="6770552" y="4294685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7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552" y="4294685"/>
                <a:ext cx="736413" cy="4405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Placeholder 3"/>
              <p:cNvSpPr txBox="1">
                <a:spLocks/>
              </p:cNvSpPr>
              <p:nvPr/>
            </p:nvSpPr>
            <p:spPr>
              <a:xfrm>
                <a:off x="5337426" y="4309032"/>
                <a:ext cx="736413" cy="4405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</m:sSup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8" name="Tex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426" y="4309032"/>
                <a:ext cx="736413" cy="44053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 Placeholder 3"/>
          <p:cNvSpPr txBox="1">
            <a:spLocks/>
          </p:cNvSpPr>
          <p:nvPr/>
        </p:nvSpPr>
        <p:spPr>
          <a:xfrm>
            <a:off x="9124333" y="4284703"/>
            <a:ext cx="1267866" cy="440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i="1" dirty="0"/>
              <a:t>Unbroken!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5101744" y="2537045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34828" y="2538721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446178" y="2530346"/>
            <a:ext cx="39650" cy="218061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65" y="2968509"/>
            <a:ext cx="344629" cy="3446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13" y="3484660"/>
            <a:ext cx="344629" cy="34462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12" y="4141285"/>
            <a:ext cx="458318" cy="477616"/>
          </a:xfrm>
          <a:prstGeom prst="rect">
            <a:avLst/>
          </a:prstGeom>
        </p:spPr>
      </p:pic>
      <p:sp>
        <p:nvSpPr>
          <p:cNvPr id="46" name="Text Placeholder 3"/>
          <p:cNvSpPr txBox="1">
            <a:spLocks/>
          </p:cNvSpPr>
          <p:nvPr/>
        </p:nvSpPr>
        <p:spPr>
          <a:xfrm>
            <a:off x="1575983" y="5010107"/>
            <a:ext cx="9066963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DH/RSA are </a:t>
            </a:r>
            <a:r>
              <a:rPr lang="en-US" sz="2800" i="1" dirty="0">
                <a:solidFill>
                  <a:srgbClr val="C00000"/>
                </a:solidFill>
              </a:rPr>
              <a:t>simpler</a:t>
            </a:r>
            <a:r>
              <a:rPr lang="en-US" sz="2800" i="1" dirty="0"/>
              <a:t> than Enigma, and allow </a:t>
            </a:r>
            <a:r>
              <a:rPr lang="en-US" sz="2800" i="1" dirty="0">
                <a:solidFill>
                  <a:srgbClr val="C00000"/>
                </a:solidFill>
              </a:rPr>
              <a:t>public</a:t>
            </a:r>
            <a:r>
              <a:rPr lang="en-US" sz="2800" i="1" dirty="0"/>
              <a:t> encryption key </a:t>
            </a:r>
          </a:p>
        </p:txBody>
      </p:sp>
      <p:sp>
        <p:nvSpPr>
          <p:cNvPr id="47" name="Text Placeholder 3"/>
          <p:cNvSpPr txBox="1">
            <a:spLocks/>
          </p:cNvSpPr>
          <p:nvPr/>
        </p:nvSpPr>
        <p:spPr>
          <a:xfrm>
            <a:off x="1546834" y="5964489"/>
            <a:ext cx="3920003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Security through obscurity</a:t>
            </a:r>
          </a:p>
        </p:txBody>
      </p:sp>
      <p:sp>
        <p:nvSpPr>
          <p:cNvPr id="48" name="Text Placeholder 3"/>
          <p:cNvSpPr txBox="1">
            <a:spLocks/>
          </p:cNvSpPr>
          <p:nvPr/>
        </p:nvSpPr>
        <p:spPr>
          <a:xfrm>
            <a:off x="6171413" y="5964489"/>
            <a:ext cx="2551090" cy="643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Security through</a:t>
            </a:r>
          </a:p>
        </p:txBody>
      </p:sp>
      <p:sp>
        <p:nvSpPr>
          <p:cNvPr id="49" name="Text Placeholder 3"/>
          <p:cNvSpPr txBox="1">
            <a:spLocks/>
          </p:cNvSpPr>
          <p:nvPr/>
        </p:nvSpPr>
        <p:spPr>
          <a:xfrm>
            <a:off x="8419375" y="5966991"/>
            <a:ext cx="1634532" cy="64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simplicity</a:t>
            </a:r>
          </a:p>
        </p:txBody>
      </p:sp>
      <p:sp>
        <p:nvSpPr>
          <p:cNvPr id="50" name="Right Arrow 49"/>
          <p:cNvSpPr/>
          <p:nvPr/>
        </p:nvSpPr>
        <p:spPr>
          <a:xfrm>
            <a:off x="5225674" y="5961872"/>
            <a:ext cx="848165" cy="489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980" y="1975564"/>
            <a:ext cx="1015035" cy="90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/>
      <p:bldP spid="8" grpId="0"/>
      <p:bldP spid="9" grpId="0"/>
      <p:bldP spid="10" grpId="0"/>
      <p:bldP spid="15" grpId="0"/>
      <p:bldP spid="20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6" grpId="0"/>
      <p:bldP spid="47" grpId="0"/>
      <p:bldP spid="48" grpId="0"/>
      <p:bldP spid="49" grpId="0"/>
      <p:bldP spid="49" grpId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B76FC-0DB3-44F9-B750-BF8E2DA8B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3C957-39D1-4CD0-B12B-47BA3FDECC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328871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b="0" dirty="0"/>
                  <a:t>Key insight: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on steroids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There exist “one-way”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easy to compute (in poly(n) time)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hard to invert (Given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hard to find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(Exercise: Prove that if NP=P, then such functions don’t exist!)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3 Phases of modern crypto: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Phase 1: Diffie/Hellman, </a:t>
                </a:r>
                <a:r>
                  <a:rPr lang="en-US" dirty="0" err="1"/>
                  <a:t>Rivest</a:t>
                </a:r>
                <a:r>
                  <a:rPr lang="en-US" dirty="0"/>
                  <a:t>/Shamir/</a:t>
                </a:r>
                <a:r>
                  <a:rPr lang="en-US" dirty="0" err="1"/>
                  <a:t>Adleman</a:t>
                </a:r>
                <a:r>
                  <a:rPr lang="en-US" dirty="0"/>
                  <a:t>: Realized above, and used sheer ingenuity to build some crypto primitives (encryption, signature, key distribution)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Phase 2: Blum/Goldwasser/</a:t>
                </a:r>
                <a:r>
                  <a:rPr lang="en-US" dirty="0" err="1"/>
                  <a:t>Micali</a:t>
                </a:r>
                <a:r>
                  <a:rPr lang="en-US" dirty="0"/>
                  <a:t>/Yao: Used principles of CS (!!!reductions!!!) to “automate” development of cryptography. Start with </a:t>
                </a:r>
                <a:r>
                  <a:rPr lang="en-US" dirty="0" err="1"/>
                  <a:t>o.w.f</a:t>
                </a:r>
                <a:r>
                  <a:rPr lang="en-US" dirty="0"/>
                  <a:t>., + build almost everything else from them! Proven secure unless </a:t>
                </a:r>
                <a:r>
                  <a:rPr lang="en-US" dirty="0" err="1"/>
                  <a:t>owf</a:t>
                </a:r>
                <a:r>
                  <a:rPr lang="en-US" dirty="0"/>
                  <a:t> breaks.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Phase 3: … Barak/Gentry/</a:t>
                </a:r>
                <a:r>
                  <a:rPr lang="en-US" dirty="0" err="1"/>
                  <a:t>Sahai</a:t>
                </a:r>
                <a:r>
                  <a:rPr lang="en-US" dirty="0"/>
                  <a:t>/Waters … : </a:t>
                </a:r>
                <a:r>
                  <a:rPr lang="en-US" dirty="0" err="1"/>
                  <a:t>Ingenuity+Principles</a:t>
                </a:r>
                <a:r>
                  <a:rPr lang="en-US" dirty="0"/>
                  <a:t>: Homomorphic Encryption, Obfuscation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793C957-39D1-4CD0-B12B-47BA3FDECC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328871"/>
              </a:xfrm>
              <a:blipFill>
                <a:blip r:embed="rId2"/>
                <a:stretch>
                  <a:fillRect l="-765" t="-914" b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393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95AD-56C6-4971-9154-3A2E442A0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Secrecy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33981-19EC-4C38-BDC4-0124AF7940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743" y="1508830"/>
            <a:ext cx="9784737" cy="2350995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rgbClr val="C00000"/>
                </a:solidFill>
              </a:rPr>
              <a:t>There are not in nature two real, absolute beings, indiscernible from each other”, </a:t>
            </a:r>
            <a:r>
              <a:rPr lang="en-US" dirty="0"/>
              <a:t>Gottfried Wilhelm Leibniz </a:t>
            </a:r>
            <a:br>
              <a:rPr lang="en-US" dirty="0"/>
            </a:br>
            <a:br>
              <a:rPr lang="en-US" dirty="0"/>
            </a:br>
            <a:r>
              <a:rPr lang="en-US" i="1" dirty="0">
                <a:solidFill>
                  <a:srgbClr val="3359C6"/>
                </a:solidFill>
              </a:rPr>
              <a:t>“Identity of </a:t>
            </a:r>
            <a:r>
              <a:rPr lang="en-US" i="1" dirty="0" err="1">
                <a:solidFill>
                  <a:srgbClr val="3359C6"/>
                </a:solidFill>
              </a:rPr>
              <a:t>Indiscernibles</a:t>
            </a:r>
            <a:r>
              <a:rPr lang="en-US" i="1" dirty="0">
                <a:solidFill>
                  <a:srgbClr val="3359C6"/>
                </a:solidFill>
              </a:rPr>
              <a:t> Principle”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E01C32-D0BF-47CD-A4F1-FCA240ED7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896" y="1309615"/>
            <a:ext cx="1892105" cy="2331728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07D4E5B-3B29-4DEA-9135-ABDDFDBACDEE}"/>
              </a:ext>
            </a:extLst>
          </p:cNvPr>
          <p:cNvSpPr txBox="1">
            <a:spLocks/>
          </p:cNvSpPr>
          <p:nvPr/>
        </p:nvSpPr>
        <p:spPr>
          <a:xfrm>
            <a:off x="192743" y="4395896"/>
            <a:ext cx="11260348" cy="1273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a.k.a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“If two distributions cannot be distinguished by polynomial-time algorithms, they may as well be the same”</a:t>
            </a:r>
          </a:p>
        </p:txBody>
      </p:sp>
    </p:spTree>
    <p:extLst>
      <p:ext uri="{BB962C8B-B14F-4D97-AF65-F5344CB8AC3E}">
        <p14:creationId xmlns:p14="http://schemas.microsoft.com/office/powerpoint/2010/main" val="303951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A6108-7352-47DC-B9A5-12DB895E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Cryptography vs. security</a:t>
            </a:r>
          </a:p>
        </p:txBody>
      </p:sp>
      <p:pic>
        <p:nvPicPr>
          <p:cNvPr id="2050" name="Picture 2" descr="Image result for rickety shed&quot;">
            <a:extLst>
              <a:ext uri="{FF2B5EF4-FFF2-40B4-BE49-F238E27FC236}">
                <a16:creationId xmlns:a16="http://schemas.microsoft.com/office/drawing/2014/main" id="{339804B7-5C82-46D3-9BFD-33B0DDEB9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895" r="-1920" b="29293"/>
          <a:stretch/>
        </p:blipFill>
        <p:spPr bwMode="auto">
          <a:xfrm>
            <a:off x="-99495" y="1681018"/>
            <a:ext cx="12390990" cy="435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eel door  maximum security&quot;">
            <a:extLst>
              <a:ext uri="{FF2B5EF4-FFF2-40B4-BE49-F238E27FC236}">
                <a16:creationId xmlns:a16="http://schemas.microsoft.com/office/drawing/2014/main" id="{D75CCEDF-406F-43C0-A8C0-C8CEA204D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3" t="20472" r="19552" b="28715"/>
          <a:stretch/>
        </p:blipFill>
        <p:spPr bwMode="auto">
          <a:xfrm rot="175084">
            <a:off x="3282473" y="3850674"/>
            <a:ext cx="2293050" cy="1371191"/>
          </a:xfrm>
          <a:prstGeom prst="rect">
            <a:avLst/>
          </a:prstGeom>
          <a:noFill/>
          <a:scene3d>
            <a:camera prst="perspectiveContrastingLeftFacing" fov="5700000">
              <a:rot lat="623786" lon="2636332" rev="38678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735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932A-4065-416A-9041-7B8B37B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663" y="2035512"/>
            <a:ext cx="5839466" cy="2053397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C00000"/>
                </a:solidFill>
              </a:rPr>
              <a:t>What we </a:t>
            </a:r>
            <a:r>
              <a:rPr lang="en-US" sz="5400" i="1" dirty="0">
                <a:solidFill>
                  <a:srgbClr val="C00000"/>
                </a:solidFill>
              </a:rPr>
              <a:t>didn’t</a:t>
            </a:r>
            <a:r>
              <a:rPr lang="en-US" sz="5400" dirty="0">
                <a:solidFill>
                  <a:srgbClr val="C00000"/>
                </a:solidFill>
              </a:rPr>
              <a:t> see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853B52C-AA3D-4071-8A29-4575D00C4D0B}"/>
              </a:ext>
            </a:extLst>
          </p:cNvPr>
          <p:cNvSpPr txBox="1">
            <a:spLocks/>
          </p:cNvSpPr>
          <p:nvPr/>
        </p:nvSpPr>
        <p:spPr>
          <a:xfrm>
            <a:off x="3441898" y="3344359"/>
            <a:ext cx="5839466" cy="2053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(and where to see it.)</a:t>
            </a:r>
          </a:p>
        </p:txBody>
      </p:sp>
    </p:spTree>
    <p:extLst>
      <p:ext uri="{BB962C8B-B14F-4D97-AF65-F5344CB8AC3E}">
        <p14:creationId xmlns:p14="http://schemas.microsoft.com/office/powerpoint/2010/main" val="4113335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21B4A-E455-4350-8DF9-BFA8B669E08F}"/>
              </a:ext>
            </a:extLst>
          </p:cNvPr>
          <p:cNvSpPr/>
          <p:nvPr/>
        </p:nvSpPr>
        <p:spPr>
          <a:xfrm>
            <a:off x="3435051" y="1794510"/>
            <a:ext cx="4880274" cy="351091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3213424-B31F-422F-84AC-BF41426BA3D4}"/>
              </a:ext>
            </a:extLst>
          </p:cNvPr>
          <p:cNvSpPr/>
          <p:nvPr/>
        </p:nvSpPr>
        <p:spPr>
          <a:xfrm>
            <a:off x="647700" y="2997574"/>
            <a:ext cx="2241401" cy="964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ED1E2-B6C7-4625-98FD-51FCE3337AD2}"/>
              </a:ext>
            </a:extLst>
          </p:cNvPr>
          <p:cNvSpPr txBox="1"/>
          <p:nvPr/>
        </p:nvSpPr>
        <p:spPr>
          <a:xfrm>
            <a:off x="4186741" y="2836544"/>
            <a:ext cx="219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Algorithm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90932-A43F-4092-8C1C-D691FA08B4A1}"/>
              </a:ext>
            </a:extLst>
          </p:cNvPr>
          <p:cNvSpPr txBox="1"/>
          <p:nvPr/>
        </p:nvSpPr>
        <p:spPr>
          <a:xfrm>
            <a:off x="1067359" y="2423367"/>
            <a:ext cx="132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E350E4-5F43-4F50-B8C2-BCD3592A50A1}"/>
              </a:ext>
            </a:extLst>
          </p:cNvPr>
          <p:cNvSpPr txBox="1"/>
          <p:nvPr/>
        </p:nvSpPr>
        <p:spPr>
          <a:xfrm>
            <a:off x="9302563" y="2423685"/>
            <a:ext cx="132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output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CEB2478-6E4C-4120-82F2-6864ABE8444F}"/>
              </a:ext>
            </a:extLst>
          </p:cNvPr>
          <p:cNvSpPr/>
          <p:nvPr/>
        </p:nvSpPr>
        <p:spPr>
          <a:xfrm>
            <a:off x="9067015" y="2946587"/>
            <a:ext cx="2241401" cy="964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33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21B4A-E455-4350-8DF9-BFA8B669E08F}"/>
              </a:ext>
            </a:extLst>
          </p:cNvPr>
          <p:cNvSpPr/>
          <p:nvPr/>
        </p:nvSpPr>
        <p:spPr>
          <a:xfrm>
            <a:off x="4447616" y="771582"/>
            <a:ext cx="943534" cy="897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3213424-B31F-422F-84AC-BF41426BA3D4}"/>
              </a:ext>
            </a:extLst>
          </p:cNvPr>
          <p:cNvSpPr/>
          <p:nvPr/>
        </p:nvSpPr>
        <p:spPr>
          <a:xfrm>
            <a:off x="3260073" y="942975"/>
            <a:ext cx="825313" cy="570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333D478-41B1-4B66-B9B0-475BB490EE7F}"/>
              </a:ext>
            </a:extLst>
          </p:cNvPr>
          <p:cNvSpPr/>
          <p:nvPr/>
        </p:nvSpPr>
        <p:spPr>
          <a:xfrm>
            <a:off x="5753380" y="874061"/>
            <a:ext cx="762560" cy="721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C4E94B06-C921-4B43-86FD-C7EFF800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55523" y="1669455"/>
            <a:ext cx="1004550" cy="1047148"/>
          </a:xfrm>
          <a:prstGeom prst="rect">
            <a:avLst/>
          </a:prstGeom>
        </p:spPr>
      </p:pic>
      <p:pic>
        <p:nvPicPr>
          <p:cNvPr id="17" name="Graphic 16" descr="Man">
            <a:extLst>
              <a:ext uri="{FF2B5EF4-FFF2-40B4-BE49-F238E27FC236}">
                <a16:creationId xmlns:a16="http://schemas.microsoft.com/office/drawing/2014/main" id="{821849E9-ACF9-4494-8531-B00DFF225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43066" y="1915844"/>
            <a:ext cx="1004550" cy="1047148"/>
          </a:xfrm>
          <a:prstGeom prst="rect">
            <a:avLst/>
          </a:prstGeom>
        </p:spPr>
      </p:pic>
      <p:pic>
        <p:nvPicPr>
          <p:cNvPr id="18" name="Graphic 17" descr="Woman">
            <a:extLst>
              <a:ext uri="{FF2B5EF4-FFF2-40B4-BE49-F238E27FC236}">
                <a16:creationId xmlns:a16="http://schemas.microsoft.com/office/drawing/2014/main" id="{031F35E0-CE23-44AD-AC85-7D759B768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00852" y="1315054"/>
            <a:ext cx="1004550" cy="10471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A567860-1776-4EBD-969A-77B747BCF54D}"/>
              </a:ext>
            </a:extLst>
          </p:cNvPr>
          <p:cNvSpPr/>
          <p:nvPr/>
        </p:nvSpPr>
        <p:spPr>
          <a:xfrm>
            <a:off x="6044173" y="2392095"/>
            <a:ext cx="943534" cy="897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690FB57-66AC-40D2-B484-74CD25D2CEC3}"/>
              </a:ext>
            </a:extLst>
          </p:cNvPr>
          <p:cNvSpPr/>
          <p:nvPr/>
        </p:nvSpPr>
        <p:spPr>
          <a:xfrm>
            <a:off x="4856630" y="2563488"/>
            <a:ext cx="825313" cy="570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0125ADC-A3E1-4BE7-A8B1-4DB4C05A7D95}"/>
              </a:ext>
            </a:extLst>
          </p:cNvPr>
          <p:cNvSpPr/>
          <p:nvPr/>
        </p:nvSpPr>
        <p:spPr>
          <a:xfrm>
            <a:off x="7349937" y="2494574"/>
            <a:ext cx="762560" cy="721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Woman">
            <a:extLst>
              <a:ext uri="{FF2B5EF4-FFF2-40B4-BE49-F238E27FC236}">
                <a16:creationId xmlns:a16="http://schemas.microsoft.com/office/drawing/2014/main" id="{8729FC7E-D0AF-4705-8FFF-86E329F92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9654" y="622308"/>
            <a:ext cx="1004550" cy="1047147"/>
          </a:xfrm>
          <a:prstGeom prst="rect">
            <a:avLst/>
          </a:prstGeom>
        </p:spPr>
      </p:pic>
      <p:pic>
        <p:nvPicPr>
          <p:cNvPr id="23" name="Graphic 22" descr="Woman">
            <a:extLst>
              <a:ext uri="{FF2B5EF4-FFF2-40B4-BE49-F238E27FC236}">
                <a16:creationId xmlns:a16="http://schemas.microsoft.com/office/drawing/2014/main" id="{92C84FE5-184A-4BBC-A8B3-3A8EFFA12D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0791" y="2827132"/>
            <a:ext cx="1004550" cy="1047147"/>
          </a:xfrm>
          <a:prstGeom prst="rect">
            <a:avLst/>
          </a:prstGeom>
        </p:spPr>
      </p:pic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4B16F0C5-5EA2-4698-9C77-DFD633E36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29654" y="2494574"/>
            <a:ext cx="1004550" cy="1047148"/>
          </a:xfrm>
          <a:prstGeom prst="rect">
            <a:avLst/>
          </a:prstGeom>
        </p:spPr>
      </p:pic>
      <p:pic>
        <p:nvPicPr>
          <p:cNvPr id="25" name="Graphic 24" descr="Man">
            <a:extLst>
              <a:ext uri="{FF2B5EF4-FFF2-40B4-BE49-F238E27FC236}">
                <a16:creationId xmlns:a16="http://schemas.microsoft.com/office/drawing/2014/main" id="{135BF8F2-2247-4365-8629-A5504C462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4608" y="1344947"/>
            <a:ext cx="1004550" cy="1047148"/>
          </a:xfrm>
          <a:prstGeom prst="rect">
            <a:avLst/>
          </a:prstGeom>
        </p:spPr>
      </p:pic>
      <p:pic>
        <p:nvPicPr>
          <p:cNvPr id="26" name="Graphic 25" descr="Woman">
            <a:extLst>
              <a:ext uri="{FF2B5EF4-FFF2-40B4-BE49-F238E27FC236}">
                <a16:creationId xmlns:a16="http://schemas.microsoft.com/office/drawing/2014/main" id="{7BEFA626-DD5B-4057-B7FF-74C3F3D6F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5228" y="637699"/>
            <a:ext cx="1004550" cy="1047147"/>
          </a:xfrm>
          <a:prstGeom prst="rect">
            <a:avLst/>
          </a:prstGeom>
        </p:spPr>
      </p:pic>
      <p:pic>
        <p:nvPicPr>
          <p:cNvPr id="27" name="Graphic 26" descr="Man">
            <a:extLst>
              <a:ext uri="{FF2B5EF4-FFF2-40B4-BE49-F238E27FC236}">
                <a16:creationId xmlns:a16="http://schemas.microsoft.com/office/drawing/2014/main" id="{0C22597B-BD60-4ED0-94F2-608C856A20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01585" y="1684846"/>
            <a:ext cx="1004550" cy="1047148"/>
          </a:xfrm>
          <a:prstGeom prst="rect">
            <a:avLst/>
          </a:prstGeom>
        </p:spPr>
      </p:pic>
      <p:pic>
        <p:nvPicPr>
          <p:cNvPr id="28" name="Graphic 27" descr="Woman">
            <a:extLst>
              <a:ext uri="{FF2B5EF4-FFF2-40B4-BE49-F238E27FC236}">
                <a16:creationId xmlns:a16="http://schemas.microsoft.com/office/drawing/2014/main" id="{41B02B34-92A3-4111-ACE5-77B87BE4D1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9310" y="2596134"/>
            <a:ext cx="1004550" cy="104714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986B2D1-53A1-4577-A1EA-3E1DE0A8423F}"/>
              </a:ext>
            </a:extLst>
          </p:cNvPr>
          <p:cNvSpPr/>
          <p:nvPr/>
        </p:nvSpPr>
        <p:spPr>
          <a:xfrm>
            <a:off x="10637154" y="2594929"/>
            <a:ext cx="943534" cy="89787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F7F91AB2-2284-4C1E-BC6A-60511F73E726}"/>
              </a:ext>
            </a:extLst>
          </p:cNvPr>
          <p:cNvSpPr/>
          <p:nvPr/>
        </p:nvSpPr>
        <p:spPr>
          <a:xfrm>
            <a:off x="9449611" y="2766322"/>
            <a:ext cx="825313" cy="5701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A141BD55-5083-4E18-90A4-7ECB7A531E0A}"/>
              </a:ext>
            </a:extLst>
          </p:cNvPr>
          <p:cNvSpPr/>
          <p:nvPr/>
        </p:nvSpPr>
        <p:spPr>
          <a:xfrm>
            <a:off x="11942918" y="2697408"/>
            <a:ext cx="762560" cy="721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Man">
            <a:extLst>
              <a:ext uri="{FF2B5EF4-FFF2-40B4-BE49-F238E27FC236}">
                <a16:creationId xmlns:a16="http://schemas.microsoft.com/office/drawing/2014/main" id="{20F1E60F-C59E-4B63-AA08-B8DCAE7BD9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12699" y="527602"/>
            <a:ext cx="1004550" cy="1047148"/>
          </a:xfrm>
          <a:prstGeom prst="rect">
            <a:avLst/>
          </a:prstGeom>
        </p:spPr>
      </p:pic>
      <p:sp>
        <p:nvSpPr>
          <p:cNvPr id="33" name="Arrow: Curved Left 32">
            <a:extLst>
              <a:ext uri="{FF2B5EF4-FFF2-40B4-BE49-F238E27FC236}">
                <a16:creationId xmlns:a16="http://schemas.microsoft.com/office/drawing/2014/main" id="{E84AC6D9-FE5B-4F65-8E04-5DBE9353FE8E}"/>
              </a:ext>
            </a:extLst>
          </p:cNvPr>
          <p:cNvSpPr/>
          <p:nvPr/>
        </p:nvSpPr>
        <p:spPr>
          <a:xfrm>
            <a:off x="5737075" y="4655586"/>
            <a:ext cx="1533525" cy="188834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Arrow: Curved Right 33">
            <a:extLst>
              <a:ext uri="{FF2B5EF4-FFF2-40B4-BE49-F238E27FC236}">
                <a16:creationId xmlns:a16="http://schemas.microsoft.com/office/drawing/2014/main" id="{C4861185-7634-4BD7-95CE-776A3CD834DC}"/>
              </a:ext>
            </a:extLst>
          </p:cNvPr>
          <p:cNvSpPr/>
          <p:nvPr/>
        </p:nvSpPr>
        <p:spPr>
          <a:xfrm flipV="1">
            <a:off x="3726461" y="4550811"/>
            <a:ext cx="1524839" cy="19335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B8D4B09-3297-4690-AFA6-F873DEF00535}"/>
              </a:ext>
            </a:extLst>
          </p:cNvPr>
          <p:cNvSpPr txBox="1"/>
          <p:nvPr/>
        </p:nvSpPr>
        <p:spPr>
          <a:xfrm>
            <a:off x="2469778" y="5194432"/>
            <a:ext cx="1228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Data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EDCF41-4D25-49B7-8914-CD4B504E70B1}"/>
              </a:ext>
            </a:extLst>
          </p:cNvPr>
          <p:cNvSpPr txBox="1"/>
          <p:nvPr/>
        </p:nvSpPr>
        <p:spPr>
          <a:xfrm>
            <a:off x="7456366" y="5108707"/>
            <a:ext cx="2597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Decisions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409941A-7153-484D-82F3-0A9F42BDE771}"/>
              </a:ext>
            </a:extLst>
          </p:cNvPr>
          <p:cNvSpPr txBox="1"/>
          <p:nvPr/>
        </p:nvSpPr>
        <p:spPr>
          <a:xfrm>
            <a:off x="6056668" y="2673243"/>
            <a:ext cx="219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Algorithm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0B7A1A-114F-406D-BE42-66ABAD85777C}"/>
              </a:ext>
            </a:extLst>
          </p:cNvPr>
          <p:cNvSpPr txBox="1"/>
          <p:nvPr/>
        </p:nvSpPr>
        <p:spPr>
          <a:xfrm>
            <a:off x="4933953" y="2347566"/>
            <a:ext cx="1327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input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BD86C2-F492-4ECA-80D3-813AD6586699}"/>
              </a:ext>
            </a:extLst>
          </p:cNvPr>
          <p:cNvSpPr txBox="1"/>
          <p:nvPr/>
        </p:nvSpPr>
        <p:spPr>
          <a:xfrm>
            <a:off x="7337108" y="2322142"/>
            <a:ext cx="1327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output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F2C8A86-F30E-410D-A01E-B6E7CB814674}"/>
              </a:ext>
            </a:extLst>
          </p:cNvPr>
          <p:cNvSpPr txBox="1"/>
          <p:nvPr/>
        </p:nvSpPr>
        <p:spPr>
          <a:xfrm>
            <a:off x="4401503" y="1031554"/>
            <a:ext cx="219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Algorithm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4AD9DC-8C4E-4872-82DE-BE7278B50D59}"/>
              </a:ext>
            </a:extLst>
          </p:cNvPr>
          <p:cNvSpPr txBox="1"/>
          <p:nvPr/>
        </p:nvSpPr>
        <p:spPr>
          <a:xfrm>
            <a:off x="3278788" y="705877"/>
            <a:ext cx="1327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input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E187ECD-18D0-48E3-B9B6-5281A648AD13}"/>
              </a:ext>
            </a:extLst>
          </p:cNvPr>
          <p:cNvSpPr txBox="1"/>
          <p:nvPr/>
        </p:nvSpPr>
        <p:spPr>
          <a:xfrm>
            <a:off x="5681943" y="680453"/>
            <a:ext cx="1327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output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F09E53-C97C-4079-A282-657C03A92C44}"/>
              </a:ext>
            </a:extLst>
          </p:cNvPr>
          <p:cNvSpPr txBox="1"/>
          <p:nvPr/>
        </p:nvSpPr>
        <p:spPr>
          <a:xfrm>
            <a:off x="10629588" y="2889165"/>
            <a:ext cx="2191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Algorithm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9AF81D3-08FC-4E77-9C5B-C3F10F5CEA5A}"/>
              </a:ext>
            </a:extLst>
          </p:cNvPr>
          <p:cNvSpPr txBox="1"/>
          <p:nvPr/>
        </p:nvSpPr>
        <p:spPr>
          <a:xfrm>
            <a:off x="9506873" y="2563488"/>
            <a:ext cx="1327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input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C1E1AB-82A8-447E-96D7-CB9A712C0213}"/>
              </a:ext>
            </a:extLst>
          </p:cNvPr>
          <p:cNvSpPr txBox="1"/>
          <p:nvPr/>
        </p:nvSpPr>
        <p:spPr>
          <a:xfrm>
            <a:off x="11910028" y="2538064"/>
            <a:ext cx="1327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199334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/>
      <p:bldP spid="36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821B4A-E455-4350-8DF9-BFA8B669E08F}"/>
              </a:ext>
            </a:extLst>
          </p:cNvPr>
          <p:cNvSpPr/>
          <p:nvPr/>
        </p:nvSpPr>
        <p:spPr>
          <a:xfrm>
            <a:off x="4292301" y="365760"/>
            <a:ext cx="2780852" cy="18879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53213424-B31F-422F-84AC-BF41426BA3D4}"/>
              </a:ext>
            </a:extLst>
          </p:cNvPr>
          <p:cNvSpPr/>
          <p:nvPr/>
        </p:nvSpPr>
        <p:spPr>
          <a:xfrm>
            <a:off x="2346512" y="1035424"/>
            <a:ext cx="1667436" cy="699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D376940-43EB-4621-BC21-4381834C627C}"/>
              </a:ext>
            </a:extLst>
          </p:cNvPr>
          <p:cNvSpPr/>
          <p:nvPr/>
        </p:nvSpPr>
        <p:spPr>
          <a:xfrm>
            <a:off x="7581901" y="960119"/>
            <a:ext cx="1667436" cy="699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ED1E2-B6C7-4625-98FD-51FCE3337AD2}"/>
              </a:ext>
            </a:extLst>
          </p:cNvPr>
          <p:cNvSpPr txBox="1"/>
          <p:nvPr/>
        </p:nvSpPr>
        <p:spPr>
          <a:xfrm>
            <a:off x="4586791" y="960119"/>
            <a:ext cx="2191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Algorithm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90932-A43F-4092-8C1C-D691FA08B4A1}"/>
              </a:ext>
            </a:extLst>
          </p:cNvPr>
          <p:cNvSpPr txBox="1"/>
          <p:nvPr/>
        </p:nvSpPr>
        <p:spPr>
          <a:xfrm>
            <a:off x="2625538" y="419418"/>
            <a:ext cx="132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input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E350E4-5F43-4F50-B8C2-BCD3592A50A1}"/>
              </a:ext>
            </a:extLst>
          </p:cNvPr>
          <p:cNvSpPr txBox="1"/>
          <p:nvPr/>
        </p:nvSpPr>
        <p:spPr>
          <a:xfrm>
            <a:off x="7665944" y="436899"/>
            <a:ext cx="1327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6F9562-7896-49BF-B9CA-6C412D3DEB57}"/>
              </a:ext>
            </a:extLst>
          </p:cNvPr>
          <p:cNvSpPr txBox="1"/>
          <p:nvPr/>
        </p:nvSpPr>
        <p:spPr>
          <a:xfrm>
            <a:off x="382345" y="2605143"/>
            <a:ext cx="5016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Who supplies the input?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4E5C75-B405-4ADB-B4C8-3F13D6C6D34B}"/>
              </a:ext>
            </a:extLst>
          </p:cNvPr>
          <p:cNvSpPr txBox="1"/>
          <p:nvPr/>
        </p:nvSpPr>
        <p:spPr>
          <a:xfrm>
            <a:off x="4911762" y="2605143"/>
            <a:ext cx="7116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And what do we do with the output?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DFDFDA-97A9-46D0-A23D-967E8457406F}"/>
              </a:ext>
            </a:extLst>
          </p:cNvPr>
          <p:cNvSpPr txBox="1"/>
          <p:nvPr/>
        </p:nvSpPr>
        <p:spPr>
          <a:xfrm>
            <a:off x="193188" y="3540032"/>
            <a:ext cx="10979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</a:rPr>
              <a:t>Incentives, mechanism design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(CS 13x, 23x)</a:t>
            </a:r>
            <a:br>
              <a:rPr lang="en-US" sz="3200" dirty="0"/>
            </a:br>
            <a:r>
              <a:rPr lang="en-US" sz="3200" dirty="0"/>
              <a:t> </a:t>
            </a:r>
          </a:p>
          <a:p>
            <a:r>
              <a:rPr lang="en-US" sz="3200" i="1" dirty="0">
                <a:solidFill>
                  <a:srgbClr val="C00000"/>
                </a:solidFill>
              </a:rPr>
              <a:t>Privacy</a:t>
            </a:r>
            <a:r>
              <a:rPr lang="en-US" sz="3200" dirty="0"/>
              <a:t> , </a:t>
            </a:r>
            <a:r>
              <a:rPr lang="en-US" sz="3200" i="1" dirty="0">
                <a:solidFill>
                  <a:srgbClr val="C00000"/>
                </a:solidFill>
              </a:rPr>
              <a:t>Fairness</a:t>
            </a:r>
            <a:r>
              <a:rPr lang="en-US" sz="3200" i="1" dirty="0"/>
              <a:t> </a:t>
            </a:r>
            <a:r>
              <a:rPr lang="en-US" sz="3200" dirty="0"/>
              <a:t>(CS126,  CS208)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0FF0BB-AF1F-49D5-960D-FF0D7D183190}"/>
              </a:ext>
            </a:extLst>
          </p:cNvPr>
          <p:cNvSpPr txBox="1"/>
          <p:nvPr/>
        </p:nvSpPr>
        <p:spPr>
          <a:xfrm>
            <a:off x="283284" y="6128713"/>
            <a:ext cx="11908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</a:rPr>
              <a:t>Average case complexity, learning, </a:t>
            </a:r>
            <a:r>
              <a:rPr lang="en-US" sz="3200" i="1" dirty="0">
                <a:solidFill>
                  <a:srgbClr val="0070C0"/>
                </a:solidFill>
              </a:rPr>
              <a:t>generalization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(CS 181, 183, 228)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9CA575-1713-4CDD-9486-677F4F86B052}"/>
              </a:ext>
            </a:extLst>
          </p:cNvPr>
          <p:cNvSpPr txBox="1"/>
          <p:nvPr/>
        </p:nvSpPr>
        <p:spPr>
          <a:xfrm>
            <a:off x="283285" y="5332258"/>
            <a:ext cx="1164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C00000"/>
                </a:solidFill>
              </a:rPr>
              <a:t>Cryptography/security</a:t>
            </a:r>
            <a:r>
              <a:rPr lang="en-US" sz="3200" dirty="0"/>
              <a:t>(CS 127/227, CS 263, MIT 6.857, MIT 6.875 )</a:t>
            </a:r>
          </a:p>
        </p:txBody>
      </p:sp>
    </p:spTree>
    <p:extLst>
      <p:ext uri="{BB962C8B-B14F-4D97-AF65-F5344CB8AC3E}">
        <p14:creationId xmlns:p14="http://schemas.microsoft.com/office/powerpoint/2010/main" val="110839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495A-6024-4DF9-B1D2-45D47428A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228729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Surprising algorithms and data structures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25CD5-F1CF-47CE-914D-19B216AD86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482725"/>
                <a:ext cx="6598024" cy="91757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Multiply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bit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time.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225CD5-F1CF-47CE-914D-19B216AD86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482725"/>
                <a:ext cx="6598024" cy="917575"/>
              </a:xfrm>
              <a:blipFill>
                <a:blip r:embed="rId3"/>
                <a:stretch>
                  <a:fillRect l="-1848" t="-5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1789ECC-BA00-440D-BB6A-E52AFBC091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2042365"/>
                <a:ext cx="6598024" cy="7158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Multiply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matrices in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 time.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1789ECC-BA00-440D-BB6A-E52AFBC09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042365"/>
                <a:ext cx="6598024" cy="715869"/>
              </a:xfrm>
              <a:prstGeom prst="rect">
                <a:avLst/>
              </a:prstGeom>
              <a:blipFill>
                <a:blip r:embed="rId4"/>
                <a:stretch>
                  <a:fillRect l="-1848" t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0D22C4B-F654-4E88-B30C-45103DEDBA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" y="2713131"/>
                <a:ext cx="6598024" cy="7158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Solve linear programming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 </a:t>
                </a:r>
                <a:r>
                  <a:rPr lang="en-US" dirty="0"/>
                  <a:t>time.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0D22C4B-F654-4E88-B30C-45103DEDB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713131"/>
                <a:ext cx="6598024" cy="715869"/>
              </a:xfrm>
              <a:prstGeom prst="rect">
                <a:avLst/>
              </a:prstGeom>
              <a:blipFill>
                <a:blip r:embed="rId5"/>
                <a:stretch>
                  <a:fillRect l="-1848"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F97A84-4AAF-493F-903F-C989EE846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71" y="4411027"/>
                <a:ext cx="9583270" cy="7158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Answer query </a:t>
                </a:r>
                <a:r>
                  <a:rPr lang="en-US" dirty="0">
                    <a:solidFill>
                      <a:srgbClr val="0070C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?”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time. </a:t>
                </a:r>
                <a:r>
                  <a:rPr lang="en-US" sz="2400" i="1" dirty="0">
                    <a:solidFill>
                      <a:schemeClr val="accent6">
                        <a:lumMod val="75000"/>
                      </a:schemeClr>
                    </a:solidFill>
                  </a:rPr>
                  <a:t>(dictionaries, hash tables)</a:t>
                </a:r>
                <a:endParaRPr lang="en-US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3DF97A84-4AAF-493F-903F-C989EE846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1" y="4411027"/>
                <a:ext cx="9583270" cy="715869"/>
              </a:xfrm>
              <a:prstGeom prst="rect">
                <a:avLst/>
              </a:prstGeom>
              <a:blipFill>
                <a:blip r:embed="rId6"/>
                <a:stretch>
                  <a:fillRect l="-1336" t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15AE88B-9DF3-49B7-8798-BEBE87AFAE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3070" y="5207578"/>
                <a:ext cx="11828930" cy="71586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Answer query </a:t>
                </a:r>
                <a:r>
                  <a:rPr lang="en-US" dirty="0">
                    <a:solidFill>
                      <a:srgbClr val="0070C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?”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time. </a:t>
                </a:r>
                <a:r>
                  <a:rPr lang="en-US" i="1" dirty="0">
                    <a:solidFill>
                      <a:schemeClr val="accent6">
                        <a:lumMod val="75000"/>
                      </a:schemeClr>
                    </a:solidFill>
                  </a:rPr>
                  <a:t>(distance oracles, nearest neighbors)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F15AE88B-9DF3-49B7-8798-BEBE87AFAE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70" y="5207578"/>
                <a:ext cx="11828930" cy="715869"/>
              </a:xfrm>
              <a:prstGeom prst="rect">
                <a:avLst/>
              </a:prstGeom>
              <a:blipFill>
                <a:blip r:embed="rId7"/>
                <a:stretch>
                  <a:fillRect l="-928" t="-1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18942D-6965-4338-8A47-A392C4C6A1D6}"/>
              </a:ext>
            </a:extLst>
          </p:cNvPr>
          <p:cNvSpPr txBox="1">
            <a:spLocks/>
          </p:cNvSpPr>
          <p:nvPr/>
        </p:nvSpPr>
        <p:spPr>
          <a:xfrm>
            <a:off x="3440204" y="5885516"/>
            <a:ext cx="7776436" cy="7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>
                <a:solidFill>
                  <a:srgbClr val="0070C0"/>
                </a:solidFill>
              </a:rPr>
              <a:t>CS 124, CS 222/223, MIT 6.854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9EEF7E-6D97-41DC-A5AE-9127C502D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52" y="1076681"/>
            <a:ext cx="1817740" cy="262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C272D3-844A-4463-89CA-DE4747F7DBD7}"/>
              </a:ext>
            </a:extLst>
          </p:cNvPr>
          <p:cNvSpPr txBox="1"/>
          <p:nvPr/>
        </p:nvSpPr>
        <p:spPr>
          <a:xfrm>
            <a:off x="5790397" y="527970"/>
            <a:ext cx="3119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9"/>
              </a:rPr>
              <a:t>http://algorithms.wtf/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076" name="Picture 4" descr="Image result for mitzenmacher upfal&quot;">
            <a:extLst>
              <a:ext uri="{FF2B5EF4-FFF2-40B4-BE49-F238E27FC236}">
                <a16:creationId xmlns:a16="http://schemas.microsoft.com/office/drawing/2014/main" id="{FB3E144A-0B4F-426E-9B3F-05BD6B9A3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414" y="1178246"/>
            <a:ext cx="1684507" cy="242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3BFDFA-81C8-4341-82D5-4FD845DD5B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15117" y="1167548"/>
            <a:ext cx="1803046" cy="24231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240DCB-A664-449A-B811-942F2C893F6E}"/>
              </a:ext>
            </a:extLst>
          </p:cNvPr>
          <p:cNvSpPr txBox="1"/>
          <p:nvPr/>
        </p:nvSpPr>
        <p:spPr>
          <a:xfrm>
            <a:off x="7328422" y="3747893"/>
            <a:ext cx="5442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12"/>
              </a:rPr>
              <a:t>http://www.designofapproxalgs.com/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490A-D987-4D54-A15E-31808AF8E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71905"/>
            <a:ext cx="10515600" cy="1325563"/>
          </a:xfrm>
        </p:spPr>
        <p:txBody>
          <a:bodyPr/>
          <a:lstStyle/>
          <a:p>
            <a:r>
              <a:rPr lang="en-US" dirty="0"/>
              <a:t>More on computational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7DA1D-29FF-4A26-B989-C60F61C4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" y="1253657"/>
                <a:ext cx="12066662" cy="295087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C00000"/>
                    </a:solidFill>
                  </a:rPr>
                  <a:t>Hardness of approximation </a:t>
                </a:r>
                <a:r>
                  <a:rPr lang="en-US" sz="3200" dirty="0"/>
                  <a:t>and </a:t>
                </a:r>
                <a:r>
                  <a:rPr lang="en-US" sz="3200" dirty="0">
                    <a:solidFill>
                      <a:srgbClr val="C00000"/>
                    </a:solidFill>
                  </a:rPr>
                  <a:t>probabilistically checkable proofs</a:t>
                </a:r>
                <a:r>
                  <a:rPr lang="en-US" sz="32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solidFill>
                      <a:srgbClr val="C00000"/>
                    </a:solidFill>
                  </a:rPr>
                  <a:t>Lower bounds </a:t>
                </a:r>
                <a:r>
                  <a:rPr lang="en-US" sz="3200" dirty="0"/>
                  <a:t>for concrete computational models. </a:t>
                </a:r>
                <a:br>
                  <a:rPr lang="en-US" sz="3200" dirty="0"/>
                </a:br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(For general Boolean circuits, can’t rule out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>
                    <a:solidFill>
                      <a:schemeClr val="accent6">
                        <a:lumMod val="50000"/>
                      </a:schemeClr>
                    </a:solidFill>
                  </a:rPr>
                  <a:t> gate circuit for 3SAT!)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solidFill>
                      <a:srgbClr val="C00000"/>
                    </a:solidFill>
                  </a:rPr>
                  <a:t>Derandomization</a:t>
                </a:r>
                <a:r>
                  <a:rPr lang="en-US" sz="3200" dirty="0"/>
                  <a:t> from weaker assumptions.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27DA1D-29FF-4A26-B989-C60F61C4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" y="1253657"/>
                <a:ext cx="12066662" cy="2950874"/>
              </a:xfrm>
              <a:blipFill>
                <a:blip r:embed="rId2"/>
                <a:stretch>
                  <a:fillRect l="-1162" t="-2479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A32317-856A-489B-AFE2-619C78F47F01}"/>
              </a:ext>
            </a:extLst>
          </p:cNvPr>
          <p:cNvSpPr txBox="1">
            <a:spLocks/>
          </p:cNvSpPr>
          <p:nvPr/>
        </p:nvSpPr>
        <p:spPr>
          <a:xfrm>
            <a:off x="334435" y="4230479"/>
            <a:ext cx="4796119" cy="70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i="1" dirty="0">
                <a:solidFill>
                  <a:srgbClr val="0070C0"/>
                </a:solidFill>
              </a:rPr>
              <a:t>CS 221 , MIT 6.841</a:t>
            </a:r>
          </a:p>
        </p:txBody>
      </p:sp>
      <p:pic>
        <p:nvPicPr>
          <p:cNvPr id="4098" name="Picture 2" descr="Image result for arora barak complexity&quot;">
            <a:extLst>
              <a:ext uri="{FF2B5EF4-FFF2-40B4-BE49-F238E27FC236}">
                <a16:creationId xmlns:a16="http://schemas.microsoft.com/office/drawing/2014/main" id="{57A8F9D1-996B-4D9C-AF07-ED25FFB4B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271" y="4146686"/>
            <a:ext cx="1803920" cy="27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D14C46-1901-4614-85EB-CA21EE730067}"/>
              </a:ext>
            </a:extLst>
          </p:cNvPr>
          <p:cNvSpPr txBox="1"/>
          <p:nvPr/>
        </p:nvSpPr>
        <p:spPr>
          <a:xfrm>
            <a:off x="74112" y="5391857"/>
            <a:ext cx="6446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https://theory.cs.princeton.edu/complexity/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00" name="Picture 4" descr="Image result for salil vadhan pseudorandomness&quot;">
            <a:extLst>
              <a:ext uri="{FF2B5EF4-FFF2-40B4-BE49-F238E27FC236}">
                <a16:creationId xmlns:a16="http://schemas.microsoft.com/office/drawing/2014/main" id="{4CE5D51C-0201-4865-A2D0-C8BCEA970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264" y="4146686"/>
            <a:ext cx="1850472" cy="27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29C53B-7B7E-4114-96D0-C0581006026D}"/>
              </a:ext>
            </a:extLst>
          </p:cNvPr>
          <p:cNvSpPr txBox="1"/>
          <p:nvPr/>
        </p:nvSpPr>
        <p:spPr>
          <a:xfrm>
            <a:off x="111643" y="5947724"/>
            <a:ext cx="865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6"/>
              </a:rPr>
              <a:t>https://people.seas.harvard.edu/~salil/</a:t>
            </a:r>
            <a:br>
              <a:rPr lang="en-US" sz="2400" dirty="0">
                <a:hlinkClick r:id="rId6"/>
              </a:rPr>
            </a:br>
            <a:r>
              <a:rPr lang="en-US" sz="2400" dirty="0" err="1">
                <a:hlinkClick r:id="rId6"/>
              </a:rPr>
              <a:t>pseudorandomness</a:t>
            </a:r>
            <a:r>
              <a:rPr lang="en-US" sz="2400" dirty="0">
                <a:hlinkClick r:id="rId6"/>
              </a:rPr>
              <a:t>/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D4C9DE-C0FB-4C82-B613-732D769BEC12}"/>
              </a:ext>
            </a:extLst>
          </p:cNvPr>
          <p:cNvSpPr txBox="1"/>
          <p:nvPr/>
        </p:nvSpPr>
        <p:spPr>
          <a:xfrm>
            <a:off x="40568" y="4793800"/>
            <a:ext cx="5383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7"/>
              </a:rPr>
              <a:t>https://www.math.ias.edu/avi/book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02" name="Picture 6" descr="Image result for avi wigderson mathematics and computation&quot;">
            <a:extLst>
              <a:ext uri="{FF2B5EF4-FFF2-40B4-BE49-F238E27FC236}">
                <a16:creationId xmlns:a16="http://schemas.microsoft.com/office/drawing/2014/main" id="{9B603367-8B35-4B6C-AB68-414ABAF3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05" y="4146684"/>
            <a:ext cx="1847083" cy="271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8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10A4FE-8F58-4227-8DB3-BEDA0244A1B7}"/>
              </a:ext>
            </a:extLst>
          </p:cNvPr>
          <p:cNvSpPr txBox="1"/>
          <p:nvPr/>
        </p:nvSpPr>
        <p:spPr>
          <a:xfrm>
            <a:off x="1938192" y="1184630"/>
            <a:ext cx="2749118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I: Circuits: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B71DB-AD01-4202-935F-7FCE154B3FFA}"/>
              </a:ext>
            </a:extLst>
          </p:cNvPr>
          <p:cNvSpPr txBox="1"/>
          <p:nvPr/>
        </p:nvSpPr>
        <p:spPr>
          <a:xfrm>
            <a:off x="6048441" y="1569350"/>
            <a:ext cx="4209430" cy="954107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II: Automata: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 restricted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42D241-7684-43B7-9C1B-B16A42480661}"/>
              </a:ext>
            </a:extLst>
          </p:cNvPr>
          <p:cNvSpPr txBox="1"/>
          <p:nvPr/>
        </p:nvSpPr>
        <p:spPr>
          <a:xfrm>
            <a:off x="6048441" y="3066703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III: Turing Machines: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qualitative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F2034D-665F-4B6F-AF71-70476304A23E}"/>
              </a:ext>
            </a:extLst>
          </p:cNvPr>
          <p:cNvSpPr txBox="1"/>
          <p:nvPr/>
        </p:nvSpPr>
        <p:spPr>
          <a:xfrm>
            <a:off x="3316616" y="4207738"/>
            <a:ext cx="4209430" cy="677108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IV: Efficient Computation: </a:t>
            </a:r>
          </a:p>
          <a:p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Infinite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computation, </a:t>
            </a:r>
            <a:r>
              <a:rPr lang="en-US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quantitative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 study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966DCA-EDD6-49E7-A23A-61CC590E26C6}"/>
              </a:ext>
            </a:extLst>
          </p:cNvPr>
          <p:cNvSpPr txBox="1"/>
          <p:nvPr/>
        </p:nvSpPr>
        <p:spPr>
          <a:xfrm>
            <a:off x="3316615" y="5369054"/>
            <a:ext cx="4209430" cy="646331"/>
          </a:xfrm>
          <a:prstGeom prst="rect">
            <a:avLst/>
          </a:prstGeom>
          <a:solidFill>
            <a:schemeClr val="bg2"/>
          </a:solidFill>
          <a:ln w="508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Part V: Randomized computation: </a:t>
            </a:r>
          </a:p>
          <a:p>
            <a:r>
              <a:rPr lang="en-US" sz="1600" dirty="0">
                <a:latin typeface="Segoe UI" panose="020B0502040204020203" pitchFamily="34" charset="0"/>
                <a:cs typeface="Segoe UI" panose="020B0502040204020203" pitchFamily="34" charset="0"/>
              </a:rPr>
              <a:t>Extending studies to non-classical algorithms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9B835A1F-F0AA-45C3-A649-DACFD9878978}"/>
              </a:ext>
            </a:extLst>
          </p:cNvPr>
          <p:cNvSpPr/>
          <p:nvPr/>
        </p:nvSpPr>
        <p:spPr>
          <a:xfrm>
            <a:off x="6461519" y="3759633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27D44C88-973B-49F1-8526-FE1549B07227}"/>
              </a:ext>
            </a:extLst>
          </p:cNvPr>
          <p:cNvSpPr/>
          <p:nvPr/>
        </p:nvSpPr>
        <p:spPr>
          <a:xfrm>
            <a:off x="5506176" y="4902122"/>
            <a:ext cx="484632" cy="44810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EC63100-047A-4789-95F4-78CFF977985C}"/>
              </a:ext>
            </a:extLst>
          </p:cNvPr>
          <p:cNvSpPr/>
          <p:nvPr/>
        </p:nvSpPr>
        <p:spPr>
          <a:xfrm rot="16782564">
            <a:off x="5140544" y="1078145"/>
            <a:ext cx="484632" cy="1367952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42EDEFDE-1316-4083-A21B-0235D119D6B7}"/>
              </a:ext>
            </a:extLst>
          </p:cNvPr>
          <p:cNvSpPr/>
          <p:nvPr/>
        </p:nvSpPr>
        <p:spPr>
          <a:xfrm>
            <a:off x="7910840" y="2531368"/>
            <a:ext cx="484632" cy="53533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B28BCED9-BC34-4A0A-A4CD-CE84E127B341}"/>
              </a:ext>
            </a:extLst>
          </p:cNvPr>
          <p:cNvSpPr/>
          <p:nvPr/>
        </p:nvSpPr>
        <p:spPr>
          <a:xfrm>
            <a:off x="3857071" y="2151316"/>
            <a:ext cx="484632" cy="2039145"/>
          </a:xfrm>
          <a:prstGeom prst="downArrow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EA32B6-D98A-4E86-867E-BA625420F035}"/>
              </a:ext>
            </a:extLst>
          </p:cNvPr>
          <p:cNvSpPr txBox="1"/>
          <p:nvPr/>
        </p:nvSpPr>
        <p:spPr>
          <a:xfrm>
            <a:off x="7606473" y="5139571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97F50C-6F5E-41CC-9B0E-D691D33DAE6B}"/>
              </a:ext>
            </a:extLst>
          </p:cNvPr>
          <p:cNvSpPr txBox="1"/>
          <p:nvPr/>
        </p:nvSpPr>
        <p:spPr>
          <a:xfrm>
            <a:off x="7579381" y="4038460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868F4C-D148-4A23-A309-33ED29CE2B73}"/>
              </a:ext>
            </a:extLst>
          </p:cNvPr>
          <p:cNvSpPr txBox="1"/>
          <p:nvPr/>
        </p:nvSpPr>
        <p:spPr>
          <a:xfrm>
            <a:off x="10201044" y="2889331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1113D9A-C684-43CE-AE1F-1AAE71AF7337}"/>
              </a:ext>
            </a:extLst>
          </p:cNvPr>
          <p:cNvSpPr/>
          <p:nvPr/>
        </p:nvSpPr>
        <p:spPr>
          <a:xfrm>
            <a:off x="3857071" y="6070022"/>
            <a:ext cx="4209430" cy="646332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B195D5-0065-4D2F-B742-D4FC3D914C62}"/>
              </a:ext>
            </a:extLst>
          </p:cNvPr>
          <p:cNvSpPr/>
          <p:nvPr/>
        </p:nvSpPr>
        <p:spPr>
          <a:xfrm>
            <a:off x="381548" y="0"/>
            <a:ext cx="11439868" cy="6858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DC61E1-613C-411F-AE65-083D419FA7C7}"/>
              </a:ext>
            </a:extLst>
          </p:cNvPr>
          <p:cNvSpPr txBox="1"/>
          <p:nvPr/>
        </p:nvSpPr>
        <p:spPr>
          <a:xfrm>
            <a:off x="3590365" y="484094"/>
            <a:ext cx="580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Information Theory / Entropy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F7B9D-5DDC-4F80-9400-864DA7415BCA}"/>
              </a:ext>
            </a:extLst>
          </p:cNvPr>
          <p:cNvSpPr txBox="1"/>
          <p:nvPr/>
        </p:nvSpPr>
        <p:spPr>
          <a:xfrm>
            <a:off x="307041" y="4047564"/>
            <a:ext cx="2734240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Error correcting codes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32330C-7B4E-46D8-A1EE-8D7569DD0FEC}"/>
              </a:ext>
            </a:extLst>
          </p:cNvPr>
          <p:cNvSpPr txBox="1"/>
          <p:nvPr/>
        </p:nvSpPr>
        <p:spPr>
          <a:xfrm>
            <a:off x="8201774" y="4070087"/>
            <a:ext cx="2956112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Data 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structures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lower bounds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33FFB-C478-4D1C-B09D-377C7F2EDC43}"/>
              </a:ext>
            </a:extLst>
          </p:cNvPr>
          <p:cNvSpPr txBox="1"/>
          <p:nvPr/>
        </p:nvSpPr>
        <p:spPr>
          <a:xfrm>
            <a:off x="3684495" y="4047564"/>
            <a:ext cx="2355477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Machine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en-US" sz="3600" dirty="0">
                <a:solidFill>
                  <a:srgbClr val="C00000"/>
                </a:solidFill>
              </a:rPr>
              <a:t>Learning</a:t>
            </a:r>
            <a:br>
              <a:rPr lang="en-US" sz="3600" dirty="0">
                <a:solidFill>
                  <a:srgbClr val="C00000"/>
                </a:solidFill>
              </a:rPr>
            </a:b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E8F2DAB2-7D5F-4706-9185-ED7CBD27A2DC}"/>
              </a:ext>
            </a:extLst>
          </p:cNvPr>
          <p:cNvSpPr/>
          <p:nvPr/>
        </p:nvSpPr>
        <p:spPr>
          <a:xfrm rot="18900000">
            <a:off x="1224564" y="2104961"/>
            <a:ext cx="3032312" cy="8344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681F682D-9DEE-481E-BBEA-C17B3666BA68}"/>
              </a:ext>
            </a:extLst>
          </p:cNvPr>
          <p:cNvSpPr/>
          <p:nvPr/>
        </p:nvSpPr>
        <p:spPr>
          <a:xfrm rot="16200000">
            <a:off x="4068621" y="2327224"/>
            <a:ext cx="2189867" cy="7129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B7EEB795-994B-42FA-8BB9-ED711BA98AAD}"/>
              </a:ext>
            </a:extLst>
          </p:cNvPr>
          <p:cNvSpPr/>
          <p:nvPr/>
        </p:nvSpPr>
        <p:spPr>
          <a:xfrm rot="15078919">
            <a:off x="7578685" y="2327224"/>
            <a:ext cx="2189867" cy="7129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C41126-B60E-4B3E-8604-367771C7945A}"/>
              </a:ext>
            </a:extLst>
          </p:cNvPr>
          <p:cNvSpPr txBox="1"/>
          <p:nvPr/>
        </p:nvSpPr>
        <p:spPr>
          <a:xfrm>
            <a:off x="3811151" y="2008840"/>
            <a:ext cx="18794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KL div.</a:t>
            </a:r>
            <a:br>
              <a:rPr lang="en-US" sz="2800" dirty="0"/>
            </a:br>
            <a:r>
              <a:rPr lang="en-US" sz="2800" dirty="0"/>
              <a:t>VC dim.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D11BC1-F6FE-4C04-8188-F4CC08476455}"/>
              </a:ext>
            </a:extLst>
          </p:cNvPr>
          <p:cNvSpPr txBox="1"/>
          <p:nvPr/>
        </p:nvSpPr>
        <p:spPr>
          <a:xfrm>
            <a:off x="6373834" y="2268191"/>
            <a:ext cx="2508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Communication Complexity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95B1D7-06EE-4F57-875D-FFE2472D3CF9}"/>
              </a:ext>
            </a:extLst>
          </p:cNvPr>
          <p:cNvSpPr txBox="1"/>
          <p:nvPr/>
        </p:nvSpPr>
        <p:spPr>
          <a:xfrm>
            <a:off x="1550469" y="5206052"/>
            <a:ext cx="1395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CS 229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733E87-24DD-4DAE-BBD9-D1D0390CD9BF}"/>
              </a:ext>
            </a:extLst>
          </p:cNvPr>
          <p:cNvSpPr txBox="1"/>
          <p:nvPr/>
        </p:nvSpPr>
        <p:spPr>
          <a:xfrm>
            <a:off x="9392771" y="4047564"/>
            <a:ext cx="25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CS 224/226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D91001-D63D-46D6-B833-9AF2CDA6318E}"/>
              </a:ext>
            </a:extLst>
          </p:cNvPr>
          <p:cNvSpPr txBox="1"/>
          <p:nvPr/>
        </p:nvSpPr>
        <p:spPr>
          <a:xfrm>
            <a:off x="3628487" y="5305403"/>
            <a:ext cx="2557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CS 18x/28x/ 228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B180F3-FDD6-434C-9C46-96030814D746}"/>
              </a:ext>
            </a:extLst>
          </p:cNvPr>
          <p:cNvSpPr txBox="1"/>
          <p:nvPr/>
        </p:nvSpPr>
        <p:spPr>
          <a:xfrm rot="18900000">
            <a:off x="1191414" y="1419251"/>
            <a:ext cx="321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Shannon capacity</a:t>
            </a:r>
          </a:p>
        </p:txBody>
      </p:sp>
    </p:spTree>
    <p:extLst>
      <p:ext uri="{BB962C8B-B14F-4D97-AF65-F5344CB8AC3E}">
        <p14:creationId xmlns:p14="http://schemas.microsoft.com/office/powerpoint/2010/main" val="3496494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val 130">
            <a:extLst>
              <a:ext uri="{FF2B5EF4-FFF2-40B4-BE49-F238E27FC236}">
                <a16:creationId xmlns:a16="http://schemas.microsoft.com/office/drawing/2014/main" id="{3128DB5D-FAF9-403E-BEE5-A75C51671210}"/>
              </a:ext>
            </a:extLst>
          </p:cNvPr>
          <p:cNvSpPr/>
          <p:nvPr/>
        </p:nvSpPr>
        <p:spPr bwMode="auto">
          <a:xfrm>
            <a:off x="-81933" y="2262469"/>
            <a:ext cx="2667811" cy="775881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Engineering</a:t>
            </a:r>
          </a:p>
        </p:txBody>
      </p:sp>
      <p:sp>
        <p:nvSpPr>
          <p:cNvPr id="133" name="Up-Down Arrow 176">
            <a:extLst>
              <a:ext uri="{FF2B5EF4-FFF2-40B4-BE49-F238E27FC236}">
                <a16:creationId xmlns:a16="http://schemas.microsoft.com/office/drawing/2014/main" id="{4439639B-18B1-4381-A221-F2A394558415}"/>
              </a:ext>
            </a:extLst>
          </p:cNvPr>
          <p:cNvSpPr/>
          <p:nvPr/>
        </p:nvSpPr>
        <p:spPr bwMode="auto">
          <a:xfrm rot="17100000">
            <a:off x="2126684" y="2150860"/>
            <a:ext cx="685800" cy="239548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EF9F3C33-5EC0-4BDE-BB56-D8E83A33AB9E}"/>
              </a:ext>
            </a:extLst>
          </p:cNvPr>
          <p:cNvSpPr/>
          <p:nvPr/>
        </p:nvSpPr>
        <p:spPr bwMode="auto">
          <a:xfrm>
            <a:off x="150845" y="4359831"/>
            <a:ext cx="2595217" cy="919390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Philosophy</a:t>
            </a:r>
          </a:p>
        </p:txBody>
      </p:sp>
      <p:sp>
        <p:nvSpPr>
          <p:cNvPr id="132" name="Up-Down Arrow 176">
            <a:extLst>
              <a:ext uri="{FF2B5EF4-FFF2-40B4-BE49-F238E27FC236}">
                <a16:creationId xmlns:a16="http://schemas.microsoft.com/office/drawing/2014/main" id="{41B81289-4999-4600-9367-D3FBE13A0C46}"/>
              </a:ext>
            </a:extLst>
          </p:cNvPr>
          <p:cNvSpPr/>
          <p:nvPr/>
        </p:nvSpPr>
        <p:spPr bwMode="auto">
          <a:xfrm rot="13227062">
            <a:off x="2366684" y="2423161"/>
            <a:ext cx="685800" cy="239548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9986711" y="3082939"/>
            <a:ext cx="2257792" cy="1041400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Social</a:t>
            </a:r>
          </a:p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Science</a:t>
            </a:r>
          </a:p>
        </p:txBody>
      </p:sp>
      <p:sp>
        <p:nvSpPr>
          <p:cNvPr id="129" name="Up-Down Arrow 173">
            <a:extLst>
              <a:ext uri="{FF2B5EF4-FFF2-40B4-BE49-F238E27FC236}">
                <a16:creationId xmlns:a16="http://schemas.microsoft.com/office/drawing/2014/main" id="{132896E7-A523-4018-B746-B637D5680955}"/>
              </a:ext>
            </a:extLst>
          </p:cNvPr>
          <p:cNvSpPr/>
          <p:nvPr/>
        </p:nvSpPr>
        <p:spPr bwMode="auto">
          <a:xfrm rot="5400000">
            <a:off x="8873219" y="2460564"/>
            <a:ext cx="685800" cy="206046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2288500" y="8382000"/>
            <a:ext cx="7924800" cy="3429000"/>
            <a:chOff x="228600" y="1600200"/>
            <a:chExt cx="8610600" cy="4953000"/>
          </a:xfrm>
        </p:grpSpPr>
        <p:sp>
          <p:nvSpPr>
            <p:cNvPr id="6" name="Oval 5"/>
            <p:cNvSpPr/>
            <p:nvPr/>
          </p:nvSpPr>
          <p:spPr>
            <a:xfrm>
              <a:off x="3200400" y="3276600"/>
              <a:ext cx="2209800" cy="1066800"/>
            </a:xfrm>
            <a:prstGeom prst="ellipse">
              <a:avLst/>
            </a:prstGeom>
            <a:effectLst>
              <a:glow rad="139700">
                <a:schemeClr val="accent1">
                  <a:alpha val="7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Core TCS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39207" y="1675872"/>
              <a:ext cx="2742559" cy="99289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  <a:ea typeface="ＭＳ Ｐゴシック" charset="0"/>
                  <a:cs typeface="Arial" charset="0"/>
                </a:rPr>
                <a:t>Machine  Learning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4038860" y="1600200"/>
              <a:ext cx="3429061" cy="91493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Pseudorandomness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172536" y="2820106"/>
              <a:ext cx="2666664" cy="83696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Cryptography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781419" y="4115683"/>
              <a:ext cx="1830097" cy="83696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Coding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Theory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334244" y="5181953"/>
              <a:ext cx="2056057" cy="10410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Sublinear Algorithms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761588" y="4801306"/>
              <a:ext cx="2057781" cy="9814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Quantum Computing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2895264" y="5257624"/>
              <a:ext cx="2211296" cy="12955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Interactive Computation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456284" y="4115683"/>
              <a:ext cx="991806" cy="45631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04495" y="3732742"/>
              <a:ext cx="608883" cy="229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3427766"/>
              <a:ext cx="381199" cy="1536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6200000" flipV="1">
              <a:off x="2934626" y="2629058"/>
              <a:ext cx="761294" cy="684777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4609484" y="2705178"/>
              <a:ext cx="761294" cy="381199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5486034" y="3352094"/>
              <a:ext cx="686502" cy="304977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410139" y="4037719"/>
              <a:ext cx="1371280" cy="382940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16200000" flipH="1">
              <a:off x="5029432" y="4266533"/>
              <a:ext cx="914928" cy="915911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771192" y="4762495"/>
              <a:ext cx="761294" cy="77620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2438172" y="4191353"/>
              <a:ext cx="915911" cy="685624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96"/>
          <p:cNvGrpSpPr>
            <a:grpSpLocks/>
          </p:cNvGrpSpPr>
          <p:nvPr/>
        </p:nvGrpSpPr>
        <p:grpSpPr bwMode="auto">
          <a:xfrm>
            <a:off x="22440900" y="8534400"/>
            <a:ext cx="7924800" cy="3429000"/>
            <a:chOff x="228600" y="1600200"/>
            <a:chExt cx="8610600" cy="4953000"/>
          </a:xfrm>
        </p:grpSpPr>
        <p:sp>
          <p:nvSpPr>
            <p:cNvPr id="64" name="Oval 63"/>
            <p:cNvSpPr/>
            <p:nvPr/>
          </p:nvSpPr>
          <p:spPr>
            <a:xfrm>
              <a:off x="3200400" y="3276600"/>
              <a:ext cx="2209800" cy="1066800"/>
            </a:xfrm>
            <a:prstGeom prst="ellipse">
              <a:avLst/>
            </a:prstGeom>
            <a:effectLst>
              <a:glow rad="139700">
                <a:schemeClr val="accent1">
                  <a:alpha val="7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Core TCS</a:t>
              </a:r>
            </a:p>
          </p:txBody>
        </p:sp>
        <p:sp>
          <p:nvSpPr>
            <p:cNvPr id="65" name="Oval 64"/>
            <p:cNvSpPr/>
            <p:nvPr/>
          </p:nvSpPr>
          <p:spPr>
            <a:xfrm>
              <a:off x="839207" y="1675872"/>
              <a:ext cx="2742559" cy="99289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  <a:ea typeface="ＭＳ Ｐゴシック" charset="0"/>
                  <a:cs typeface="Arial" charset="0"/>
                </a:rPr>
                <a:t>Machine  Learning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4038860" y="1600200"/>
              <a:ext cx="3429061" cy="91493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Pseudorandomness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6172536" y="2820106"/>
              <a:ext cx="2666664" cy="83696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Cryptography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6781419" y="4115683"/>
              <a:ext cx="1830097" cy="83696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Coding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Theory</a:t>
              </a:r>
            </a:p>
          </p:txBody>
        </p:sp>
        <p:sp>
          <p:nvSpPr>
            <p:cNvPr id="69" name="Oval 68"/>
            <p:cNvSpPr/>
            <p:nvPr/>
          </p:nvSpPr>
          <p:spPr>
            <a:xfrm>
              <a:off x="5334244" y="5181953"/>
              <a:ext cx="2056057" cy="10410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Sublinear Algorithms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761588" y="4801306"/>
              <a:ext cx="2057781" cy="9814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Quantum Computing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2895264" y="5257624"/>
              <a:ext cx="2211296" cy="12955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Interactive Computation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456284" y="4115683"/>
              <a:ext cx="991806" cy="45631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04495" y="3732742"/>
              <a:ext cx="608883" cy="229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228600" y="3427766"/>
              <a:ext cx="381199" cy="1536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75" name="Straight Connector 74"/>
            <p:cNvCxnSpPr/>
            <p:nvPr/>
          </p:nvCxnSpPr>
          <p:spPr>
            <a:xfrm rot="16200000" flipV="1">
              <a:off x="2934626" y="2629058"/>
              <a:ext cx="761294" cy="684777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5400000" flipH="1" flipV="1">
              <a:off x="4609484" y="2705178"/>
              <a:ext cx="761294" cy="381199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5486034" y="3352094"/>
              <a:ext cx="686502" cy="304977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5410139" y="4037719"/>
              <a:ext cx="1371280" cy="382940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16200000" flipH="1">
              <a:off x="5029432" y="4266533"/>
              <a:ext cx="914928" cy="915911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3771192" y="4762495"/>
              <a:ext cx="761294" cy="77620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 flipV="1">
              <a:off x="2438172" y="4191353"/>
              <a:ext cx="915911" cy="685624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96"/>
          <p:cNvGrpSpPr>
            <a:grpSpLocks/>
          </p:cNvGrpSpPr>
          <p:nvPr/>
        </p:nvGrpSpPr>
        <p:grpSpPr bwMode="auto">
          <a:xfrm>
            <a:off x="22593300" y="8686800"/>
            <a:ext cx="7924800" cy="3429000"/>
            <a:chOff x="228600" y="1600200"/>
            <a:chExt cx="8610600" cy="4953000"/>
          </a:xfrm>
        </p:grpSpPr>
        <p:sp>
          <p:nvSpPr>
            <p:cNvPr id="83" name="Oval 82"/>
            <p:cNvSpPr/>
            <p:nvPr/>
          </p:nvSpPr>
          <p:spPr>
            <a:xfrm>
              <a:off x="3200400" y="3276600"/>
              <a:ext cx="2209800" cy="1066800"/>
            </a:xfrm>
            <a:prstGeom prst="ellipse">
              <a:avLst/>
            </a:prstGeom>
            <a:effectLst>
              <a:glow rad="139700">
                <a:schemeClr val="accent1">
                  <a:alpha val="75000"/>
                </a:schemeClr>
              </a:glow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Core TCS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839207" y="1675872"/>
              <a:ext cx="2742559" cy="99289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  <a:ea typeface="ＭＳ Ｐゴシック" charset="0"/>
                  <a:cs typeface="Arial" charset="0"/>
                </a:rPr>
                <a:t>Machine  Learning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4038860" y="1600200"/>
              <a:ext cx="3429061" cy="91493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Pseudorandomness</a:t>
              </a:r>
            </a:p>
          </p:txBody>
        </p:sp>
        <p:sp>
          <p:nvSpPr>
            <p:cNvPr id="86" name="Oval 85"/>
            <p:cNvSpPr/>
            <p:nvPr/>
          </p:nvSpPr>
          <p:spPr>
            <a:xfrm>
              <a:off x="6172536" y="2820106"/>
              <a:ext cx="2666664" cy="83696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Cryptography</a:t>
              </a:r>
            </a:p>
          </p:txBody>
        </p:sp>
        <p:sp>
          <p:nvSpPr>
            <p:cNvPr id="87" name="Oval 86"/>
            <p:cNvSpPr/>
            <p:nvPr/>
          </p:nvSpPr>
          <p:spPr>
            <a:xfrm>
              <a:off x="6781419" y="4115683"/>
              <a:ext cx="1830097" cy="836965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Coding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Theory</a:t>
              </a:r>
            </a:p>
          </p:txBody>
        </p:sp>
        <p:sp>
          <p:nvSpPr>
            <p:cNvPr id="88" name="Oval 87"/>
            <p:cNvSpPr/>
            <p:nvPr/>
          </p:nvSpPr>
          <p:spPr>
            <a:xfrm>
              <a:off x="5334244" y="5181953"/>
              <a:ext cx="2056057" cy="10410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Sublinear Algorithms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761588" y="4801306"/>
              <a:ext cx="2057781" cy="98142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Quantum Computing</a:t>
              </a:r>
            </a:p>
          </p:txBody>
        </p:sp>
        <p:sp>
          <p:nvSpPr>
            <p:cNvPr id="90" name="Oval 89"/>
            <p:cNvSpPr/>
            <p:nvPr/>
          </p:nvSpPr>
          <p:spPr>
            <a:xfrm>
              <a:off x="2895264" y="5257624"/>
              <a:ext cx="2211296" cy="12955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Arial Narrow"/>
                </a:rPr>
                <a:t>Interactive Computation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456284" y="4115683"/>
              <a:ext cx="991806" cy="45631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04495" y="3732742"/>
              <a:ext cx="608883" cy="22930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228600" y="3427766"/>
              <a:ext cx="381199" cy="153634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>
            <a:xfrm rot="16200000" flipV="1">
              <a:off x="2934626" y="2629058"/>
              <a:ext cx="761294" cy="684777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4609484" y="2705178"/>
              <a:ext cx="761294" cy="381199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5486034" y="3352094"/>
              <a:ext cx="686502" cy="304977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5410139" y="4037719"/>
              <a:ext cx="1371280" cy="382940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 flipH="1">
              <a:off x="5029432" y="4266533"/>
              <a:ext cx="914928" cy="915911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3771192" y="4762495"/>
              <a:ext cx="761294" cy="77620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0800000" flipV="1">
              <a:off x="2438172" y="4191353"/>
              <a:ext cx="915911" cy="685624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 bwMode="auto">
          <a:xfrm>
            <a:off x="4734560" y="2514601"/>
            <a:ext cx="2794000" cy="1600199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Theoretical </a:t>
            </a:r>
          </a:p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Computer </a:t>
            </a:r>
          </a:p>
          <a:p>
            <a:pPr algn="ctr" eaLnBrk="0" fontAlgn="base" hangingPunct="0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Science</a:t>
            </a:r>
          </a:p>
        </p:txBody>
      </p:sp>
      <p:sp>
        <p:nvSpPr>
          <p:cNvPr id="25" name="Oval 24"/>
          <p:cNvSpPr/>
          <p:nvPr/>
        </p:nvSpPr>
        <p:spPr bwMode="auto">
          <a:xfrm>
            <a:off x="904144" y="786451"/>
            <a:ext cx="3581400" cy="1436049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(other)</a:t>
            </a:r>
            <a:b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</a:b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Computer Science</a:t>
            </a:r>
          </a:p>
        </p:txBody>
      </p:sp>
      <p:sp>
        <p:nvSpPr>
          <p:cNvPr id="120" name="Oval 119"/>
          <p:cNvSpPr/>
          <p:nvPr/>
        </p:nvSpPr>
        <p:spPr bwMode="auto">
          <a:xfrm>
            <a:off x="9408583" y="4723524"/>
            <a:ext cx="2524337" cy="982704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Biology</a:t>
            </a:r>
          </a:p>
        </p:txBody>
      </p:sp>
      <p:sp>
        <p:nvSpPr>
          <p:cNvPr id="121" name="Oval 120"/>
          <p:cNvSpPr/>
          <p:nvPr/>
        </p:nvSpPr>
        <p:spPr bwMode="auto">
          <a:xfrm>
            <a:off x="8452853" y="1139600"/>
            <a:ext cx="2476500" cy="736600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Statistics</a:t>
            </a:r>
          </a:p>
        </p:txBody>
      </p:sp>
      <p:sp>
        <p:nvSpPr>
          <p:cNvPr id="122" name="Oval 121"/>
          <p:cNvSpPr/>
          <p:nvPr/>
        </p:nvSpPr>
        <p:spPr bwMode="auto">
          <a:xfrm>
            <a:off x="5369560" y="5706228"/>
            <a:ext cx="2476500" cy="736600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Physics</a:t>
            </a:r>
          </a:p>
        </p:txBody>
      </p:sp>
      <p:sp>
        <p:nvSpPr>
          <p:cNvPr id="123" name="Oval 122"/>
          <p:cNvSpPr/>
          <p:nvPr/>
        </p:nvSpPr>
        <p:spPr bwMode="auto">
          <a:xfrm>
            <a:off x="994572" y="5479502"/>
            <a:ext cx="3107110" cy="919390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Economics</a:t>
            </a:r>
          </a:p>
        </p:txBody>
      </p:sp>
      <p:sp>
        <p:nvSpPr>
          <p:cNvPr id="124" name="Oval 123"/>
          <p:cNvSpPr/>
          <p:nvPr/>
        </p:nvSpPr>
        <p:spPr bwMode="auto">
          <a:xfrm>
            <a:off x="5233555" y="622300"/>
            <a:ext cx="2904605" cy="901700"/>
          </a:xfrm>
          <a:prstGeom prst="ellipse">
            <a:avLst/>
          </a:prstGeom>
          <a:solidFill>
            <a:srgbClr val="99CC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Comic Sans MS"/>
                <a:ea typeface="MS PGothic" charset="0"/>
                <a:cs typeface="Comic Sans MS"/>
              </a:rPr>
              <a:t>Mathematics</a:t>
            </a:r>
          </a:p>
        </p:txBody>
      </p:sp>
      <p:sp>
        <p:nvSpPr>
          <p:cNvPr id="36" name="Up-Down Arrow 35"/>
          <p:cNvSpPr/>
          <p:nvPr/>
        </p:nvSpPr>
        <p:spPr bwMode="auto">
          <a:xfrm rot="19213866">
            <a:off x="4177405" y="1403235"/>
            <a:ext cx="685800" cy="183229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73" name="Up-Down Arrow 172"/>
          <p:cNvSpPr/>
          <p:nvPr/>
        </p:nvSpPr>
        <p:spPr bwMode="auto">
          <a:xfrm>
            <a:off x="5992946" y="1139601"/>
            <a:ext cx="685800" cy="1643654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74" name="Up-Down Arrow 173"/>
          <p:cNvSpPr/>
          <p:nvPr/>
        </p:nvSpPr>
        <p:spPr bwMode="auto">
          <a:xfrm rot="3338139">
            <a:off x="7543834" y="1205938"/>
            <a:ext cx="685800" cy="2060469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75" name="Up-Down Arrow 174"/>
          <p:cNvSpPr/>
          <p:nvPr/>
        </p:nvSpPr>
        <p:spPr bwMode="auto">
          <a:xfrm rot="7200000">
            <a:off x="8412933" y="2995663"/>
            <a:ext cx="685800" cy="2648797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76" name="Up-Down Arrow 175"/>
          <p:cNvSpPr/>
          <p:nvPr/>
        </p:nvSpPr>
        <p:spPr bwMode="auto">
          <a:xfrm rot="10800000">
            <a:off x="6143826" y="3950678"/>
            <a:ext cx="685800" cy="1863181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77" name="Up-Down Arrow 176"/>
          <p:cNvSpPr/>
          <p:nvPr/>
        </p:nvSpPr>
        <p:spPr bwMode="auto">
          <a:xfrm rot="13227062">
            <a:off x="3585647" y="3515062"/>
            <a:ext cx="685800" cy="2395488"/>
          </a:xfrm>
          <a:prstGeom prst="upDownArrow">
            <a:avLst/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102" name="Up-Down Arrow 101"/>
          <p:cNvSpPr/>
          <p:nvPr/>
        </p:nvSpPr>
        <p:spPr bwMode="auto">
          <a:xfrm rot="5400000">
            <a:off x="7838558" y="2384357"/>
            <a:ext cx="613101" cy="1780984"/>
          </a:xfrm>
          <a:prstGeom prst="upDownArrow">
            <a:avLst>
              <a:gd name="adj1" fmla="val 50000"/>
              <a:gd name="adj2" fmla="val 61282"/>
            </a:avLst>
          </a:prstGeom>
          <a:solidFill>
            <a:schemeClr val="accent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Times New Roman" charset="0"/>
              <a:ea typeface="MS PGothic" charset="0"/>
              <a:cs typeface="MS PGothic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2186940" y="1846362"/>
            <a:ext cx="7431085" cy="3492783"/>
            <a:chOff x="730250" y="1752600"/>
            <a:chExt cx="7431085" cy="3492783"/>
          </a:xfrm>
        </p:grpSpPr>
        <p:sp>
          <p:nvSpPr>
            <p:cNvPr id="104" name="Oval 103"/>
            <p:cNvSpPr/>
            <p:nvPr/>
          </p:nvSpPr>
          <p:spPr bwMode="auto">
            <a:xfrm>
              <a:off x="2768600" y="2693377"/>
              <a:ext cx="2768600" cy="1320800"/>
            </a:xfrm>
            <a:prstGeom prst="ellipse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 Narrow"/>
                  <a:ea typeface="MS PGothic" charset="0"/>
                  <a:cs typeface="MS PGothic" charset="0"/>
                </a:rPr>
                <a:t>Theoretical 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 Narrow"/>
                  <a:ea typeface="MS PGothic" charset="0"/>
                  <a:cs typeface="MS PGothic" charset="0"/>
                </a:rPr>
                <a:t>Computer Science</a:t>
              </a: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730250" y="1752600"/>
              <a:ext cx="7410450" cy="349278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400">
                <a:solidFill>
                  <a:srgbClr val="000000"/>
                </a:solidFill>
                <a:latin typeface="Times New Roman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882942" y="2763107"/>
              <a:ext cx="1905000" cy="64352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  <a:ea typeface="ＭＳ Ｐゴシック" charset="0"/>
                  <a:cs typeface="Arial" charset="0"/>
                </a:rPr>
                <a:t>Learning Theory</a:t>
              </a: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4343400" y="1752600"/>
              <a:ext cx="2146300" cy="760933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</a:rPr>
                <a:t>Randomness</a:t>
              </a: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5907085" y="2864977"/>
              <a:ext cx="2254250" cy="83819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</a:rPr>
                <a:t>Verification</a:t>
              </a: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5886236" y="3660273"/>
              <a:ext cx="2178050" cy="73732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</a:rPr>
                <a:t>Distributed</a:t>
              </a: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5165166" y="4038600"/>
              <a:ext cx="1508684" cy="7916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</a:rPr>
                <a:t>Lower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</a:rPr>
                <a:t>bounds</a:t>
              </a:r>
            </a:p>
          </p:txBody>
        </p:sp>
        <p:sp>
          <p:nvSpPr>
            <p:cNvPr id="112" name="Oval 111"/>
            <p:cNvSpPr/>
            <p:nvPr/>
          </p:nvSpPr>
          <p:spPr bwMode="auto">
            <a:xfrm>
              <a:off x="1357788" y="2077482"/>
              <a:ext cx="2286000" cy="775881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dirty="0">
                  <a:solidFill>
                    <a:srgbClr val="000000"/>
                  </a:solidFill>
                  <a:latin typeface="Arial Narrow"/>
                </a:rPr>
                <a:t>Communication Complexity</a:t>
              </a:r>
            </a:p>
          </p:txBody>
        </p:sp>
        <p:sp>
          <p:nvSpPr>
            <p:cNvPr id="113" name="Oval 112"/>
            <p:cNvSpPr/>
            <p:nvPr/>
          </p:nvSpPr>
          <p:spPr bwMode="auto">
            <a:xfrm>
              <a:off x="1202119" y="3422606"/>
              <a:ext cx="727762" cy="248488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dirty="0">
                <a:solidFill>
                  <a:srgbClr val="000000"/>
                </a:solidFill>
                <a:latin typeface="Arial Narrow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3530519" y="4226300"/>
              <a:ext cx="1828800" cy="9144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  <a:latin typeface="Arial Narrow"/>
                </a:rPr>
                <a:t>Quantum Computing</a:t>
              </a:r>
            </a:p>
          </p:txBody>
        </p:sp>
      </p:grpSp>
      <p:sp>
        <p:nvSpPr>
          <p:cNvPr id="116" name="Oval 115"/>
          <p:cNvSpPr/>
          <p:nvPr/>
        </p:nvSpPr>
        <p:spPr bwMode="auto">
          <a:xfrm>
            <a:off x="4175760" y="2438400"/>
            <a:ext cx="3581400" cy="1981200"/>
          </a:xfrm>
          <a:prstGeom prst="ellipse">
            <a:avLst/>
          </a:prstGeom>
          <a:solidFill>
            <a:srgbClr val="FF6600"/>
          </a:solidFill>
          <a:effectLst>
            <a:glow rad="139700">
              <a:schemeClr val="accent1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Arial Narrow"/>
              </a:rPr>
              <a:t>Theoretical Computer Science</a:t>
            </a:r>
            <a:endParaRPr lang="en-US" sz="2400" dirty="0">
              <a:solidFill>
                <a:srgbClr val="000000"/>
              </a:solidFill>
              <a:latin typeface="Arial Narrow"/>
            </a:endParaRPr>
          </a:p>
        </p:txBody>
      </p:sp>
      <p:sp>
        <p:nvSpPr>
          <p:cNvPr id="117" name="Oval 116"/>
          <p:cNvSpPr/>
          <p:nvPr/>
        </p:nvSpPr>
        <p:spPr bwMode="auto">
          <a:xfrm>
            <a:off x="7147560" y="2286001"/>
            <a:ext cx="1828800" cy="62348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 Narrow"/>
              </a:rPr>
              <a:t>Property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 Narrow"/>
              </a:rPr>
              <a:t>testing</a:t>
            </a:r>
          </a:p>
        </p:txBody>
      </p:sp>
      <p:sp>
        <p:nvSpPr>
          <p:cNvPr id="118" name="Oval 117"/>
          <p:cNvSpPr/>
          <p:nvPr/>
        </p:nvSpPr>
        <p:spPr bwMode="auto">
          <a:xfrm>
            <a:off x="2967526" y="4130772"/>
            <a:ext cx="2076056" cy="9193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Narrow"/>
                <a:ea typeface="ＭＳ Ｐゴシック" charset="0"/>
                <a:cs typeface="Arial" charset="0"/>
              </a:rPr>
              <a:t>Algorithmic Game Theory</a:t>
            </a:r>
          </a:p>
        </p:txBody>
      </p:sp>
      <p:sp>
        <p:nvSpPr>
          <p:cNvPr id="119" name="Oval 118"/>
          <p:cNvSpPr/>
          <p:nvPr/>
        </p:nvSpPr>
        <p:spPr bwMode="auto">
          <a:xfrm>
            <a:off x="2548127" y="3588644"/>
            <a:ext cx="16764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Narrow"/>
              </a:rPr>
              <a:t>Crypto</a:t>
            </a:r>
          </a:p>
        </p:txBody>
      </p:sp>
      <p:sp>
        <p:nvSpPr>
          <p:cNvPr id="127" name="Oval 126"/>
          <p:cNvSpPr/>
          <p:nvPr/>
        </p:nvSpPr>
        <p:spPr bwMode="auto">
          <a:xfrm>
            <a:off x="4480560" y="1828801"/>
            <a:ext cx="1752600" cy="609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000000"/>
                </a:solidFill>
                <a:latin typeface="Arial Narrow"/>
              </a:rPr>
              <a:t>Logic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6A71801-C21A-4551-8C04-A8E8379A85D6}"/>
              </a:ext>
            </a:extLst>
          </p:cNvPr>
          <p:cNvSpPr txBox="1"/>
          <p:nvPr/>
        </p:nvSpPr>
        <p:spPr>
          <a:xfrm>
            <a:off x="922731" y="6386566"/>
            <a:ext cx="259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CS 13x, 23x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D176260-5191-473C-9E3E-773B0356CDD2}"/>
              </a:ext>
            </a:extLst>
          </p:cNvPr>
          <p:cNvSpPr txBox="1"/>
          <p:nvPr/>
        </p:nvSpPr>
        <p:spPr>
          <a:xfrm>
            <a:off x="8163500" y="545922"/>
            <a:ext cx="330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CS 28x, CS 228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359CD02-F6AB-4796-9EF4-89FEC45199B7}"/>
              </a:ext>
            </a:extLst>
          </p:cNvPr>
          <p:cNvSpPr txBox="1"/>
          <p:nvPr/>
        </p:nvSpPr>
        <p:spPr>
          <a:xfrm>
            <a:off x="5800090" y="6401650"/>
            <a:ext cx="359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MIT 2.111, 6.443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619385B-CF74-40AE-84B9-BBC1B15A0AA6}"/>
              </a:ext>
            </a:extLst>
          </p:cNvPr>
          <p:cNvSpPr txBox="1"/>
          <p:nvPr/>
        </p:nvSpPr>
        <p:spPr>
          <a:xfrm>
            <a:off x="160341" y="3937314"/>
            <a:ext cx="173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PHIL 144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9EEF74D-1967-447B-9165-A6D7841D7142}"/>
              </a:ext>
            </a:extLst>
          </p:cNvPr>
          <p:cNvSpPr txBox="1"/>
          <p:nvPr/>
        </p:nvSpPr>
        <p:spPr>
          <a:xfrm>
            <a:off x="-7921" y="1399146"/>
            <a:ext cx="173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CS 229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F0BEFC24-7720-4A4C-88EE-16B478B5205C}"/>
              </a:ext>
            </a:extLst>
          </p:cNvPr>
          <p:cNvSpPr txBox="1"/>
          <p:nvPr/>
        </p:nvSpPr>
        <p:spPr>
          <a:xfrm>
            <a:off x="271223" y="197134"/>
            <a:ext cx="4391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CS 124/223/222/226</a:t>
            </a:r>
            <a:br>
              <a:rPr lang="en-US" sz="2800" dirty="0"/>
            </a:br>
            <a:r>
              <a:rPr lang="en-US" sz="2800" dirty="0"/>
              <a:t>CS 127/227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AC8C4F2-2CFB-42AE-A5B3-D077CD08B35A}"/>
              </a:ext>
            </a:extLst>
          </p:cNvPr>
          <p:cNvSpPr txBox="1"/>
          <p:nvPr/>
        </p:nvSpPr>
        <p:spPr>
          <a:xfrm>
            <a:off x="4688264" y="198991"/>
            <a:ext cx="3301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AM 106, 107, 121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9EEF3AAD-7FFF-4F86-920C-1B589759D0F5}"/>
              </a:ext>
            </a:extLst>
          </p:cNvPr>
          <p:cNvSpPr txBox="1"/>
          <p:nvPr/>
        </p:nvSpPr>
        <p:spPr>
          <a:xfrm>
            <a:off x="9958802" y="2108362"/>
            <a:ext cx="3258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CS 208</a:t>
            </a:r>
            <a:br>
              <a:rPr lang="en-US" sz="2800" dirty="0"/>
            </a:br>
            <a:r>
              <a:rPr lang="en-US" sz="2800" dirty="0"/>
              <a:t>CS126</a:t>
            </a:r>
          </a:p>
        </p:txBody>
      </p:sp>
    </p:spTree>
    <p:extLst>
      <p:ext uri="{BB962C8B-B14F-4D97-AF65-F5344CB8AC3E}">
        <p14:creationId xmlns:p14="http://schemas.microsoft.com/office/powerpoint/2010/main" val="22914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E489691A-40B2-4A5F-8258-3E005850AE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516" y="861020"/>
            <a:ext cx="1329879" cy="16629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EE8919-16C4-4A8F-A09B-77822D20F2E1}"/>
              </a:ext>
            </a:extLst>
          </p:cNvPr>
          <p:cNvSpPr txBox="1"/>
          <p:nvPr/>
        </p:nvSpPr>
        <p:spPr>
          <a:xfrm>
            <a:off x="1197365" y="2459763"/>
            <a:ext cx="191743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Adam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Hesterberg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ctr"/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9662521-DA08-42FE-B436-B262EFA3F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557" y="837120"/>
            <a:ext cx="1337727" cy="16606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0860E3-960F-460F-86A2-49B3CFEDC767}"/>
              </a:ext>
            </a:extLst>
          </p:cNvPr>
          <p:cNvSpPr txBox="1"/>
          <p:nvPr/>
        </p:nvSpPr>
        <p:spPr>
          <a:xfrm>
            <a:off x="7176524" y="2402486"/>
            <a:ext cx="2184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Serena Davis</a:t>
            </a:r>
          </a:p>
        </p:txBody>
      </p:sp>
      <p:pic>
        <p:nvPicPr>
          <p:cNvPr id="7" name="Picture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B73C5090-421A-4D80-B00B-FB3991180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899" y="861020"/>
            <a:ext cx="1329879" cy="1663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35C624-EB55-4B23-8612-EB6F252A7094}"/>
              </a:ext>
            </a:extLst>
          </p:cNvPr>
          <p:cNvSpPr txBox="1"/>
          <p:nvPr/>
        </p:nvSpPr>
        <p:spPr>
          <a:xfrm>
            <a:off x="5267002" y="2444863"/>
            <a:ext cx="208752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Amy Wang</a:t>
            </a:r>
          </a:p>
          <a:p>
            <a:pPr algn="ctr"/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Picture 14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C8275031-7A29-4668-AAE0-28948C9C20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715" y="861020"/>
            <a:ext cx="1329879" cy="1665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140D41-7601-40B1-A06B-4C7741842047}"/>
              </a:ext>
            </a:extLst>
          </p:cNvPr>
          <p:cNvSpPr txBox="1"/>
          <p:nvPr/>
        </p:nvSpPr>
        <p:spPr>
          <a:xfrm>
            <a:off x="3467927" y="2447155"/>
            <a:ext cx="16040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William Burke</a:t>
            </a:r>
          </a:p>
          <a:p>
            <a:pPr algn="ctr"/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1" name="Picture 1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F4EF5CA5-AC76-40E1-B8CE-16F7122E97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837" y="837120"/>
            <a:ext cx="1329879" cy="16606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71013F-A678-46B5-B73F-7DE258AAC402}"/>
              </a:ext>
            </a:extLst>
          </p:cNvPr>
          <p:cNvSpPr txBox="1"/>
          <p:nvPr/>
        </p:nvSpPr>
        <p:spPr>
          <a:xfrm>
            <a:off x="9286181" y="2422629"/>
            <a:ext cx="2032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Nari Johnson</a:t>
            </a:r>
          </a:p>
        </p:txBody>
      </p:sp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2976641C-B451-4FE3-AA7E-B1B8435F0B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794" y="4842096"/>
            <a:ext cx="1409781" cy="176222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8EF6C61-D2E6-416F-BCF5-DD1EA1203A77}"/>
              </a:ext>
            </a:extLst>
          </p:cNvPr>
          <p:cNvSpPr txBox="1"/>
          <p:nvPr/>
        </p:nvSpPr>
        <p:spPr>
          <a:xfrm>
            <a:off x="7248297" y="6600308"/>
            <a:ext cx="2388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Sahana Srinivasan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FA73B08-7563-429E-AA53-A17304382C2A}"/>
              </a:ext>
            </a:extLst>
          </p:cNvPr>
          <p:cNvSpPr txBox="1"/>
          <p:nvPr/>
        </p:nvSpPr>
        <p:spPr>
          <a:xfrm>
            <a:off x="5919681" y="4495114"/>
            <a:ext cx="244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Diego Gutierrez</a:t>
            </a:r>
          </a:p>
        </p:txBody>
      </p:sp>
      <p:pic>
        <p:nvPicPr>
          <p:cNvPr id="41" name="Picture 40" descr="A person sitting in front of a body of water&#10;&#10;Description automatically generated">
            <a:extLst>
              <a:ext uri="{FF2B5EF4-FFF2-40B4-BE49-F238E27FC236}">
                <a16:creationId xmlns:a16="http://schemas.microsoft.com/office/drawing/2014/main" id="{02DF9B20-34D4-49B9-97C8-4286BFE783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91" y="2744070"/>
            <a:ext cx="1409781" cy="17622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8EF9B20-4D7C-43FA-A6CC-F122C88C1CF6}"/>
              </a:ext>
            </a:extLst>
          </p:cNvPr>
          <p:cNvGrpSpPr/>
          <p:nvPr/>
        </p:nvGrpSpPr>
        <p:grpSpPr>
          <a:xfrm>
            <a:off x="-32827" y="2716924"/>
            <a:ext cx="2029900" cy="2030780"/>
            <a:chOff x="70406" y="2307166"/>
            <a:chExt cx="2013269" cy="191568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909D5D-2A17-418F-9127-81EB7A180640}"/>
                </a:ext>
              </a:extLst>
            </p:cNvPr>
            <p:cNvSpPr txBox="1"/>
            <p:nvPr/>
          </p:nvSpPr>
          <p:spPr>
            <a:xfrm>
              <a:off x="70406" y="3961548"/>
              <a:ext cx="2013269" cy="261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Joanna </a:t>
              </a:r>
              <a:r>
                <a:rPr lang="en-US" sz="1200" b="1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Boyland</a:t>
              </a:r>
              <a:endParaRPr lang="en-US" sz="12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16" name="Picture 15" descr="A person smiling for the camera&#10;&#10;Description automatically generated">
              <a:extLst>
                <a:ext uri="{FF2B5EF4-FFF2-40B4-BE49-F238E27FC236}">
                  <a16:creationId xmlns:a16="http://schemas.microsoft.com/office/drawing/2014/main" id="{ED365F74-CBF9-4D83-ACB3-BC94A487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41" y="2307166"/>
              <a:ext cx="1323349" cy="1655725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97C7C69-89EE-40CC-8CF8-2A43E982FD08}"/>
              </a:ext>
            </a:extLst>
          </p:cNvPr>
          <p:cNvSpPr txBox="1"/>
          <p:nvPr/>
        </p:nvSpPr>
        <p:spPr>
          <a:xfrm>
            <a:off x="10219253" y="4515099"/>
            <a:ext cx="205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Ife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Omidiran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7" name="Picture 16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39071F58-62F3-446D-B903-45DD3A1956F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2664" y="2721721"/>
            <a:ext cx="1402859" cy="175357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05916F77-D44B-4531-82F0-E90DC8BC0351}"/>
              </a:ext>
            </a:extLst>
          </p:cNvPr>
          <p:cNvSpPr txBox="1"/>
          <p:nvPr/>
        </p:nvSpPr>
        <p:spPr>
          <a:xfrm>
            <a:off x="5421233" y="6528112"/>
            <a:ext cx="1751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Zuzanna</a:t>
            </a:r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2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Skoczylas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5" name="Picture 24" descr="A person wearing a hat&#10;&#10;Description automatically generated">
            <a:extLst>
              <a:ext uri="{FF2B5EF4-FFF2-40B4-BE49-F238E27FC236}">
                <a16:creationId xmlns:a16="http://schemas.microsoft.com/office/drawing/2014/main" id="{6B33429C-A0B4-41AF-8B10-D83FF7C299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520" y="4826119"/>
            <a:ext cx="1394038" cy="1735265"/>
          </a:xfrm>
          <a:prstGeom prst="rect">
            <a:avLst/>
          </a:prstGeom>
        </p:spPr>
      </p:pic>
      <p:pic>
        <p:nvPicPr>
          <p:cNvPr id="18" name="Picture 1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4CF779B9-9EAA-45FA-A3C9-0BD782FC10D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677" y="4825093"/>
            <a:ext cx="1402858" cy="17533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0E274D-4856-4739-B185-275C7916686D}"/>
              </a:ext>
            </a:extLst>
          </p:cNvPr>
          <p:cNvSpPr txBox="1"/>
          <p:nvPr/>
        </p:nvSpPr>
        <p:spPr>
          <a:xfrm>
            <a:off x="9552108" y="6552110"/>
            <a:ext cx="1960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Richard Xu</a:t>
            </a:r>
          </a:p>
        </p:txBody>
      </p:sp>
      <p:pic>
        <p:nvPicPr>
          <p:cNvPr id="27" name="Picture 2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558412CF-DFF7-4C29-A8AE-8BEB70A1ECE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698" y="2744070"/>
            <a:ext cx="1410490" cy="176222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614EA2C-9BDA-482A-9465-C3E371DCAE23}"/>
              </a:ext>
            </a:extLst>
          </p:cNvPr>
          <p:cNvSpPr txBox="1"/>
          <p:nvPr/>
        </p:nvSpPr>
        <p:spPr>
          <a:xfrm>
            <a:off x="8176470" y="4500597"/>
            <a:ext cx="19601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Eric Lin</a:t>
            </a:r>
          </a:p>
        </p:txBody>
      </p:sp>
      <p:pic>
        <p:nvPicPr>
          <p:cNvPr id="48" name="Picture 4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D1617B2-E645-40E6-BF4E-428A61C7C0E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762" y="2728672"/>
            <a:ext cx="1403489" cy="175357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3102ACA-4884-4E18-BF01-71EB1FA72894}"/>
              </a:ext>
            </a:extLst>
          </p:cNvPr>
          <p:cNvSpPr txBox="1"/>
          <p:nvPr/>
        </p:nvSpPr>
        <p:spPr>
          <a:xfrm>
            <a:off x="4174563" y="4515099"/>
            <a:ext cx="205892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Max Guo</a:t>
            </a:r>
          </a:p>
          <a:p>
            <a:pPr algn="ctr"/>
            <a:endParaRPr lang="en-US" sz="105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3" name="Picture 5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920739A-3E49-4034-95CF-8FBE470E02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234" y="2721230"/>
            <a:ext cx="1409781" cy="1762227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ED94408E-57DE-4A96-A7DA-BAC4982B90AA}"/>
              </a:ext>
            </a:extLst>
          </p:cNvPr>
          <p:cNvSpPr txBox="1"/>
          <p:nvPr/>
        </p:nvSpPr>
        <p:spPr>
          <a:xfrm>
            <a:off x="2228764" y="4455894"/>
            <a:ext cx="20589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Kevin Chen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B95B351-796A-488F-AC53-BAFD81F3F1A7}"/>
              </a:ext>
            </a:extLst>
          </p:cNvPr>
          <p:cNvSpPr txBox="1"/>
          <p:nvPr/>
        </p:nvSpPr>
        <p:spPr>
          <a:xfrm>
            <a:off x="3265270" y="6583403"/>
            <a:ext cx="2139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Noah Singer</a:t>
            </a:r>
          </a:p>
        </p:txBody>
      </p:sp>
      <p:pic>
        <p:nvPicPr>
          <p:cNvPr id="56" name="Picture 5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87ECBFA-758C-418B-8E01-9454FC5CFEF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178" y="4813493"/>
            <a:ext cx="1402858" cy="175651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90" y="4842776"/>
            <a:ext cx="1398634" cy="174868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3102ACA-4884-4E18-BF01-71EB1FA72894}"/>
              </a:ext>
            </a:extLst>
          </p:cNvPr>
          <p:cNvSpPr txBox="1"/>
          <p:nvPr/>
        </p:nvSpPr>
        <p:spPr>
          <a:xfrm>
            <a:off x="1080612" y="6538692"/>
            <a:ext cx="21556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James Roney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A7CF2C-0541-4621-9DA5-21B16620D13A}"/>
              </a:ext>
            </a:extLst>
          </p:cNvPr>
          <p:cNvSpPr txBox="1"/>
          <p:nvPr/>
        </p:nvSpPr>
        <p:spPr>
          <a:xfrm>
            <a:off x="175942" y="72534"/>
            <a:ext cx="5442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Thank You to …</a:t>
            </a:r>
          </a:p>
        </p:txBody>
      </p:sp>
    </p:spTree>
    <p:extLst>
      <p:ext uri="{BB962C8B-B14F-4D97-AF65-F5344CB8AC3E}">
        <p14:creationId xmlns:p14="http://schemas.microsoft.com/office/powerpoint/2010/main" val="893027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4D64-13ED-4008-8464-2234C8BB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BA0DA-E3C1-4037-9C4E-FE2BCB424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0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050FF-C1F9-49D1-9F47-5D5DAFB7C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395C7-A410-4AB3-9C65-8DEE4AA14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4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343B6-FD82-4608-A77C-A1E0D35D5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course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F0558-BC7F-411E-9D64-2C60D54847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76243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Turing Machines!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everything computable …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(weaker models exist (circuits, DFA) but they don’t compute everything)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 fact … there exists one TM that computes everything computable!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… but some problems not computable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Can be used to measure complexity …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P = poly time = efficient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EXP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P inefficient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P? desired to be efficient, believed inefficient.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STCT Challengers: Randomness and Quantum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BPP (can do stuff not known to be in P), status also unknown ….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3F0558-BC7F-411E-9D64-2C60D54847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76243"/>
              </a:xfrm>
              <a:blipFill>
                <a:blip r:embed="rId2"/>
                <a:stretch>
                  <a:fillRect l="-917" t="-1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591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D8B52-89DA-40A2-A96E-CB3A1A29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3179" y="2585318"/>
            <a:ext cx="6223183" cy="1013460"/>
          </a:xfrm>
        </p:spPr>
        <p:txBody>
          <a:bodyPr/>
          <a:lstStyle/>
          <a:p>
            <a:r>
              <a:rPr lang="en-US" dirty="0"/>
              <a:t>1. Quantum computing</a:t>
            </a:r>
          </a:p>
        </p:txBody>
      </p:sp>
    </p:spTree>
    <p:extLst>
      <p:ext uri="{BB962C8B-B14F-4D97-AF65-F5344CB8AC3E}">
        <p14:creationId xmlns:p14="http://schemas.microsoft.com/office/powerpoint/2010/main" val="25881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E2BB-59AE-48AF-BDB9-9A90FA31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4284" y="0"/>
            <a:ext cx="12890377" cy="1013460"/>
          </a:xfrm>
        </p:spPr>
        <p:txBody>
          <a:bodyPr/>
          <a:lstStyle/>
          <a:p>
            <a:r>
              <a:rPr lang="en-US" sz="5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Physics 500BC-1920’s: Clockwork universe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1A19B-296D-41D7-BFD2-9DF8AF754760}"/>
                  </a:ext>
                </a:extLst>
              </p:cNvPr>
              <p:cNvSpPr txBox="1"/>
              <p:nvPr/>
            </p:nvSpPr>
            <p:spPr>
              <a:xfrm>
                <a:off x="239697" y="986823"/>
                <a:ext cx="1153209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 </a:t>
                </a:r>
                <a:r>
                  <a:rPr lang="en-US" sz="3600" dirty="0">
                    <a:solidFill>
                      <a:srgbClr val="CC33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physical theory </a:t>
                </a: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has basic objects (“</a:t>
                </a:r>
                <a:r>
                  <a:rPr lang="en-US" sz="3600" dirty="0">
                    <a:solidFill>
                      <a:srgbClr val="CC33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particles</a:t>
                </a: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”) and </a:t>
                </a:r>
                <a:r>
                  <a:rPr lang="en-US" sz="3600" dirty="0">
                    <a:solidFill>
                      <a:srgbClr val="CC33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forces</a:t>
                </a: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between them.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Given </a:t>
                </a:r>
                <a:r>
                  <a:rPr lang="en-US" sz="3600" dirty="0">
                    <a:solidFill>
                      <a:srgbClr val="CC33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state</a:t>
                </a: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of all particles at time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can compute </a:t>
                </a:r>
                <a:r>
                  <a:rPr lang="en-US" sz="3600" dirty="0">
                    <a:solidFill>
                      <a:srgbClr val="CC33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state</a:t>
                </a: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at time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𝑡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+1</m:t>
                    </m:r>
                  </m:oMath>
                </a14:m>
                <a:endParaRPr 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If universe has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𝑁</m:t>
                    </m:r>
                  </m:oMath>
                </a14:m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particles, we can </a:t>
                </a:r>
                <a:r>
                  <a:rPr lang="en-US" sz="3600" dirty="0">
                    <a:solidFill>
                      <a:srgbClr val="CC33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represent state</a:t>
                </a:r>
                <a:r>
                  <a:rPr lang="en-US" sz="36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𝑁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numbers and </a:t>
                </a:r>
                <a:r>
                  <a:rPr lang="en-US" sz="3600" dirty="0">
                    <a:solidFill>
                      <a:srgbClr val="CC33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compute</a:t>
                </a:r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one time-step in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𝑁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time.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1A19B-296D-41D7-BFD2-9DF8AF754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97" y="986823"/>
                <a:ext cx="11532093" cy="3970318"/>
              </a:xfrm>
              <a:prstGeom prst="rect">
                <a:avLst/>
              </a:prstGeom>
              <a:blipFill>
                <a:blip r:embed="rId2"/>
                <a:stretch>
                  <a:fillRect l="-1427" t="-2458" r="-2008" b="-4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3DE78D7-CA37-4B14-B0A5-18625E170C9B}"/>
              </a:ext>
            </a:extLst>
          </p:cNvPr>
          <p:cNvSpPr txBox="1"/>
          <p:nvPr/>
        </p:nvSpPr>
        <p:spPr>
          <a:xfrm>
            <a:off x="510466" y="4903069"/>
            <a:ext cx="11532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Examples: </a:t>
            </a:r>
            <a:r>
              <a:rPr lang="en-US" sz="3600" dirty="0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Newtonian mechanics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sz="3600" dirty="0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Maxwell’s equations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Special</a:t>
            </a: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3600" dirty="0">
                <a:solidFill>
                  <a:srgbClr val="CC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 relativity </a:t>
            </a:r>
            <a:r>
              <a:rPr lang="en-US" sz="36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(&amp; TM Configurations!)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7091C0-9A35-4146-8CD8-11415F26BDF4}"/>
              </a:ext>
            </a:extLst>
          </p:cNvPr>
          <p:cNvSpPr/>
          <p:nvPr/>
        </p:nvSpPr>
        <p:spPr>
          <a:xfrm>
            <a:off x="2228296" y="6052352"/>
            <a:ext cx="8389398" cy="75460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Quantum Mechanics is not a “clockwork” theory!</a:t>
            </a:r>
          </a:p>
        </p:txBody>
      </p:sp>
    </p:spTree>
    <p:extLst>
      <p:ext uri="{BB962C8B-B14F-4D97-AF65-F5344CB8AC3E}">
        <p14:creationId xmlns:p14="http://schemas.microsoft.com/office/powerpoint/2010/main" val="130571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D180-5A73-4C7B-BCF1-753C661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slit experiment: classical 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7146D-20E1-4FDB-B16A-46FC2E445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82" r="-1" b="11602"/>
          <a:stretch/>
        </p:blipFill>
        <p:spPr>
          <a:xfrm flipH="1">
            <a:off x="147840" y="3032750"/>
            <a:ext cx="2559880" cy="2041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8C5AB1-287C-443C-B277-3236BAB39678}"/>
              </a:ext>
            </a:extLst>
          </p:cNvPr>
          <p:cNvSpPr/>
          <p:nvPr/>
        </p:nvSpPr>
        <p:spPr>
          <a:xfrm>
            <a:off x="4823217" y="867292"/>
            <a:ext cx="407211" cy="12206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78310-DC73-420B-A34F-179958881ED6}"/>
              </a:ext>
            </a:extLst>
          </p:cNvPr>
          <p:cNvSpPr/>
          <p:nvPr/>
        </p:nvSpPr>
        <p:spPr>
          <a:xfrm>
            <a:off x="4823218" y="2609776"/>
            <a:ext cx="420624" cy="11410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C2459-ABDA-42C6-AAD0-F5521F2FD923}"/>
              </a:ext>
            </a:extLst>
          </p:cNvPr>
          <p:cNvSpPr/>
          <p:nvPr/>
        </p:nvSpPr>
        <p:spPr>
          <a:xfrm>
            <a:off x="4823217" y="4218115"/>
            <a:ext cx="420625" cy="13360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B8A20-59A2-4111-91E3-DE6137F7CCC0}"/>
              </a:ext>
            </a:extLst>
          </p:cNvPr>
          <p:cNvCxnSpPr>
            <a:cxnSpLocks/>
          </p:cNvCxnSpPr>
          <p:nvPr/>
        </p:nvCxnSpPr>
        <p:spPr>
          <a:xfrm flipV="1">
            <a:off x="2625311" y="2468750"/>
            <a:ext cx="1809795" cy="650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EEE2D-6F35-4448-9AE8-E704834AE015}"/>
              </a:ext>
            </a:extLst>
          </p:cNvPr>
          <p:cNvCxnSpPr>
            <a:cxnSpLocks/>
          </p:cNvCxnSpPr>
          <p:nvPr/>
        </p:nvCxnSpPr>
        <p:spPr>
          <a:xfrm>
            <a:off x="2577483" y="3246877"/>
            <a:ext cx="1999729" cy="3577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D0B86B-B555-4245-9512-4E29F3584063}"/>
              </a:ext>
            </a:extLst>
          </p:cNvPr>
          <p:cNvCxnSpPr>
            <a:cxnSpLocks/>
          </p:cNvCxnSpPr>
          <p:nvPr/>
        </p:nvCxnSpPr>
        <p:spPr>
          <a:xfrm>
            <a:off x="5440508" y="2393490"/>
            <a:ext cx="3132339" cy="937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C02542-9E66-4A55-AE27-6DBC1A008263}"/>
              </a:ext>
            </a:extLst>
          </p:cNvPr>
          <p:cNvCxnSpPr>
            <a:cxnSpLocks/>
          </p:cNvCxnSpPr>
          <p:nvPr/>
        </p:nvCxnSpPr>
        <p:spPr>
          <a:xfrm flipV="1">
            <a:off x="5376854" y="3352841"/>
            <a:ext cx="3173765" cy="640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B9903A-ABFC-4B65-AF58-AD9D92FBCB6D}"/>
                  </a:ext>
                </a:extLst>
              </p:cNvPr>
              <p:cNvSpPr txBox="1"/>
              <p:nvPr/>
            </p:nvSpPr>
            <p:spPr>
              <a:xfrm rot="20844015">
                <a:off x="379561" y="1973769"/>
                <a:ext cx="479030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𝑡𝑜𝑝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𝑠𝑙𝑖𝑡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B9903A-ABFC-4B65-AF58-AD9D92FBC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44015">
                <a:off x="379561" y="1973769"/>
                <a:ext cx="4790305" cy="6705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F126AB-09A8-451B-81BF-6A6CBACFDD24}"/>
                  </a:ext>
                </a:extLst>
              </p:cNvPr>
              <p:cNvSpPr txBox="1"/>
              <p:nvPr/>
            </p:nvSpPr>
            <p:spPr>
              <a:xfrm>
                <a:off x="364103" y="5942906"/>
                <a:ext cx="11310151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h𝑖𝑡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h𝑖𝑡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𝑡𝑜𝑝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⋅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𝑡𝑜𝑝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h𝑖𝑡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𝑏𝑜𝑡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𝑏𝑜𝑡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100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F126AB-09A8-451B-81BF-6A6CBACFD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03" y="5942906"/>
                <a:ext cx="11310151" cy="7861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13711D3-95DD-4ABD-BE99-C38B41E8C5E0}"/>
              </a:ext>
            </a:extLst>
          </p:cNvPr>
          <p:cNvSpPr/>
          <p:nvPr/>
        </p:nvSpPr>
        <p:spPr>
          <a:xfrm>
            <a:off x="8656677" y="3032750"/>
            <a:ext cx="377945" cy="63616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761691-751D-40A7-AA0C-2E9EFFDE730F}"/>
                  </a:ext>
                </a:extLst>
              </p:cNvPr>
              <p:cNvSpPr txBox="1"/>
              <p:nvPr/>
            </p:nvSpPr>
            <p:spPr>
              <a:xfrm rot="776702">
                <a:off x="772156" y="3510463"/>
                <a:ext cx="479030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𝑏𝑜𝑡𝑡𝑜𝑚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𝑠𝑙𝑖𝑡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761691-751D-40A7-AA0C-2E9EFFDE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76702">
                <a:off x="772156" y="3510463"/>
                <a:ext cx="4790305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BB8F1B-4C57-4A82-A9DC-D1CF2ADE3BAB}"/>
                  </a:ext>
                </a:extLst>
              </p:cNvPr>
              <p:cNvSpPr txBox="1"/>
              <p:nvPr/>
            </p:nvSpPr>
            <p:spPr>
              <a:xfrm rot="1050400">
                <a:off x="4465810" y="1948656"/>
                <a:ext cx="479030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h𝑖𝑡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|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𝑡𝑜𝑝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𝑠𝑙𝑖𝑡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BB8F1B-4C57-4A82-A9DC-D1CF2ADE3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0400">
                <a:off x="4465810" y="1948656"/>
                <a:ext cx="4790305" cy="670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3978F-4158-41DE-91FD-69B58357EB72}"/>
                  </a:ext>
                </a:extLst>
              </p:cNvPr>
              <p:cNvSpPr txBox="1"/>
              <p:nvPr/>
            </p:nvSpPr>
            <p:spPr>
              <a:xfrm rot="20759413">
                <a:off x="4751345" y="3813325"/>
                <a:ext cx="479030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h𝑖𝑡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|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𝑏𝑜𝑡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𝑠𝑙𝑖𝑡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3978F-4158-41DE-91FD-69B58357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59413">
                <a:off x="4751345" y="3813325"/>
                <a:ext cx="479030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C8236851-CECE-4876-B791-1C09428E4821}"/>
                  </a:ext>
                </a:extLst>
              </p:cNvPr>
              <p:cNvSpPr/>
              <p:nvPr/>
            </p:nvSpPr>
            <p:spPr>
              <a:xfrm>
                <a:off x="8389398" y="1098182"/>
                <a:ext cx="3438499" cy="1370568"/>
              </a:xfrm>
              <a:prstGeom prst="wedgeRectCallout">
                <a:avLst>
                  <a:gd name="adj1" fmla="val -31792"/>
                  <a:gd name="adj2" fmla="val 76102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h𝑖𝑡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only </a:t>
                </a:r>
                <a:r>
                  <a:rPr lang="en-US" sz="2400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grows</a:t>
                </a: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if both slits are open</a:t>
                </a:r>
              </a:p>
            </p:txBody>
          </p:sp>
        </mc:Choice>
        <mc:Fallback xmlns="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C8236851-CECE-4876-B791-1C09428E4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398" y="1098182"/>
                <a:ext cx="3438499" cy="1370568"/>
              </a:xfrm>
              <a:prstGeom prst="wedgeRectCallout">
                <a:avLst>
                  <a:gd name="adj1" fmla="val -31792"/>
                  <a:gd name="adj2" fmla="val 76102"/>
                </a:avLst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91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48" grpId="0"/>
      <p:bldP spid="50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AD180-5A73-4C7B-BCF1-753C661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slit experiment: quantum view*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97146D-20E1-4FDB-B16A-46FC2E4459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82" r="-1" b="11602"/>
          <a:stretch/>
        </p:blipFill>
        <p:spPr>
          <a:xfrm flipH="1">
            <a:off x="147840" y="3032750"/>
            <a:ext cx="2559880" cy="20418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C8C5AB1-287C-443C-B277-3236BAB39678}"/>
              </a:ext>
            </a:extLst>
          </p:cNvPr>
          <p:cNvSpPr/>
          <p:nvPr/>
        </p:nvSpPr>
        <p:spPr>
          <a:xfrm>
            <a:off x="4823217" y="867292"/>
            <a:ext cx="407211" cy="12206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78310-DC73-420B-A34F-179958881ED6}"/>
              </a:ext>
            </a:extLst>
          </p:cNvPr>
          <p:cNvSpPr/>
          <p:nvPr/>
        </p:nvSpPr>
        <p:spPr>
          <a:xfrm>
            <a:off x="4823218" y="2609776"/>
            <a:ext cx="420624" cy="114103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4C2459-ABDA-42C6-AAD0-F5521F2FD923}"/>
              </a:ext>
            </a:extLst>
          </p:cNvPr>
          <p:cNvSpPr/>
          <p:nvPr/>
        </p:nvSpPr>
        <p:spPr>
          <a:xfrm>
            <a:off x="4823217" y="4218115"/>
            <a:ext cx="420625" cy="13360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0B8A20-59A2-4111-91E3-DE6137F7CCC0}"/>
              </a:ext>
            </a:extLst>
          </p:cNvPr>
          <p:cNvCxnSpPr>
            <a:cxnSpLocks/>
          </p:cNvCxnSpPr>
          <p:nvPr/>
        </p:nvCxnSpPr>
        <p:spPr>
          <a:xfrm flipV="1">
            <a:off x="2625311" y="2468750"/>
            <a:ext cx="1809795" cy="650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EEE2D-6F35-4448-9AE8-E704834AE015}"/>
              </a:ext>
            </a:extLst>
          </p:cNvPr>
          <p:cNvCxnSpPr>
            <a:cxnSpLocks/>
          </p:cNvCxnSpPr>
          <p:nvPr/>
        </p:nvCxnSpPr>
        <p:spPr>
          <a:xfrm>
            <a:off x="2577483" y="3246877"/>
            <a:ext cx="1999729" cy="35777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D0B86B-B555-4245-9512-4E29F3584063}"/>
              </a:ext>
            </a:extLst>
          </p:cNvPr>
          <p:cNvCxnSpPr>
            <a:cxnSpLocks/>
          </p:cNvCxnSpPr>
          <p:nvPr/>
        </p:nvCxnSpPr>
        <p:spPr>
          <a:xfrm>
            <a:off x="5440508" y="2393490"/>
            <a:ext cx="3132339" cy="9378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C02542-9E66-4A55-AE27-6DBC1A008263}"/>
              </a:ext>
            </a:extLst>
          </p:cNvPr>
          <p:cNvCxnSpPr>
            <a:cxnSpLocks/>
          </p:cNvCxnSpPr>
          <p:nvPr/>
        </p:nvCxnSpPr>
        <p:spPr>
          <a:xfrm flipV="1">
            <a:off x="5376854" y="3352841"/>
            <a:ext cx="3173765" cy="6403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B9903A-ABFC-4B65-AF58-AD9D92FBCB6D}"/>
                  </a:ext>
                </a:extLst>
              </p:cNvPr>
              <p:cNvSpPr txBox="1"/>
              <p:nvPr/>
            </p:nvSpPr>
            <p:spPr>
              <a:xfrm rot="20293587">
                <a:off x="686043" y="2074745"/>
                <a:ext cx="4790305" cy="72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𝑡𝑜𝑝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𝑠𝑙𝑖𝑡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2B9903A-ABFC-4B65-AF58-AD9D92FBC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93587">
                <a:off x="686043" y="2074745"/>
                <a:ext cx="4790305" cy="7280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F126AB-09A8-451B-81BF-6A6CBACFDD24}"/>
                  </a:ext>
                </a:extLst>
              </p:cNvPr>
              <p:cNvSpPr txBox="1"/>
              <p:nvPr/>
            </p:nvSpPr>
            <p:spPr>
              <a:xfrm>
                <a:off x="147840" y="5815472"/>
                <a:ext cx="12047140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𝑃𝑟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h𝑖𝑡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h𝑖𝑡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𝑡𝑜𝑝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𝑡𝑜𝑝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h𝑖𝑡</m:t>
                                  </m:r>
                                </m:e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𝑏𝑜𝑡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𝑏𝑜𝑡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den>
                              </m:f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⋅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Segoe UI" panose="020B0502040204020203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Segoe UI" panose="020B0502040204020203" pitchFamily="34" charset="0"/>
                                        </a:rPr>
                                        <m:t>10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7F126AB-09A8-451B-81BF-6A6CBACFD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40" y="5815472"/>
                <a:ext cx="12047140" cy="9951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>
            <a:extLst>
              <a:ext uri="{FF2B5EF4-FFF2-40B4-BE49-F238E27FC236}">
                <a16:creationId xmlns:a16="http://schemas.microsoft.com/office/drawing/2014/main" id="{613711D3-95DD-4ABD-BE99-C38B41E8C5E0}"/>
              </a:ext>
            </a:extLst>
          </p:cNvPr>
          <p:cNvSpPr/>
          <p:nvPr/>
        </p:nvSpPr>
        <p:spPr>
          <a:xfrm>
            <a:off x="8656677" y="3032750"/>
            <a:ext cx="377945" cy="636168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761691-751D-40A7-AA0C-2E9EFFDE730F}"/>
                  </a:ext>
                </a:extLst>
              </p:cNvPr>
              <p:cNvSpPr txBox="1"/>
              <p:nvPr/>
            </p:nvSpPr>
            <p:spPr>
              <a:xfrm rot="776702">
                <a:off x="736119" y="4345294"/>
                <a:ext cx="479030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𝑏𝑜𝑡𝑡𝑜𝑚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𝑠𝑙𝑖𝑡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F761691-751D-40A7-AA0C-2E9EFFDE73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76702">
                <a:off x="736119" y="4345294"/>
                <a:ext cx="4790305" cy="670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BB8F1B-4C57-4A82-A9DC-D1CF2ADE3BAB}"/>
                  </a:ext>
                </a:extLst>
              </p:cNvPr>
              <p:cNvSpPr txBox="1"/>
              <p:nvPr/>
            </p:nvSpPr>
            <p:spPr>
              <a:xfrm rot="1050400">
                <a:off x="4620786" y="1918898"/>
                <a:ext cx="4790305" cy="72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h𝑖𝑡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𝑡𝑜𝑝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𝑠𝑙𝑖𝑡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7BB8F1B-4C57-4A82-A9DC-D1CF2ADE3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0400">
                <a:off x="4620786" y="1918898"/>
                <a:ext cx="4790305" cy="7280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3978F-4158-41DE-91FD-69B58357EB72}"/>
                  </a:ext>
                </a:extLst>
              </p:cNvPr>
              <p:cNvSpPr txBox="1"/>
              <p:nvPr/>
            </p:nvSpPr>
            <p:spPr>
              <a:xfrm rot="20772474">
                <a:off x="4859984" y="4380241"/>
                <a:ext cx="479030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h𝑖𝑡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|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𝑏𝑜𝑡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𝑠𝑙𝑖𝑡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0E33978F-4158-41DE-91FD-69B58357E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72474">
                <a:off x="4859984" y="4380241"/>
                <a:ext cx="4790305" cy="670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C8236851-CECE-4876-B791-1C09428E4821}"/>
                  </a:ext>
                </a:extLst>
              </p:cNvPr>
              <p:cNvSpPr/>
              <p:nvPr/>
            </p:nvSpPr>
            <p:spPr>
              <a:xfrm>
                <a:off x="8753501" y="1219960"/>
                <a:ext cx="3249109" cy="1389816"/>
              </a:xfrm>
              <a:prstGeom prst="wedgeRectCallout">
                <a:avLst>
                  <a:gd name="adj1" fmla="val -42894"/>
                  <a:gd name="adj2" fmla="val 7286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Pr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⁡[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h𝑖𝑡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can be </a:t>
                </a:r>
                <a:r>
                  <a:rPr lang="en-US" sz="2400" i="1" dirty="0">
                    <a:solidFill>
                      <a:srgbClr val="FF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smaller</a:t>
                </a:r>
                <a:r>
                  <a:rPr lang="en-US" sz="24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when both slits open</a:t>
                </a:r>
              </a:p>
            </p:txBody>
          </p:sp>
        </mc:Choice>
        <mc:Fallback xmlns="">
          <p:sp>
            <p:nvSpPr>
              <p:cNvPr id="53" name="Speech Bubble: Rectangle 52">
                <a:extLst>
                  <a:ext uri="{FF2B5EF4-FFF2-40B4-BE49-F238E27FC236}">
                    <a16:creationId xmlns:a16="http://schemas.microsoft.com/office/drawing/2014/main" id="{C8236851-CECE-4876-B791-1C09428E4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3501" y="1219960"/>
                <a:ext cx="3249109" cy="1389816"/>
              </a:xfrm>
              <a:prstGeom prst="wedgeRectCallout">
                <a:avLst>
                  <a:gd name="adj1" fmla="val -42894"/>
                  <a:gd name="adj2" fmla="val 72863"/>
                </a:avLst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46D01B-B07B-476F-B2EE-3B06FD0AE970}"/>
                  </a:ext>
                </a:extLst>
              </p:cNvPr>
              <p:cNvSpPr txBox="1"/>
              <p:nvPr/>
            </p:nvSpPr>
            <p:spPr>
              <a:xfrm rot="20347808">
                <a:off x="230159" y="1383521"/>
                <a:ext cx="479030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𝑡𝑜𝑝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𝑠𝑙𝑖𝑡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146D01B-B07B-476F-B2EE-3B06FD0AE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47808">
                <a:off x="230159" y="1383521"/>
                <a:ext cx="4790305" cy="6705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D0F54C-B5D9-46D6-8954-9A10CE678125}"/>
                  </a:ext>
                </a:extLst>
              </p:cNvPr>
              <p:cNvSpPr txBox="1"/>
              <p:nvPr/>
            </p:nvSpPr>
            <p:spPr>
              <a:xfrm rot="817570">
                <a:off x="948000" y="3511983"/>
                <a:ext cx="4790305" cy="72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𝑏𝑜𝑡𝑡𝑜𝑚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𝑠𝑙𝑖𝑡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=+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1D0F54C-B5D9-46D6-8954-9A10CE678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17570">
                <a:off x="948000" y="3511983"/>
                <a:ext cx="4790305" cy="7280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27D0BB-0C15-4718-981C-09A800EE6F1E}"/>
                  </a:ext>
                </a:extLst>
              </p:cNvPr>
              <p:cNvSpPr txBox="1"/>
              <p:nvPr/>
            </p:nvSpPr>
            <p:spPr>
              <a:xfrm rot="1050400">
                <a:off x="4813526" y="1249929"/>
                <a:ext cx="4790305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h𝑖𝑡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|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𝑡𝑜𝑝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𝑠𝑙𝑖𝑡</m:t>
                              </m:r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27D0BB-0C15-4718-981C-09A800EE6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50400">
                <a:off x="4813526" y="1249929"/>
                <a:ext cx="4790305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A3F659-C999-471C-BCB0-FD8AF02CAFCA}"/>
                  </a:ext>
                </a:extLst>
              </p:cNvPr>
              <p:cNvSpPr txBox="1"/>
              <p:nvPr/>
            </p:nvSpPr>
            <p:spPr>
              <a:xfrm rot="20891752">
                <a:off x="4640540" y="3662044"/>
                <a:ext cx="4790305" cy="72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h𝑖𝑡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𝑏𝑜𝑡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𝑠𝑙𝑖𝑡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Segoe UI" panose="020B0502040204020203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Segoe UI" panose="020B0502040204020203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Segoe UI" panose="020B0502040204020203" pitchFamily="34" charset="0"/>
                                </a:rPr>
                                <m:t>10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A3F659-C999-471C-BCB0-FD8AF02CA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891752">
                <a:off x="4640540" y="3662044"/>
                <a:ext cx="4790305" cy="72808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74FB1EDD-99FB-4ED6-BAB0-F367E9ECD01E}"/>
              </a:ext>
            </a:extLst>
          </p:cNvPr>
          <p:cNvSpPr/>
          <p:nvPr/>
        </p:nvSpPr>
        <p:spPr>
          <a:xfrm>
            <a:off x="8656677" y="4794084"/>
            <a:ext cx="3674406" cy="793979"/>
          </a:xfrm>
          <a:prstGeom prst="wedgeRectCallout">
            <a:avLst>
              <a:gd name="adj1" fmla="val -38545"/>
              <a:gd name="adj2" fmla="val 10752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Destructive interference</a:t>
            </a:r>
          </a:p>
        </p:txBody>
      </p:sp>
    </p:spTree>
    <p:extLst>
      <p:ext uri="{BB962C8B-B14F-4D97-AF65-F5344CB8AC3E}">
        <p14:creationId xmlns:p14="http://schemas.microsoft.com/office/powerpoint/2010/main" val="2429166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3" grpId="0"/>
      <p:bldP spid="50" grpId="0"/>
      <p:bldP spid="53" grpId="0" animBg="1"/>
      <p:bldP spid="19" grpId="0"/>
      <p:bldP spid="2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BDA8-C651-4E73-9D86-7BC705DF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weirdness II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0BA89-5BD9-4A23-9118-8570624307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1939" y="1331489"/>
                <a:ext cx="11637607" cy="179345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Measuring</a:t>
                </a:r>
                <a:r>
                  <a:rPr lang="en-US" dirty="0"/>
                  <a:t> if an event happens </a:t>
                </a:r>
                <a:r>
                  <a:rPr lang="en-US" dirty="0">
                    <a:solidFill>
                      <a:srgbClr val="00B050"/>
                    </a:solidFill>
                  </a:rPr>
                  <a:t>collapses</a:t>
                </a:r>
                <a:r>
                  <a:rPr lang="en-US" dirty="0"/>
                  <a:t> the amplitude – the event happens 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doesn’t happen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90BA89-5BD9-4A23-9118-8570624307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1939" y="1331489"/>
                <a:ext cx="11637607" cy="1793451"/>
              </a:xfrm>
              <a:blipFill>
                <a:blip r:embed="rId2"/>
                <a:stretch>
                  <a:fillRect l="-1100" t="-30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2785DC0-0744-4E6D-AC2D-6CB5F32E1B2D}"/>
              </a:ext>
            </a:extLst>
          </p:cNvPr>
          <p:cNvSpPr txBox="1">
            <a:spLocks/>
          </p:cNvSpPr>
          <p:nvPr/>
        </p:nvSpPr>
        <p:spPr>
          <a:xfrm>
            <a:off x="151938" y="2836335"/>
            <a:ext cx="11637607" cy="1793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 event can depend on particles that are far from each other – measurement can create </a:t>
            </a:r>
            <a:r>
              <a:rPr lang="en-US" dirty="0">
                <a:solidFill>
                  <a:srgbClr val="C00000"/>
                </a:solidFill>
              </a:rPr>
              <a:t>“spooky correlations at a distance”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15725</TotalTime>
  <Words>1848</Words>
  <Application>Microsoft Office PowerPoint</Application>
  <PresentationFormat>Widescreen</PresentationFormat>
  <Paragraphs>316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7" baseType="lpstr">
      <vt:lpstr>Arial</vt:lpstr>
      <vt:lpstr>Arial Narrow</vt:lpstr>
      <vt:lpstr>Arial Unicode MS</vt:lpstr>
      <vt:lpstr>Calibri</vt:lpstr>
      <vt:lpstr>Calibri Light</vt:lpstr>
      <vt:lpstr>Cambria Math</vt:lpstr>
      <vt:lpstr>Comic Sans MS</vt:lpstr>
      <vt:lpstr>Courier New</vt:lpstr>
      <vt:lpstr>Gill Sans MT</vt:lpstr>
      <vt:lpstr>Segoe UI</vt:lpstr>
      <vt:lpstr>Segoe UI Light</vt:lpstr>
      <vt:lpstr>Times New Roman</vt:lpstr>
      <vt:lpstr>Office Theme</vt:lpstr>
      <vt:lpstr>CS 121: Lecture 26 What we didn’t cover</vt:lpstr>
      <vt:lpstr>Announcements:</vt:lpstr>
      <vt:lpstr>Where we are:</vt:lpstr>
      <vt:lpstr>Summary of the course</vt:lpstr>
      <vt:lpstr>1. Quantum computing</vt:lpstr>
      <vt:lpstr>Physics 500BC-1920’s: Clockwork universe</vt:lpstr>
      <vt:lpstr>Double slit experiment: classical view</vt:lpstr>
      <vt:lpstr>Double slit experiment: quantum view*</vt:lpstr>
      <vt:lpstr>Quantum weirdness II</vt:lpstr>
      <vt:lpstr>Implications to computing</vt:lpstr>
      <vt:lpstr>Some quantum computing history</vt:lpstr>
      <vt:lpstr>More details:</vt:lpstr>
      <vt:lpstr>Moral of the story</vt:lpstr>
      <vt:lpstr>2. Cryptography</vt:lpstr>
      <vt:lpstr>PowerPoint Presentation</vt:lpstr>
      <vt:lpstr>History of Crypto: 3000BC-1976</vt:lpstr>
      <vt:lpstr>History of Crypto: 3000BC-1976</vt:lpstr>
      <vt:lpstr>Example 1: Mary’s cipher</vt:lpstr>
      <vt:lpstr>Example 2: Enigma</vt:lpstr>
      <vt:lpstr>Modern Cryptography (1976- )</vt:lpstr>
      <vt:lpstr>Modern cryptography</vt:lpstr>
      <vt:lpstr>Computational Secrecy</vt:lpstr>
      <vt:lpstr>Cryptography vs. security</vt:lpstr>
      <vt:lpstr>What we didn’t see</vt:lpstr>
      <vt:lpstr>PowerPoint Presentation</vt:lpstr>
      <vt:lpstr>PowerPoint Presentation</vt:lpstr>
      <vt:lpstr>PowerPoint Presentation</vt:lpstr>
      <vt:lpstr>Surprising algorithms and data structures</vt:lpstr>
      <vt:lpstr>More on computational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Madhu Sudan</cp:lastModifiedBy>
  <cp:revision>458</cp:revision>
  <dcterms:created xsi:type="dcterms:W3CDTF">2019-08-29T15:27:01Z</dcterms:created>
  <dcterms:modified xsi:type="dcterms:W3CDTF">2020-12-02T00:41:20Z</dcterms:modified>
</cp:coreProperties>
</file>