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2" r:id="rId2"/>
    <p:sldId id="315" r:id="rId3"/>
    <p:sldId id="292" r:id="rId4"/>
    <p:sldId id="293" r:id="rId5"/>
    <p:sldId id="294" r:id="rId6"/>
    <p:sldId id="295" r:id="rId7"/>
    <p:sldId id="316" r:id="rId8"/>
    <p:sldId id="317" r:id="rId9"/>
    <p:sldId id="319" r:id="rId10"/>
    <p:sldId id="318" r:id="rId11"/>
    <p:sldId id="296" r:id="rId12"/>
    <p:sldId id="320" r:id="rId13"/>
    <p:sldId id="298" r:id="rId14"/>
    <p:sldId id="299" r:id="rId15"/>
    <p:sldId id="314" r:id="rId16"/>
    <p:sldId id="321" r:id="rId17"/>
    <p:sldId id="322" r:id="rId18"/>
    <p:sldId id="323" r:id="rId19"/>
    <p:sldId id="300" r:id="rId20"/>
    <p:sldId id="324" r:id="rId21"/>
    <p:sldId id="325" r:id="rId22"/>
    <p:sldId id="326" r:id="rId23"/>
    <p:sldId id="32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FFF"/>
    <a:srgbClr val="BAE1ED"/>
    <a:srgbClr val="FCD9B5"/>
    <a:srgbClr val="C2E2C7"/>
    <a:srgbClr val="F4A894"/>
    <a:srgbClr val="F7F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6A8DD-FF0F-4B60-BE15-587A7ED1135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6FA9-B422-4E00-A627-F0D189AD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46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26602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248866" cy="7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676" y="931696"/>
            <a:ext cx="11464688" cy="1982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0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kdux22p1mvg7ph" TargetMode="External"/><Relationship Id="rId2" Type="http://schemas.openxmlformats.org/officeDocument/2006/relationships/hyperlink" Target="mailto:cs121.fall2020.course.head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2.png"/><Relationship Id="rId7" Type="http://schemas.openxmlformats.org/officeDocument/2006/relationships/image" Target="../media/image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8" Type="http://schemas.openxmlformats.org/officeDocument/2006/relationships/image" Target="../media/image9.png"/><Relationship Id="rId12" Type="http://schemas.openxmlformats.org/officeDocument/2006/relationships/image" Target="../media/image60.png"/><Relationship Id="rId17" Type="http://schemas.openxmlformats.org/officeDocument/2006/relationships/image" Target="../media/image45.png"/><Relationship Id="rId2" Type="http://schemas.openxmlformats.org/officeDocument/2006/relationships/image" Target="../media/image12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9.png"/><Relationship Id="rId15" Type="http://schemas.openxmlformats.org/officeDocument/2006/relationships/image" Target="../media/image51.png"/><Relationship Id="rId10" Type="http://schemas.openxmlformats.org/officeDocument/2006/relationships/image" Target="../media/image58.png"/><Relationship Id="rId9" Type="http://schemas.openxmlformats.org/officeDocument/2006/relationships/image" Target="../media/image57.png"/><Relationship Id="rId1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olovnev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6.png"/><Relationship Id="rId18" Type="http://schemas.openxmlformats.org/officeDocument/2006/relationships/image" Target="../media/image3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3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0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7.png"/><Relationship Id="rId4" Type="http://schemas.openxmlformats.org/officeDocument/2006/relationships/image" Target="../media/image25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52" y="307073"/>
            <a:ext cx="9144000" cy="1694811"/>
          </a:xfrm>
        </p:spPr>
        <p:txBody>
          <a:bodyPr>
            <a:normAutofit fontScale="90000"/>
          </a:bodyPr>
          <a:lstStyle/>
          <a:p>
            <a:r>
              <a:rPr lang="en-US" dirty="0"/>
              <a:t>CS 121: Lecture 4</a:t>
            </a:r>
            <a:br>
              <a:rPr lang="en-US" dirty="0"/>
            </a:br>
            <a:r>
              <a:rPr lang="en-US" dirty="0"/>
              <a:t>Defining Computation: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521" y="2830527"/>
            <a:ext cx="4842681" cy="1694810"/>
          </a:xfrm>
        </p:spPr>
        <p:txBody>
          <a:bodyPr>
            <a:noAutofit/>
          </a:bodyPr>
          <a:lstStyle/>
          <a:p>
            <a:r>
              <a:rPr lang="en-US" sz="4000" dirty="0"/>
              <a:t>Madhu Sudan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333" y="4086510"/>
            <a:ext cx="1065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https://madhu.seas.Harvard.edu/courses/Fall2020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4AE05-29C1-4664-8848-DF3153DE463B}"/>
              </a:ext>
            </a:extLst>
          </p:cNvPr>
          <p:cNvSpPr txBox="1"/>
          <p:nvPr/>
        </p:nvSpPr>
        <p:spPr>
          <a:xfrm>
            <a:off x="2796045" y="4805262"/>
            <a:ext cx="631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Book: 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https://introtcs.org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E1F86-6407-4651-8C19-6DEF81A3B1E5}"/>
              </a:ext>
            </a:extLst>
          </p:cNvPr>
          <p:cNvSpPr txBox="1"/>
          <p:nvPr/>
        </p:nvSpPr>
        <p:spPr>
          <a:xfrm>
            <a:off x="3370834" y="5980821"/>
            <a:ext cx="8495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Only the course heads (slower):  </a:t>
            </a:r>
            <a:r>
              <a:rPr lang="en-US" dirty="0">
                <a:hlinkClick r:id="rId2"/>
              </a:rPr>
              <a:t>cs121.fall2020.course.heads@gmail.com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BCF5-914D-47F4-A9F0-EE30B681317E}"/>
              </a:ext>
            </a:extLst>
          </p:cNvPr>
          <p:cNvSpPr txBox="1"/>
          <p:nvPr/>
        </p:nvSpPr>
        <p:spPr>
          <a:xfrm>
            <a:off x="3292521" y="5330390"/>
            <a:ext cx="61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Segoe UI" panose="020B0502040204020203" pitchFamily="34" charset="0"/>
                <a:cs typeface="Segoe UI" panose="020B0502040204020203" pitchFamily="34" charset="0"/>
              </a:rPr>
              <a:t>{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1BD9A1-88B3-42C6-BC5B-DFA478DA0836}"/>
              </a:ext>
            </a:extLst>
          </p:cNvPr>
          <p:cNvSpPr txBox="1"/>
          <p:nvPr/>
        </p:nvSpPr>
        <p:spPr>
          <a:xfrm>
            <a:off x="771180" y="5783856"/>
            <a:ext cx="265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How to contact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E1313-820B-49BD-BDD8-6CF7D88B7248}"/>
              </a:ext>
            </a:extLst>
          </p:cNvPr>
          <p:cNvSpPr txBox="1"/>
          <p:nvPr/>
        </p:nvSpPr>
        <p:spPr>
          <a:xfrm>
            <a:off x="3600993" y="5553023"/>
            <a:ext cx="6596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whole staff (faster response):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CS 121 Piazza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3954-6708-4655-864D-1FEA3680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= Sequence of Basic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FA327-A1FE-4329-B4A3-38CEAEF1D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equivalent ways of thinking:</a:t>
            </a:r>
          </a:p>
          <a:p>
            <a:r>
              <a:rPr lang="en-US" dirty="0"/>
              <a:t>As a graph</a:t>
            </a:r>
          </a:p>
          <a:p>
            <a:r>
              <a:rPr lang="en-US" dirty="0"/>
              <a:t>As a “</a:t>
            </a:r>
            <a:r>
              <a:rPr lang="en-US" dirty="0" err="1"/>
              <a:t>straightline</a:t>
            </a:r>
            <a:r>
              <a:rPr lang="en-US" dirty="0"/>
              <a:t>” program (no loops – simple sequence of instructions).</a:t>
            </a:r>
          </a:p>
        </p:txBody>
      </p:sp>
    </p:spTree>
    <p:extLst>
      <p:ext uri="{BB962C8B-B14F-4D97-AF65-F5344CB8AC3E}">
        <p14:creationId xmlns:p14="http://schemas.microsoft.com/office/powerpoint/2010/main" val="27689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88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71B4-8F4F-4BA8-B35E-1C90E271C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412107-DFD4-4E56-9D33-E3569CF3D1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16533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Describe circuit computing Exactly-2: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Exactly-2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     ⇔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 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How many gates did you use?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Food for thought/If you have extra time: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How would you extend to circuit computing Exactly-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 given by Exactly-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+⋯+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How many gates would Exactly-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require? (say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412107-DFD4-4E56-9D33-E3569CF3D1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165336"/>
              </a:xfrm>
              <a:blipFill>
                <a:blip r:embed="rId2"/>
                <a:stretch>
                  <a:fillRect l="-917" t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579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74D4-3EEE-44B3-BA2C-AC1BA273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2447CE-A4A1-4E68-8B0B-97940BEBC8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665" y="1265864"/>
                <a:ext cx="6831712" cy="156727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𝑁𝐴𝑁𝐷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ba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0,  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&amp;1, 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2447CE-A4A1-4E68-8B0B-97940BEBC8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665" y="1265864"/>
                <a:ext cx="6831712" cy="15672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333AEA3-1C38-42BA-A503-72BBEC07B3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1010715"/>
                  </p:ext>
                </p:extLst>
              </p:nvPr>
            </p:nvGraphicFramePr>
            <p:xfrm>
              <a:off x="6993574" y="853541"/>
              <a:ext cx="1515654" cy="20584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𝒂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egoe UI" panose="020B0502040204020203" pitchFamily="34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egoe UI" panose="020B0502040204020203" pitchFamily="34" charset="0"/>
                                      </a:rPr>
                                      <m:t>𝒂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egoe UI" panose="020B0502040204020203" pitchFamily="34" charset="0"/>
                                      </a:rPr>
                                      <m:t>∧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egoe UI" panose="020B0502040204020203" pitchFamily="34" charset="0"/>
                                      </a:rPr>
                                      <m:t>𝒃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333AEA3-1C38-42BA-A503-72BBEC07B3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1010715"/>
                  </p:ext>
                </p:extLst>
              </p:nvPr>
            </p:nvGraphicFramePr>
            <p:xfrm>
              <a:off x="6993574" y="853541"/>
              <a:ext cx="1515654" cy="20584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385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2778" r="-103200" b="-37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613" t="-2778" r="-4032" b="-37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110448" r="-1032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613" t="-110448" r="-4032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213636" r="-103200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613" t="-213636" r="-4032" b="-2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308955" r="-103200" b="-1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613" t="-308955" r="-4032" b="-10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415152" r="-103200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613" t="-415152" r="-4032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6A94AB-8F41-4BCA-BB86-2D6BA738203C}"/>
                  </a:ext>
                </a:extLst>
              </p:cNvPr>
              <p:cNvSpPr txBox="1"/>
              <p:nvPr/>
            </p:nvSpPr>
            <p:spPr>
              <a:xfrm>
                <a:off x="8680487" y="1228305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6A94AB-8F41-4BCA-BB86-2D6BA7382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487" y="1228305"/>
                <a:ext cx="34252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AC14A3-F416-43CC-B3D0-915C184AA901}"/>
                  </a:ext>
                </a:extLst>
              </p:cNvPr>
              <p:cNvSpPr txBox="1"/>
              <p:nvPr/>
            </p:nvSpPr>
            <p:spPr>
              <a:xfrm>
                <a:off x="8718102" y="1787892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𝑏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AC14A3-F416-43CC-B3D0-915C184AA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102" y="1787892"/>
                <a:ext cx="34252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CA70AB-B624-41F1-BF10-B7469111EEDD}"/>
                  </a:ext>
                </a:extLst>
              </p:cNvPr>
              <p:cNvSpPr txBox="1"/>
              <p:nvPr/>
            </p:nvSpPr>
            <p:spPr>
              <a:xfrm>
                <a:off x="10781295" y="1396102"/>
                <a:ext cx="1207960" cy="582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∧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𝑏</m:t>
                          </m:r>
                        </m:e>
                      </m:ba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CA70AB-B624-41F1-BF10-B7469111E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295" y="1396102"/>
                <a:ext cx="1207960" cy="5825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6" name="Picture 4" descr="Related image">
            <a:extLst>
              <a:ext uri="{FF2B5EF4-FFF2-40B4-BE49-F238E27FC236}">
                <a16:creationId xmlns:a16="http://schemas.microsoft.com/office/drawing/2014/main" id="{801E1D88-E530-4E0F-9AD8-FF5F2A48BF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9" r="20710"/>
          <a:stretch/>
        </p:blipFill>
        <p:spPr bwMode="auto">
          <a:xfrm>
            <a:off x="9098237" y="1195567"/>
            <a:ext cx="1818229" cy="118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17BFAE-F140-426F-994E-1D55F9B3964A}"/>
                  </a:ext>
                </a:extLst>
              </p:cNvPr>
              <p:cNvSpPr txBox="1"/>
              <p:nvPr/>
            </p:nvSpPr>
            <p:spPr>
              <a:xfrm>
                <a:off x="397565" y="3465855"/>
                <a:ext cx="102253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Exercise (Part 1):</a:t>
                </a:r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Show how to compute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𝑁𝐴𝑁𝐷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using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𝐴𝑁𝐷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𝑂𝑅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𝑁𝑂𝑇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17BFAE-F140-426F-994E-1D55F9B39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5" y="3465855"/>
                <a:ext cx="10225378" cy="461665"/>
              </a:xfrm>
              <a:prstGeom prst="rect">
                <a:avLst/>
              </a:prstGeom>
              <a:blipFill>
                <a:blip r:embed="rId8"/>
                <a:stretch>
                  <a:fillRect l="-894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52830C-2373-4C31-8C14-63D1045124D7}"/>
                  </a:ext>
                </a:extLst>
              </p:cNvPr>
              <p:cNvSpPr txBox="1"/>
              <p:nvPr/>
            </p:nvSpPr>
            <p:spPr>
              <a:xfrm>
                <a:off x="390939" y="4477784"/>
                <a:ext cx="114101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Corollary:</a:t>
                </a:r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If we can compute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using combinations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𝑁𝐴𝑁𝐷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then we can compute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using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𝐴𝑁𝐷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𝑂𝑅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𝑁𝑂𝑇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52830C-2373-4C31-8C14-63D104512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9" y="4477784"/>
                <a:ext cx="11410122" cy="830997"/>
              </a:xfrm>
              <a:prstGeom prst="rect">
                <a:avLst/>
              </a:prstGeom>
              <a:blipFill>
                <a:blip r:embed="rId9"/>
                <a:stretch>
                  <a:fillRect l="-801" t="-5147" r="-1496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20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  <p:bldP spid="13" grpId="0"/>
      <p:bldP spid="11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74D4-3EEE-44B3-BA2C-AC1BA273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17BFAE-F140-426F-994E-1D55F9B3964A}"/>
                  </a:ext>
                </a:extLst>
              </p:cNvPr>
              <p:cNvSpPr txBox="1"/>
              <p:nvPr/>
            </p:nvSpPr>
            <p:spPr>
              <a:xfrm>
                <a:off x="390938" y="3113015"/>
                <a:ext cx="113284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Exercise (Part 2):</a:t>
                </a:r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Show how to compute (1)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NOT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, (2)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𝐴𝑁𝐷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, (3)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𝑂𝑅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using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N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𝐴𝑁𝐷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17BFAE-F140-426F-994E-1D55F9B39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8" y="3113015"/>
                <a:ext cx="11328481" cy="461665"/>
              </a:xfrm>
              <a:prstGeom prst="rect">
                <a:avLst/>
              </a:prstGeom>
              <a:blipFill>
                <a:blip r:embed="rId2"/>
                <a:stretch>
                  <a:fillRect l="-807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52830C-2373-4C31-8C14-63D1045124D7}"/>
                  </a:ext>
                </a:extLst>
              </p:cNvPr>
              <p:cNvSpPr txBox="1"/>
              <p:nvPr/>
            </p:nvSpPr>
            <p:spPr>
              <a:xfrm>
                <a:off x="390939" y="3857995"/>
                <a:ext cx="114101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Corollary:</a:t>
                </a:r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If we can compute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using combinations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𝐴𝑁𝐷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𝑂𝑅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𝑁𝑂𝑇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then we can compute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using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𝑁𝐴𝑁𝐷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52830C-2373-4C31-8C14-63D104512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9" y="3857995"/>
                <a:ext cx="11410122" cy="830997"/>
              </a:xfrm>
              <a:prstGeom prst="rect">
                <a:avLst/>
              </a:prstGeom>
              <a:blipFill>
                <a:blip r:embed="rId9"/>
                <a:stretch>
                  <a:fillRect l="-801"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CEE2FD6D-38CD-4B9D-A133-9A5C90F82906}"/>
              </a:ext>
            </a:extLst>
          </p:cNvPr>
          <p:cNvGrpSpPr/>
          <p:nvPr/>
        </p:nvGrpSpPr>
        <p:grpSpPr>
          <a:xfrm>
            <a:off x="4659682" y="5164663"/>
            <a:ext cx="3656888" cy="1191759"/>
            <a:chOff x="4478038" y="5191592"/>
            <a:chExt cx="3656888" cy="1191759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39156063-1559-4945-A251-B02EE2272C02}"/>
                </a:ext>
              </a:extLst>
            </p:cNvPr>
            <p:cNvSpPr/>
            <p:nvPr/>
          </p:nvSpPr>
          <p:spPr>
            <a:xfrm>
              <a:off x="4478038" y="5191592"/>
              <a:ext cx="3120847" cy="119175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5181F41-9F69-4B02-8E5D-E4BE75D9585C}"/>
                    </a:ext>
                  </a:extLst>
                </p:cNvPr>
                <p:cNvSpPr txBox="1"/>
                <p:nvPr/>
              </p:nvSpPr>
              <p:spPr>
                <a:xfrm>
                  <a:off x="4621775" y="5358535"/>
                  <a:ext cx="351315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𝑓</m:t>
                      </m:r>
                    </m:oMath>
                  </a14:m>
                  <a:r>
                    <a:rPr lang="en-US" sz="24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 computable by </a:t>
                  </a:r>
                  <a:br>
                    <a:rPr lang="en-US" sz="2400" b="0" i="1" dirty="0">
                      <a:solidFill>
                        <a:srgbClr val="0070C0"/>
                      </a:solidFill>
                      <a:latin typeface="Cambria Math" panose="02040503050406030204" pitchFamily="18" charset="0"/>
                      <a:cs typeface="Segoe UI" panose="020B0502040204020203" pitchFamily="34" charset="0"/>
                    </a:rPr>
                  </a:b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≤2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𝑠</m:t>
                      </m:r>
                    </m:oMath>
                  </a14:m>
                  <a:r>
                    <a:rPr lang="en-US" sz="24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𝐴𝑁𝐷</m:t>
                      </m:r>
                    </m:oMath>
                  </a14:m>
                  <a:r>
                    <a:rPr lang="en-US" sz="24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/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𝑂𝑅</m:t>
                      </m:r>
                    </m:oMath>
                  </a14:m>
                  <a:r>
                    <a:rPr lang="en-US" sz="24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/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𝑁𝑂𝑇</m:t>
                      </m:r>
                    </m:oMath>
                  </a14:m>
                  <a:endParaRPr lang="en-US" sz="2400" dirty="0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5181F41-9F69-4B02-8E5D-E4BE75D958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1775" y="5358535"/>
                  <a:ext cx="3513151" cy="830997"/>
                </a:xfrm>
                <a:prstGeom prst="rect">
                  <a:avLst/>
                </a:prstGeom>
                <a:blipFill>
                  <a:blip r:embed="rId10"/>
                  <a:stretch>
                    <a:fillRect l="-1563" t="-5147" b="-1691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A7AB598-F419-4E00-ACFC-7F78548F78D9}"/>
              </a:ext>
            </a:extLst>
          </p:cNvPr>
          <p:cNvGrpSpPr/>
          <p:nvPr/>
        </p:nvGrpSpPr>
        <p:grpSpPr>
          <a:xfrm>
            <a:off x="185350" y="5226118"/>
            <a:ext cx="3048663" cy="1113183"/>
            <a:chOff x="922351" y="5224007"/>
            <a:chExt cx="3048663" cy="1113183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01A839F-A144-4FED-9D9F-331F75CA8C7A}"/>
                </a:ext>
              </a:extLst>
            </p:cNvPr>
            <p:cNvSpPr/>
            <p:nvPr/>
          </p:nvSpPr>
          <p:spPr>
            <a:xfrm>
              <a:off x="922351" y="5224007"/>
              <a:ext cx="2981739" cy="111318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9C632D-B832-4AF2-8F76-0592D7AFFD8D}"/>
                    </a:ext>
                  </a:extLst>
                </p:cNvPr>
                <p:cNvSpPr txBox="1"/>
                <p:nvPr/>
              </p:nvSpPr>
              <p:spPr>
                <a:xfrm>
                  <a:off x="1260944" y="5371974"/>
                  <a:ext cx="271007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𝑓</m:t>
                      </m:r>
                    </m:oMath>
                  </a14:m>
                  <a:r>
                    <a:rPr lang="en-US" sz="24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 computable by </a:t>
                  </a:r>
                  <a:br>
                    <a:rPr lang="en-US" sz="2400" b="0" i="1" dirty="0">
                      <a:solidFill>
                        <a:srgbClr val="0070C0"/>
                      </a:solidFill>
                      <a:latin typeface="Cambria Math" panose="02040503050406030204" pitchFamily="18" charset="0"/>
                      <a:cs typeface="Segoe UI" panose="020B0502040204020203" pitchFamily="34" charset="0"/>
                    </a:rPr>
                  </a:b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𝑠</m:t>
                      </m:r>
                    </m:oMath>
                  </a14:m>
                  <a:r>
                    <a:rPr lang="en-US" sz="24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𝑁𝐴𝑁𝐷𝑠</m:t>
                      </m:r>
                    </m:oMath>
                  </a14:m>
                  <a:endParaRPr lang="en-US" sz="2400" dirty="0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9C632D-B832-4AF2-8F76-0592D7AFFD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0944" y="5371974"/>
                  <a:ext cx="2710070" cy="830997"/>
                </a:xfrm>
                <a:prstGeom prst="rect">
                  <a:avLst/>
                </a:prstGeom>
                <a:blipFill>
                  <a:blip r:embed="rId11"/>
                  <a:stretch>
                    <a:fillRect l="-2022" t="-5147" b="-7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CCD38E3-E9C0-41BC-979F-71CD5DD868D4}"/>
              </a:ext>
            </a:extLst>
          </p:cNvPr>
          <p:cNvGrpSpPr/>
          <p:nvPr/>
        </p:nvGrpSpPr>
        <p:grpSpPr>
          <a:xfrm>
            <a:off x="8885803" y="5147542"/>
            <a:ext cx="3120847" cy="1191759"/>
            <a:chOff x="8249646" y="5164663"/>
            <a:chExt cx="3120847" cy="119175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970399F-0C59-4D64-8AB7-86B606730327}"/>
                </a:ext>
              </a:extLst>
            </p:cNvPr>
            <p:cNvSpPr/>
            <p:nvPr/>
          </p:nvSpPr>
          <p:spPr>
            <a:xfrm>
              <a:off x="8249646" y="5164663"/>
              <a:ext cx="3120847" cy="119175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56FC599-956B-496D-84E9-344EE0E2CD01}"/>
                    </a:ext>
                  </a:extLst>
                </p:cNvPr>
                <p:cNvSpPr txBox="1"/>
                <p:nvPr/>
              </p:nvSpPr>
              <p:spPr>
                <a:xfrm>
                  <a:off x="8660423" y="5286525"/>
                  <a:ext cx="271007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𝑓</m:t>
                      </m:r>
                    </m:oMath>
                  </a14:m>
                  <a:r>
                    <a:rPr lang="en-US" sz="24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 computable by </a:t>
                  </a:r>
                  <a:br>
                    <a:rPr lang="en-US" sz="2400" b="0" i="1" dirty="0">
                      <a:solidFill>
                        <a:srgbClr val="0070C0"/>
                      </a:solidFill>
                      <a:latin typeface="Cambria Math" panose="02040503050406030204" pitchFamily="18" charset="0"/>
                      <a:cs typeface="Segoe UI" panose="020B0502040204020203" pitchFamily="34" charset="0"/>
                    </a:rPr>
                  </a:b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≤6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𝑠</m:t>
                      </m:r>
                    </m:oMath>
                  </a14:m>
                  <a:r>
                    <a:rPr lang="en-US" sz="24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𝑁𝐴𝑁𝐷𝑠</m:t>
                      </m:r>
                    </m:oMath>
                  </a14:m>
                  <a:endParaRPr lang="en-US" sz="2400" dirty="0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56FC599-956B-496D-84E9-344EE0E2CD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60423" y="5286525"/>
                  <a:ext cx="2710070" cy="830997"/>
                </a:xfrm>
                <a:prstGeom prst="rect">
                  <a:avLst/>
                </a:prstGeom>
                <a:blipFill>
                  <a:blip r:embed="rId12"/>
                  <a:stretch>
                    <a:fillRect l="-1798" t="-51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Arrow: Right 8">
            <a:extLst>
              <a:ext uri="{FF2B5EF4-FFF2-40B4-BE49-F238E27FC236}">
                <a16:creationId xmlns:a16="http://schemas.microsoft.com/office/drawing/2014/main" id="{0462481C-E42B-4E74-A680-532CE5D6ED8E}"/>
              </a:ext>
            </a:extLst>
          </p:cNvPr>
          <p:cNvSpPr/>
          <p:nvPr/>
        </p:nvSpPr>
        <p:spPr>
          <a:xfrm>
            <a:off x="3484588" y="5538283"/>
            <a:ext cx="723568" cy="50260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6A3F1774-2199-46F8-A309-54BDAABE23A0}"/>
              </a:ext>
            </a:extLst>
          </p:cNvPr>
          <p:cNvSpPr/>
          <p:nvPr/>
        </p:nvSpPr>
        <p:spPr>
          <a:xfrm>
            <a:off x="7954786" y="5501859"/>
            <a:ext cx="723568" cy="50260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2F08471E-5297-468F-A6CF-878E43B545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665" y="1265864"/>
                <a:ext cx="6831712" cy="156727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𝑁𝐴𝑁𝐷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ba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0,  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&amp;1, 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2F08471E-5297-468F-A6CF-878E43B545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665" y="1265864"/>
                <a:ext cx="6831712" cy="1567275"/>
              </a:xfr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B85943E6-6330-4FA6-80D8-0C94A853FD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6407844"/>
                  </p:ext>
                </p:extLst>
              </p:nvPr>
            </p:nvGraphicFramePr>
            <p:xfrm>
              <a:off x="6993574" y="853541"/>
              <a:ext cx="1515654" cy="20584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𝒂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egoe UI" panose="020B0502040204020203" pitchFamily="34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egoe UI" panose="020B0502040204020203" pitchFamily="34" charset="0"/>
                                      </a:rPr>
                                      <m:t>𝒂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egoe UI" panose="020B0502040204020203" pitchFamily="34" charset="0"/>
                                      </a:rPr>
                                      <m:t>∧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egoe UI" panose="020B0502040204020203" pitchFamily="34" charset="0"/>
                                      </a:rPr>
                                      <m:t>𝒃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B85943E6-6330-4FA6-80D8-0C94A853FD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6407844"/>
                  </p:ext>
                </p:extLst>
              </p:nvPr>
            </p:nvGraphicFramePr>
            <p:xfrm>
              <a:off x="6993574" y="853541"/>
              <a:ext cx="1515654" cy="20584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385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800" t="-2778" r="-103200" b="-37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101613" t="-2778" r="-4032" b="-37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800" t="-110448" r="-1032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101613" t="-110448" r="-4032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800" t="-213636" r="-103200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101613" t="-213636" r="-4032" b="-2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800" t="-308955" r="-103200" b="-1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101613" t="-308955" r="-4032" b="-10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800" t="-415152" r="-103200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101613" t="-415152" r="-4032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CE9FA0-962D-4A6A-A555-61A7409BF36B}"/>
                  </a:ext>
                </a:extLst>
              </p:cNvPr>
              <p:cNvSpPr txBox="1"/>
              <p:nvPr/>
            </p:nvSpPr>
            <p:spPr>
              <a:xfrm>
                <a:off x="8680487" y="1228305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CE9FA0-962D-4A6A-A555-61A7409BF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487" y="1228305"/>
                <a:ext cx="34252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703D3C0-90BC-4FC5-AD96-C4470C4B6E75}"/>
                  </a:ext>
                </a:extLst>
              </p:cNvPr>
              <p:cNvSpPr txBox="1"/>
              <p:nvPr/>
            </p:nvSpPr>
            <p:spPr>
              <a:xfrm>
                <a:off x="8718102" y="1787892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𝑏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703D3C0-90BC-4FC5-AD96-C4470C4B6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102" y="1787892"/>
                <a:ext cx="34252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AFC641B-4BF3-4E49-8B45-19E33FBDC92C}"/>
                  </a:ext>
                </a:extLst>
              </p:cNvPr>
              <p:cNvSpPr txBox="1"/>
              <p:nvPr/>
            </p:nvSpPr>
            <p:spPr>
              <a:xfrm>
                <a:off x="10781295" y="1396102"/>
                <a:ext cx="1207960" cy="582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∧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𝑏</m:t>
                          </m:r>
                        </m:e>
                      </m:ba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AFC641B-4BF3-4E49-8B45-19E33FBDC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295" y="1396102"/>
                <a:ext cx="1207960" cy="5825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4" descr="Related image">
            <a:extLst>
              <a:ext uri="{FF2B5EF4-FFF2-40B4-BE49-F238E27FC236}">
                <a16:creationId xmlns:a16="http://schemas.microsoft.com/office/drawing/2014/main" id="{90E7EEF8-ED12-45C8-88F4-CEA536534A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9" r="20710"/>
          <a:stretch/>
        </p:blipFill>
        <p:spPr bwMode="auto">
          <a:xfrm>
            <a:off x="9098237" y="1195567"/>
            <a:ext cx="1818229" cy="118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56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8B80-F0DD-4D44-95AD-5B3F3A65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21BC9-FD29-4FB8-9223-0A6E87488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50797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Exercise 1: Compute NOT, AND, OR using NAND</a:t>
            </a:r>
          </a:p>
          <a:p>
            <a:r>
              <a:rPr lang="en-US" dirty="0"/>
              <a:t>	(how many gates per operation?)</a:t>
            </a:r>
          </a:p>
          <a:p>
            <a:endParaRPr lang="en-US" dirty="0"/>
          </a:p>
          <a:p>
            <a:r>
              <a:rPr lang="en-US" dirty="0"/>
              <a:t>Exercise 2:  Compute NAND using AND, OR, NOT</a:t>
            </a:r>
          </a:p>
          <a:p>
            <a:r>
              <a:rPr lang="en-US" dirty="0"/>
              <a:t>	(how many gates per operation?)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Food for thought: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Did you use all three gates in Exercise 2? If not what do you learn from this?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27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E62DF-DA9C-4B8E-96EA-C21CCB63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1F7A-0A95-43A9-8F26-623C2C099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43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FEBD-9AE8-4347-BA89-AD38DFEF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16599-1CD4-42F9-A278-CAE39C281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47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D995-AFE6-4662-95CC-3B34F516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CCD0D-0E5D-4EAB-990C-FC8331900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46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3.6: An overview of the computational models defined in this chapter. We will show several equivalent ways to represent a recipe for performing a finite computation. Specifically we will show that we can model such a computation using either a Boolean circuit or a straight line program, and these two representations are equivalent to one another. We will also show that we can choose as our basic operations either the set \{ \ensuremath{\mathit{AND}} , \ensuremath{\mathit{OR}} , \ensuremath{\mathit{NOT}} \} or the set \{ \ensuremath{\mathit{NAND}} \} and these two choices are equivalent in power. By making the choice of whether to use circuits or programs, and whether to use \{ \ensuremath{\mathit{AND}} , \ensuremath{\mathit{OR}} , \ensuremath{\mathit{NOT}} \} or \{ \ensuremath{\mathit{NAND}} \} we obtain four equivalent ways of modeling finite computation. Moreover, there are many other choices of sets of basic operations that are equivalent in power.">
            <a:extLst>
              <a:ext uri="{FF2B5EF4-FFF2-40B4-BE49-F238E27FC236}">
                <a16:creationId xmlns:a16="http://schemas.microsoft.com/office/drawing/2014/main" id="{154C6A05-4D55-4461-AAD3-E2CCFD7CA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" y="178548"/>
            <a:ext cx="12192000" cy="58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14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9DB36-9FC3-4F6C-BCD5-1A125216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69F2-9DAE-4236-98FD-14642EE66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Homework 1 due Thursday!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CS 121.5: </a:t>
            </a:r>
            <a:r>
              <a:rPr lang="en-US" dirty="0">
                <a:hlinkClick r:id="rId2"/>
              </a:rPr>
              <a:t>Sasha </a:t>
            </a:r>
            <a:r>
              <a:rPr lang="en-US" dirty="0" err="1">
                <a:hlinkClick r:id="rId2"/>
              </a:rPr>
              <a:t>Golovnev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on “circuit lower bounds” on Thursday.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Reminder: Sign up for active participation, Lectures 8-11.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Other modes of participation: </a:t>
            </a:r>
            <a:r>
              <a:rPr lang="en-US" dirty="0" err="1"/>
              <a:t>Sections+OH+Piazza</a:t>
            </a:r>
            <a:r>
              <a:rPr lang="en-US" dirty="0"/>
              <a:t>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TFs standing by!!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2931C083-9D38-4112-AB18-6730C4EC83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659" y="1284802"/>
            <a:ext cx="11525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85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71F85-B334-4201-B62A-B81220D9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Universality-1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427C3D-34BE-45B1-A21A-9D19F8C656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3912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Have seen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𝑁𝑂𝑇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𝑁𝐴𝑁𝐷</m:t>
                        </m:r>
                      </m:e>
                    </m:d>
                  </m:oMath>
                </a14:m>
                <a:endParaRPr lang="en-US" b="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b="0" dirty="0"/>
                  <a:t> has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𝑁𝑂𝑇</m:t>
                        </m:r>
                      </m:e>
                    </m:d>
                  </m:oMath>
                </a14:m>
                <a:r>
                  <a:rPr lang="en-US" b="0" dirty="0"/>
                  <a:t>-circuit </a:t>
                </a:r>
                <a:r>
                  <a:rPr lang="en-US" b="0" dirty="0" err="1"/>
                  <a:t>iff</a:t>
                </a:r>
                <a:r>
                  <a:rPr lang="en-US" b="0" dirty="0"/>
                  <a:t> it </a:t>
                </a:r>
                <a:r>
                  <a:rPr lang="en-US" dirty="0"/>
                  <a:t>has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𝑁𝐴𝑁𝐷</m:t>
                        </m:r>
                      </m:e>
                    </m:d>
                  </m:oMath>
                </a14:m>
                <a:r>
                  <a:rPr lang="en-US" b="0" dirty="0"/>
                  <a:t>-circuit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𝑁𝑂𝑇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≡{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𝑁𝐴𝑁𝐷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𝑁𝐴𝑁𝐷</m:t>
                        </m:r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𝑁𝑂𝑇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𝑁𝐴𝑁𝐷</m:t>
                        </m:r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𝑋𝑂𝑅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𝑁𝐴𝑁𝐷</m:t>
                        </m:r>
                      </m:e>
                    </m:d>
                  </m:oMath>
                </a14:m>
                <a:r>
                  <a:rPr lang="en-US" dirty="0"/>
                  <a:t>? 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𝑋𝑂𝑅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𝑁𝑂𝑇</m:t>
                        </m:r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Not immediate, but same answer!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427C3D-34BE-45B1-A21A-9D19F8C656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39127"/>
              </a:xfrm>
              <a:blipFill>
                <a:blip r:embed="rId2"/>
                <a:stretch>
                  <a:fillRect l="-917" t="-1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280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EAFB-64B8-421A-8622-F991EA01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Universality-2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D8C5F0-F380-4CAD-8475-61AE0D06FD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30738"/>
              </a:xfrm>
            </p:spPr>
            <p:txBody>
              <a:bodyPr>
                <a:normAutofit fontScale="925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,..,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be Boolean functions,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-circuit is a sequence of operations where each operation is of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r>
                  <a:rPr lang="en-US" dirty="0"/>
                  <a:t> -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 input or previously computed.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(NAND-)Universal </a:t>
                </a:r>
                <a:r>
                  <a:rPr lang="en-US" dirty="0" err="1"/>
                  <a:t>iff</a:t>
                </a:r>
                <a:r>
                  <a:rPr lang="en-US" dirty="0"/>
                  <a:t> there exists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-circuit computing NAND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Can define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𝑁𝑂𝑇</m:t>
                        </m:r>
                      </m:e>
                    </m:d>
                  </m:oMath>
                </a14:m>
                <a:r>
                  <a:rPr lang="en-US" dirty="0"/>
                  <a:t>-Universal similarly.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-circuit computing AND,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-circuit computing OR,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-circuit computing NOT)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𝐴𝑁𝐷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𝑁𝑂𝑇</m:t>
                        </m:r>
                      </m:e>
                    </m:d>
                  </m:oMath>
                </a14:m>
                <a:r>
                  <a:rPr lang="en-US" dirty="0"/>
                  <a:t>-Universal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𝑁𝐴𝑁𝐷</m:t>
                        </m:r>
                      </m:e>
                    </m:d>
                  </m:oMath>
                </a14:m>
                <a:r>
                  <a:rPr lang="en-US" dirty="0"/>
                  <a:t>-Universal.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So … abbreviate to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Universal”.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D8C5F0-F380-4CAD-8475-61AE0D06FD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30738"/>
              </a:xfrm>
              <a:blipFill>
                <a:blip r:embed="rId2"/>
                <a:stretch>
                  <a:fillRect l="-765" t="-699" b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562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1D6C-C187-4E21-85EF-5F7A85439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30BD57-CB3C-440E-96C1-3ED880E230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723" y="1446899"/>
                <a:ext cx="12133277" cy="499584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“Basic operations”: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𝑁𝐴𝑁𝐷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(or equivalently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𝐴𝑂𝑁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𝐴𝑁𝐷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𝑁𝑂𝑇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0" dirty="0"/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can be computed with basic operations”: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NAND-circuit computing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Or equivalently NAND-CIRC program, or AON circuit, or AON-CIRC program.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can be computed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basic operations”: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NAND-circuit program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gates computing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Or equivalently NAND-CIRC program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lines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</a:t>
                </a:r>
                <a:r>
                  <a:rPr lang="en-US" u="sng" dirty="0"/>
                  <a:t>universal</a:t>
                </a:r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-circuit computing NAND.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b="0" dirty="0"/>
                  <a:t>Exercise: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universal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such that the following holds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can be computed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basic operations,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can be computed by an S-circuit with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𝑐𝑠</m:t>
                    </m:r>
                  </m:oMath>
                </a14:m>
                <a:r>
                  <a:rPr lang="en-US" dirty="0"/>
                  <a:t> gates.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30BD57-CB3C-440E-96C1-3ED880E230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723" y="1446899"/>
                <a:ext cx="12133277" cy="4995846"/>
              </a:xfrm>
              <a:blipFill>
                <a:blip r:embed="rId2"/>
                <a:stretch>
                  <a:fillRect l="-905" t="-1098" b="-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022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9E99-602B-4FDB-8318-4C31BB85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9D989D-E98B-4EDE-AEF2-DEC0AA1AE7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047890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Every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→{0,1}</m:t>
                    </m:r>
                  </m:oMath>
                </a14:m>
                <a:r>
                  <a:rPr lang="en-US" dirty="0"/>
                  <a:t> can be computed by basic operations.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NAND-universality is really universal!!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Every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can be computed by circuit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-gates. (complexity upper bound)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Some (most!) functions require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-gates. (Complexity lower bound. Limits of circuits!)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9D989D-E98B-4EDE-AEF2-DEC0AA1AE7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047890"/>
              </a:xfrm>
              <a:blipFill>
                <a:blip r:embed="rId2"/>
                <a:stretch>
                  <a:fillRect l="-917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25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321" y="111544"/>
            <a:ext cx="2282757" cy="836578"/>
          </a:xfrm>
        </p:spPr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63191" y="111544"/>
            <a:ext cx="2282757" cy="83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C00000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How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2656" y="0"/>
            <a:ext cx="0" cy="6930363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431" y="1575853"/>
            <a:ext cx="4596689" cy="282259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93470" y="4683544"/>
            <a:ext cx="2897059" cy="83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C00000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Function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331014" y="4683544"/>
            <a:ext cx="5571426" cy="83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C00000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n-US" sz="4400" dirty="0">
                <a:solidFill>
                  <a:srgbClr val="0070C0"/>
                </a:solidFill>
              </a:rPr>
              <a:t>Formula/Algorithm/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Program/Circuit/..</a:t>
            </a:r>
          </a:p>
        </p:txBody>
      </p:sp>
      <p:pic>
        <p:nvPicPr>
          <p:cNvPr id="13" name="Picture 4" descr="Image result for black 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320" y="2058537"/>
            <a:ext cx="2258891" cy="225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ight Arrow 13"/>
          <p:cNvSpPr/>
          <p:nvPr/>
        </p:nvSpPr>
        <p:spPr>
          <a:xfrm>
            <a:off x="759152" y="2781421"/>
            <a:ext cx="943871" cy="624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0715" y="3512036"/>
            <a:ext cx="234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input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86399" y="3445166"/>
            <a:ext cx="234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15704" y="2183598"/>
                <a:ext cx="161758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⋅</m:t>
                      </m:r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𝑏</m:t>
                      </m:r>
                    </m:oMath>
                  </m:oMathPara>
                </a14:m>
                <a:endParaRPr lang="en-US" sz="32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04" y="2183598"/>
                <a:ext cx="161758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3620" y="2214375"/>
                <a:ext cx="34583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𝑎</m:t>
                    </m:r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𝑏</m:t>
                    </m:r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∈</m:t>
                    </m:r>
                    <m:r>
                      <a:rPr lang="en-US" sz="2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ℕ</m:t>
                    </m:r>
                  </m:oMath>
                </a14:m>
                <a:r>
                  <a:rPr lang="en-US" sz="28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0" y="2214375"/>
                <a:ext cx="345830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>
            <a:off x="4107211" y="2781421"/>
            <a:ext cx="943871" cy="624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5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82962" y="184115"/>
            <a:ext cx="2282757" cy="83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C00000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How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-33824" y="-3338286"/>
            <a:ext cx="33824" cy="13062857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488" y="1440819"/>
            <a:ext cx="4596689" cy="2822598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533488" y="4872230"/>
            <a:ext cx="5571426" cy="83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C00000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n-US" sz="4400" dirty="0">
                <a:solidFill>
                  <a:srgbClr val="0070C0"/>
                </a:solidFill>
              </a:rPr>
              <a:t>Formula/Algorithm/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Program/Circuit/..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B5FF0D7-660C-42BE-9995-27E4A005F212}"/>
              </a:ext>
            </a:extLst>
          </p:cNvPr>
          <p:cNvSpPr/>
          <p:nvPr/>
        </p:nvSpPr>
        <p:spPr>
          <a:xfrm>
            <a:off x="5481469" y="5219699"/>
            <a:ext cx="2284243" cy="836579"/>
          </a:xfrm>
          <a:prstGeom prst="ellipse">
            <a:avLst/>
          </a:prstGeom>
          <a:noFill/>
          <a:ln w="76200">
            <a:solidFill>
              <a:srgbClr val="C000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837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698A502-0BD2-4005-A190-82FF61ED75D9}"/>
              </a:ext>
            </a:extLst>
          </p:cNvPr>
          <p:cNvSpPr/>
          <p:nvPr/>
        </p:nvSpPr>
        <p:spPr>
          <a:xfrm>
            <a:off x="80408" y="3830933"/>
            <a:ext cx="12031184" cy="29488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4EA30C-5FEC-4F2A-9C4C-5FC77D1DE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9" y="3756573"/>
            <a:ext cx="12192000" cy="1013460"/>
          </a:xfrm>
        </p:spPr>
        <p:txBody>
          <a:bodyPr/>
          <a:lstStyle/>
          <a:p>
            <a:r>
              <a:rPr lang="en-US" dirty="0"/>
              <a:t>Today’s goals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3882DF-14EF-4347-9F9F-3D9343B615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30536" y="738374"/>
                <a:ext cx="6971504" cy="846721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lit/>
                      </m:rP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0,1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sz="32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lit/>
                      </m:rP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0,1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3200" b="0" dirty="0"/>
                  <a:t> finite function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3882DF-14EF-4347-9F9F-3D9343B615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30536" y="738374"/>
                <a:ext cx="6971504" cy="846721"/>
              </a:xfrm>
              <a:blipFill>
                <a:blip r:embed="rId2"/>
                <a:stretch>
                  <a:fillRect t="-8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D6319C-82C4-4E79-90E8-BBED4AECE3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408" y="2176666"/>
                <a:ext cx="10092292" cy="18314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1pPr>
                <a:lvl2pPr marL="4572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2pPr>
                <a:lvl3pPr marL="9144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3pPr>
                <a:lvl4pPr marL="13716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4pPr>
                <a:lvl5pPr marL="18288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/>
                  <a:t>Compute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200" b="1" dirty="0"/>
                  <a:t> :</a:t>
                </a:r>
                <a:r>
                  <a:rPr lang="en-US" sz="3200" dirty="0"/>
                  <a:t> </a:t>
                </a:r>
                <a:br>
                  <a:rPr lang="en-US" sz="3200" dirty="0"/>
                </a:br>
                <a:r>
                  <a:rPr lang="en-US" sz="3200" dirty="0"/>
                  <a:t>map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using sequence of </a:t>
                </a:r>
                <a:r>
                  <a:rPr lang="en-US" sz="3200" dirty="0">
                    <a:solidFill>
                      <a:srgbClr val="FF0000"/>
                    </a:solidFill>
                  </a:rPr>
                  <a:t>“basic operations”</a:t>
                </a:r>
                <a:r>
                  <a:rPr lang="en-US" sz="3200" dirty="0"/>
                  <a:t>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D6319C-82C4-4E79-90E8-BBED4AECE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8" y="2176666"/>
                <a:ext cx="10092292" cy="1831454"/>
              </a:xfrm>
              <a:prstGeom prst="rect">
                <a:avLst/>
              </a:prstGeom>
              <a:blipFill>
                <a:blip r:embed="rId3"/>
                <a:stretch>
                  <a:fillRect l="-1510" t="-3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DFE323C-0494-499A-83AF-E017ED3939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0499" y="4695673"/>
                <a:ext cx="12363965" cy="24879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1pPr>
                <a:lvl2pPr marL="4572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2pPr>
                <a:lvl3pPr marL="9144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3pPr>
                <a:lvl4pPr marL="13716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4pPr>
                <a:lvl5pPr marL="18288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Define </a:t>
                </a:r>
                <a:r>
                  <a:rPr lang="en-US" sz="3200" dirty="0">
                    <a:solidFill>
                      <a:srgbClr val="FF0000"/>
                    </a:solidFill>
                  </a:rPr>
                  <a:t>“basic operations”</a:t>
                </a:r>
                <a:r>
                  <a:rPr lang="en-US" sz="3200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Formally define </a:t>
                </a:r>
                <a:r>
                  <a:rPr lang="en-US" sz="3200" i="1" dirty="0">
                    <a:solidFill>
                      <a:srgbClr val="00B050"/>
                    </a:solidFill>
                  </a:rPr>
                  <a:t>“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200" i="1" dirty="0">
                    <a:solidFill>
                      <a:srgbClr val="00B050"/>
                    </a:solidFill>
                  </a:rPr>
                  <a:t> can be computed using the basic operations”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Formally define </a:t>
                </a:r>
                <a:r>
                  <a:rPr lang="en-US" sz="3200" i="1" dirty="0">
                    <a:solidFill>
                      <a:srgbClr val="00B050"/>
                    </a:solidFill>
                  </a:rPr>
                  <a:t>“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200" i="1" dirty="0">
                    <a:solidFill>
                      <a:srgbClr val="00B050"/>
                    </a:solidFill>
                  </a:rPr>
                  <a:t> can be computed using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3200" i="1" dirty="0">
                    <a:solidFill>
                      <a:srgbClr val="00B050"/>
                    </a:solidFill>
                  </a:rPr>
                  <a:t> operations”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DFE323C-0494-499A-83AF-E017ED393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9" y="4695673"/>
                <a:ext cx="12363965" cy="2487929"/>
              </a:xfrm>
              <a:prstGeom prst="rect">
                <a:avLst/>
              </a:prstGeom>
              <a:blipFill>
                <a:blip r:embed="rId4"/>
                <a:stretch>
                  <a:fillRect l="-1134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71DDD96A-2822-4CBF-91C2-5157A87D3D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964616"/>
                  </p:ext>
                </p:extLst>
              </p:nvPr>
            </p:nvGraphicFramePr>
            <p:xfrm>
              <a:off x="10181046" y="95468"/>
              <a:ext cx="1515654" cy="36448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𝒇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(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000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001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010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011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0493594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101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090308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110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4835689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111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34395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71DDD96A-2822-4CBF-91C2-5157A87D3D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964616"/>
                  </p:ext>
                </p:extLst>
              </p:nvPr>
            </p:nvGraphicFramePr>
            <p:xfrm>
              <a:off x="10181046" y="95468"/>
              <a:ext cx="1515654" cy="36448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1493" r="-102400" b="-7970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1493" r="-3226" b="-7970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103030" r="-102400" b="-7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103030" r="-3226" b="-7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200000" r="-102400" b="-5985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200000" r="-3226" b="-5985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304545" r="-102400" b="-5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304545" r="-3226" b="-5075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398507" r="-1024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398507" r="-3226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506061" r="-102400" b="-3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506061" r="-3226" b="-3060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0493594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597015" r="-102400" b="-2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597015" r="-3226" b="-20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3090308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707576" r="-102400" b="-1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707576" r="-3226" b="-1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4835689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800" t="-795522" r="-102400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613" t="-795522" r="-3226" b="-29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343953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31925-BE19-4AB7-A528-D87ED07DCC20}"/>
              </a:ext>
            </a:extLst>
          </p:cNvPr>
          <p:cNvSpPr txBox="1">
            <a:spLocks/>
          </p:cNvSpPr>
          <p:nvPr/>
        </p:nvSpPr>
        <p:spPr>
          <a:xfrm>
            <a:off x="8178727" y="167184"/>
            <a:ext cx="1846726" cy="826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2386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/>
      <p:bldP spid="5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74D4-3EEE-44B3-BA2C-AC1BA273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2447CE-A4A1-4E68-8B0B-97940BEBC8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720" y="1291427"/>
                <a:ext cx="6817162" cy="198124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𝐴𝑁𝐷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 1, 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=1     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0,    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2447CE-A4A1-4E68-8B0B-97940BEBC8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20" y="1291427"/>
                <a:ext cx="6817162" cy="19812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7116157-80BE-452F-BFBF-B8630B3F30D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4188" y="3507751"/>
                <a:ext cx="7649684" cy="14106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1pPr>
                <a:lvl2pPr marL="4572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2pPr>
                <a:lvl3pPr marL="9144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3pPr>
                <a:lvl4pPr marL="13716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4pPr>
                <a:lvl5pPr marL="18288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𝑂𝑅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 0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  1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7116157-80BE-452F-BFBF-B8630B3F3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8" y="3507751"/>
                <a:ext cx="7649684" cy="1410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FB772CA-B69C-4904-92C5-F6CB236FD09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727" y="5306324"/>
                <a:ext cx="6735284" cy="12615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1pPr>
                <a:lvl2pPr marL="4572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2pPr>
                <a:lvl3pPr marL="9144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3pPr>
                <a:lvl4pPr marL="13716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4pPr>
                <a:lvl5pPr marL="18288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𝑁𝑂𝑇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=¬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bar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 1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FB772CA-B69C-4904-92C5-F6CB236FD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27" y="5306324"/>
                <a:ext cx="6735284" cy="12615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548D57E7-BC97-4881-9851-3496188821E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73980" y="182202"/>
                <a:ext cx="7367744" cy="597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1pPr>
                <a:lvl2pPr marL="4572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2pPr>
                <a:lvl3pPr marL="9144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3pPr>
                <a:lvl4pPr marL="13716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4pPr>
                <a:lvl5pPr marL="18288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𝐴𝑁𝐷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𝑂𝑅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m:rPr>
                        <m:lit/>
                      </m:rP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0,1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lit/>
                      </m:rP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0,1</m:t>
                    </m:r>
                    <m:r>
                      <m:rPr>
                        <m:lit/>
                      </m:rP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𝑁𝑂𝑇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lit/>
                      </m:rP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0,1</m:t>
                    </m:r>
                    <m:r>
                      <m:rPr>
                        <m:lit/>
                      </m:rP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lit/>
                      </m:rP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0,1</m:t>
                    </m:r>
                    <m:r>
                      <m:rPr>
                        <m:lit/>
                      </m:rPr>
                      <a:rPr 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548D57E7-BC97-4881-9851-349618882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980" y="182202"/>
                <a:ext cx="7367744" cy="597720"/>
              </a:xfrm>
              <a:prstGeom prst="rect">
                <a:avLst/>
              </a:prstGeom>
              <a:blipFill>
                <a:blip r:embed="rId5"/>
                <a:stretch>
                  <a:fillRect t="-10204" b="-16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333AEA3-1C38-42BA-A503-72BBEC07B3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8837196"/>
                  </p:ext>
                </p:extLst>
              </p:nvPr>
            </p:nvGraphicFramePr>
            <p:xfrm>
              <a:off x="7080467" y="853541"/>
              <a:ext cx="1515654" cy="20249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𝒂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𝒂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∧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333AEA3-1C38-42BA-A503-72BBEC07B3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8837196"/>
                  </p:ext>
                </p:extLst>
              </p:nvPr>
            </p:nvGraphicFramePr>
            <p:xfrm>
              <a:off x="7080467" y="853541"/>
              <a:ext cx="1515654" cy="20249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800" t="-2985" r="-1032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800" t="-2985" r="-3200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800" t="-104545" r="-103200" b="-3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800" t="-104545" r="-3200" b="-3060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800" t="-201493" r="-103200" b="-2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800" t="-201493" r="-3200" b="-20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800" t="-306061" r="-103200" b="-1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800" t="-306061" r="-3200" b="-1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800" t="-400000" r="-103200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800" t="-400000" r="-3200" b="-29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3DDD9E53-91EB-4122-A802-D5E29600D6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2913831"/>
                  </p:ext>
                </p:extLst>
              </p:nvPr>
            </p:nvGraphicFramePr>
            <p:xfrm>
              <a:off x="7080467" y="3221906"/>
              <a:ext cx="1515654" cy="20249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𝒂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𝒂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∨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3DDD9E53-91EB-4122-A802-D5E29600D6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2913831"/>
                  </p:ext>
                </p:extLst>
              </p:nvPr>
            </p:nvGraphicFramePr>
            <p:xfrm>
              <a:off x="7080467" y="3221906"/>
              <a:ext cx="1515654" cy="20249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78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7578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800" t="-1493" r="-1032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0800" t="-1493" r="-3200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800" t="-103030" r="-103200" b="-3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0800" t="-103030" r="-3200" b="-3060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800" t="-200000" r="-103200" b="-2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0800" t="-200000" r="-3200" b="-20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800" t="-304545" r="-103200" b="-1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0800" t="-304545" r="-3200" b="-1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4696613"/>
                      </a:ext>
                    </a:extLst>
                  </a:tr>
                  <a:tr h="404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800" t="-398507" r="-103200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0800" t="-398507" r="-3200" b="-29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96696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FA3D24B8-DF2C-47ED-ABE6-C8D9CFEC34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245690"/>
                  </p:ext>
                </p:extLst>
              </p:nvPr>
            </p:nvGraphicFramePr>
            <p:xfrm>
              <a:off x="7442745" y="5413558"/>
              <a:ext cx="982254" cy="1214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11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4911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4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¬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4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4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egoe UI" panose="020B0502040204020203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FA3D24B8-DF2C-47ED-ABE6-C8D9CFEC34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245690"/>
                  </p:ext>
                </p:extLst>
              </p:nvPr>
            </p:nvGraphicFramePr>
            <p:xfrm>
              <a:off x="7442745" y="5413558"/>
              <a:ext cx="982254" cy="1214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1127">
                      <a:extLst>
                        <a:ext uri="{9D8B030D-6E8A-4147-A177-3AD203B41FA5}">
                          <a16:colId xmlns:a16="http://schemas.microsoft.com/office/drawing/2014/main" val="2239879568"/>
                        </a:ext>
                      </a:extLst>
                    </a:gridCol>
                    <a:gridCol w="491127">
                      <a:extLst>
                        <a:ext uri="{9D8B030D-6E8A-4147-A177-3AD203B41FA5}">
                          <a16:colId xmlns:a16="http://schemas.microsoft.com/office/drawing/2014/main" val="2610654018"/>
                        </a:ext>
                      </a:extLst>
                    </a:gridCol>
                  </a:tblGrid>
                  <a:tr h="4049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20" t="-1493" r="-103659" b="-2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2469" t="-1493" r="-4938" b="-20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72903"/>
                      </a:ext>
                    </a:extLst>
                  </a:tr>
                  <a:tr h="4049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20" t="-103030" r="-103659" b="-1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2469" t="-103030" r="-4938" b="-1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0749471"/>
                      </a:ext>
                    </a:extLst>
                  </a:tr>
                  <a:tr h="4049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220" t="-200000" r="-103659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2469" t="-200000" r="-4938" b="-29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517125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 descr="Image result for and gate symbol">
            <a:extLst>
              <a:ext uri="{FF2B5EF4-FFF2-40B4-BE49-F238E27FC236}">
                <a16:creationId xmlns:a16="http://schemas.microsoft.com/office/drawing/2014/main" id="{567571A7-5A2C-4A74-BDB2-ABA04A3173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0" r="18261"/>
          <a:stretch/>
        </p:blipFill>
        <p:spPr bwMode="auto">
          <a:xfrm>
            <a:off x="9186290" y="1148539"/>
            <a:ext cx="1767841" cy="144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6A94AB-8F41-4BCA-BB86-2D6BA738203C}"/>
                  </a:ext>
                </a:extLst>
              </p:cNvPr>
              <p:cNvSpPr txBox="1"/>
              <p:nvPr/>
            </p:nvSpPr>
            <p:spPr>
              <a:xfrm>
                <a:off x="8767380" y="1228305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6A94AB-8F41-4BCA-BB86-2D6BA7382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7380" y="1228305"/>
                <a:ext cx="34252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AC14A3-F416-43CC-B3D0-915C184AA901}"/>
                  </a:ext>
                </a:extLst>
              </p:cNvPr>
              <p:cNvSpPr txBox="1"/>
              <p:nvPr/>
            </p:nvSpPr>
            <p:spPr>
              <a:xfrm>
                <a:off x="8767380" y="1941779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𝑏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AC14A3-F416-43CC-B3D0-915C184AA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7380" y="1941779"/>
                <a:ext cx="34252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CA70AB-B624-41F1-BF10-B7469111EEDD}"/>
                  </a:ext>
                </a:extLst>
              </p:cNvPr>
              <p:cNvSpPr txBox="1"/>
              <p:nvPr/>
            </p:nvSpPr>
            <p:spPr>
              <a:xfrm>
                <a:off x="10940320" y="1594463"/>
                <a:ext cx="12079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∧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𝑏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CA70AB-B624-41F1-BF10-B7469111E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0320" y="1594463"/>
                <a:ext cx="120796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Image result for or gate symbol">
            <a:extLst>
              <a:ext uri="{FF2B5EF4-FFF2-40B4-BE49-F238E27FC236}">
                <a16:creationId xmlns:a16="http://schemas.microsoft.com/office/drawing/2014/main" id="{F37F07C9-DADE-4F2A-8F57-F08299494A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8" r="16718"/>
          <a:stretch/>
        </p:blipFill>
        <p:spPr bwMode="auto">
          <a:xfrm>
            <a:off x="9365795" y="3429000"/>
            <a:ext cx="1588336" cy="1511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E692DB-23C2-42AE-94F8-3F20862707B2}"/>
                  </a:ext>
                </a:extLst>
              </p:cNvPr>
              <p:cNvSpPr txBox="1"/>
              <p:nvPr/>
            </p:nvSpPr>
            <p:spPr>
              <a:xfrm>
                <a:off x="8855390" y="3550644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E692DB-23C2-42AE-94F8-3F2086270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5390" y="3550644"/>
                <a:ext cx="34252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E75FAE-4262-4792-8627-28F1578BEB83}"/>
                  </a:ext>
                </a:extLst>
              </p:cNvPr>
              <p:cNvSpPr txBox="1"/>
              <p:nvPr/>
            </p:nvSpPr>
            <p:spPr>
              <a:xfrm>
                <a:off x="8855390" y="4264118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𝑏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E75FAE-4262-4792-8627-28F1578BE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5390" y="4264118"/>
                <a:ext cx="34252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935BDB-DAF9-4067-B718-6BD7792BB54D}"/>
                  </a:ext>
                </a:extLst>
              </p:cNvPr>
              <p:cNvSpPr txBox="1"/>
              <p:nvPr/>
            </p:nvSpPr>
            <p:spPr>
              <a:xfrm>
                <a:off x="10886980" y="3922922"/>
                <a:ext cx="12079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∨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𝑏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935BDB-DAF9-4067-B718-6BD7792BB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6980" y="3922922"/>
                <a:ext cx="120796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D25DF1-F6FE-48F8-B4B7-568DEB94C636}"/>
                  </a:ext>
                </a:extLst>
              </p:cNvPr>
              <p:cNvSpPr txBox="1"/>
              <p:nvPr/>
            </p:nvSpPr>
            <p:spPr>
              <a:xfrm>
                <a:off x="8859580" y="5654860"/>
                <a:ext cx="342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D25DF1-F6FE-48F8-B4B7-568DEB94C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9580" y="5654860"/>
                <a:ext cx="34252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D6237E8-E3B6-42AC-A1AD-A0B45262EC9F}"/>
                  </a:ext>
                </a:extLst>
              </p:cNvPr>
              <p:cNvSpPr txBox="1"/>
              <p:nvPr/>
            </p:nvSpPr>
            <p:spPr>
              <a:xfrm>
                <a:off x="10940320" y="5652133"/>
                <a:ext cx="12079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</m:oMath>
                  </m:oMathPara>
                </a14:m>
                <a:endParaRPr lang="en-US" sz="28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D6237E8-E3B6-42AC-A1AD-A0B45262E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0320" y="5652133"/>
                <a:ext cx="120796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2" name="Picture 8" descr="Image result for not  gate symbol">
            <a:extLst>
              <a:ext uri="{FF2B5EF4-FFF2-40B4-BE49-F238E27FC236}">
                <a16:creationId xmlns:a16="http://schemas.microsoft.com/office/drawing/2014/main" id="{217EEE60-0DAA-4E41-AAE1-2315C87AB2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1" r="14225"/>
          <a:stretch/>
        </p:blipFill>
        <p:spPr bwMode="auto">
          <a:xfrm>
            <a:off x="9365795" y="5306324"/>
            <a:ext cx="1850494" cy="121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4A39FF5-EE07-4E9F-8622-9916013A036C}"/>
              </a:ext>
            </a:extLst>
          </p:cNvPr>
          <p:cNvSpPr/>
          <p:nvPr/>
        </p:nvSpPr>
        <p:spPr>
          <a:xfrm>
            <a:off x="8855390" y="6251381"/>
            <a:ext cx="3236181" cy="5638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Continue on </a:t>
            </a:r>
            <a:r>
              <a:rPr lang="en-US" sz="2400" i="1" dirty="0" err="1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Jupyter</a:t>
            </a:r>
            <a:endParaRPr lang="en-US" sz="2400" i="1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04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10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3954-6708-4655-864D-1FEA3680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= Sequence of Basic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FA327-A1FE-4329-B4A3-38CEAEF1D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Two equivalent ways of thinking: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As a graph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As a “</a:t>
            </a:r>
            <a:r>
              <a:rPr lang="en-US" dirty="0" err="1"/>
              <a:t>straightline</a:t>
            </a:r>
            <a:r>
              <a:rPr lang="en-US" dirty="0"/>
              <a:t>” program (no loops – simple sequence of instructions).</a:t>
            </a:r>
          </a:p>
        </p:txBody>
      </p:sp>
    </p:spTree>
    <p:extLst>
      <p:ext uri="{BB962C8B-B14F-4D97-AF65-F5344CB8AC3E}">
        <p14:creationId xmlns:p14="http://schemas.microsoft.com/office/powerpoint/2010/main" val="2761912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D09E4-8C66-4B69-9B83-9F67AC0E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(AON)-Circuit Computing Majority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F04EC-B22D-41C7-8DF9-AD4372F5C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4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61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4601</TotalTime>
  <Words>1049</Words>
  <Application>Microsoft Office PowerPoint</Application>
  <PresentationFormat>Widescreen</PresentationFormat>
  <Paragraphs>187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Segoe UI</vt:lpstr>
      <vt:lpstr>Segoe UI Light</vt:lpstr>
      <vt:lpstr>Office Theme</vt:lpstr>
      <vt:lpstr>CS 121: Lecture 4 Defining Computation: Circuits</vt:lpstr>
      <vt:lpstr>Reminder</vt:lpstr>
      <vt:lpstr>What</vt:lpstr>
      <vt:lpstr>PowerPoint Presentation</vt:lpstr>
      <vt:lpstr>Today’s goals</vt:lpstr>
      <vt:lpstr>Basic Operations</vt:lpstr>
      <vt:lpstr>Circuit = Sequence of Basic Operations</vt:lpstr>
      <vt:lpstr>(AON)-Circuit Computing Majority</vt:lpstr>
      <vt:lpstr>PowerPoint Presentation</vt:lpstr>
      <vt:lpstr>Circuit = Sequence of Basic Operations</vt:lpstr>
      <vt:lpstr>PowerPoint Presentation</vt:lpstr>
      <vt:lpstr>Exercise Break 1</vt:lpstr>
      <vt:lpstr>NAND Operation</vt:lpstr>
      <vt:lpstr>NAND Operation</vt:lpstr>
      <vt:lpstr>Exercise Break 2:</vt:lpstr>
      <vt:lpstr>PowerPoint Presentation</vt:lpstr>
      <vt:lpstr>PowerPoint Presentation</vt:lpstr>
      <vt:lpstr>PowerPoint Presentation</vt:lpstr>
      <vt:lpstr>PowerPoint Presentation</vt:lpstr>
      <vt:lpstr>Universality-1</vt:lpstr>
      <vt:lpstr>Universality-2</vt:lpstr>
      <vt:lpstr>Summary: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Madhu Sudan</cp:lastModifiedBy>
  <cp:revision>185</cp:revision>
  <dcterms:created xsi:type="dcterms:W3CDTF">2019-08-29T15:27:01Z</dcterms:created>
  <dcterms:modified xsi:type="dcterms:W3CDTF">2020-09-13T22:59:21Z</dcterms:modified>
</cp:coreProperties>
</file>