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2" r:id="rId3"/>
    <p:sldId id="313" r:id="rId4"/>
    <p:sldId id="332" r:id="rId5"/>
    <p:sldId id="314" r:id="rId6"/>
    <p:sldId id="337" r:id="rId7"/>
    <p:sldId id="268" r:id="rId8"/>
    <p:sldId id="315" r:id="rId9"/>
    <p:sldId id="333" r:id="rId10"/>
    <p:sldId id="334" r:id="rId11"/>
    <p:sldId id="340" r:id="rId12"/>
    <p:sldId id="339" r:id="rId13"/>
    <p:sldId id="338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27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36" r:id="rId33"/>
    <p:sldId id="351" r:id="rId34"/>
    <p:sldId id="353" r:id="rId35"/>
    <p:sldId id="352" r:id="rId36"/>
    <p:sldId id="33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FFFF"/>
    <a:srgbClr val="BAE1ED"/>
    <a:srgbClr val="FCD9B5"/>
    <a:srgbClr val="C2E2C7"/>
    <a:srgbClr val="F4A894"/>
    <a:srgbClr val="F7F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talking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b="1"/>
              <a:t>Voting is important to [your field or me] because…. 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Less than 50% of Harvard students vote!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Sep 22: Today is National Voter Registration &amp; Request Your Ballot Day! If eligible, your assignment today is to check your voter registration (pay special attention to your address), register to vote, or update your registration.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you would like to vote by-mail, request your ballot ASAP.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you would like to vote in person, find your polling place, add a visit to the polls into your calendar and invite three friends.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everyone is eligible to vote, encourage your friends to turn out and take action in other ways. The pledge form has other ways to engage.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Visit the Harvard Votes Challenge website - www.voteschallenge.harvard.edu/voting - for more information.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talking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b="1"/>
              <a:t>Voting is important to [your field or me] because…. 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Less than 50% of Harvard students vote!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Sep 22: Today is National Voter Registration &amp; Request Your Ballot Day! If eligible, your assignment today is to check your voter registration (pay special attention to your address), register to vote, or update your registration.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you would like to vote by-mail, request your ballot ASAP.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you would like to vote in person, find your polling place, add a visit to the polls into your calendar and invite three friends.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everyone is eligible to vote, encourage your friends to turn out and take action in other ways. The pledge form has other ways to engage.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Visit the Harvard Votes Challenge website - www.voteschallenge.harvard.edu/voting - for more information.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36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VCpled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voteschallenge@harvar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gallery/2020/sep/19/tributes-to-ruth-bader-ginsburg-in-picture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VCpled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voteschallenge@harvard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755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867" b="1" dirty="0">
                <a:solidFill>
                  <a:srgbClr val="A41034"/>
                </a:solidFill>
                <a:latin typeface="Raleway"/>
                <a:ea typeface="Raleway"/>
                <a:cs typeface="Raleway"/>
                <a:sym typeface="Raleway"/>
              </a:rPr>
              <a:t>If eligible, </a:t>
            </a:r>
            <a:endParaRPr sz="3867" b="1" dirty="0">
              <a:solidFill>
                <a:srgbClr val="A4103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r>
              <a:rPr lang="en" sz="6267" b="1" dirty="0">
                <a:solidFill>
                  <a:srgbClr val="A41034"/>
                </a:solidFill>
                <a:latin typeface="Raleway"/>
                <a:ea typeface="Raleway"/>
                <a:cs typeface="Raleway"/>
                <a:sym typeface="Raleway"/>
              </a:rPr>
              <a:t>Get Ready to Vote</a:t>
            </a:r>
            <a:endParaRPr sz="6267" b="1" dirty="0">
              <a:solidFill>
                <a:srgbClr val="A4103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56400" y="1867400"/>
            <a:ext cx="11279200" cy="448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Today is National Voter Registration and Request your Ballot Day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This year, young people are the largest voting bloc in the country.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Raleway"/>
              </a:rPr>
              <a:t>Less than 50% of Harvard students voted in 2018.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Visit </a:t>
            </a:r>
            <a:r>
              <a:rPr lang="en" sz="2000" b="1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lang="en" sz="2000" b="1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it.ly/HVCpledge</a:t>
            </a: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If eligible, make sure to check your voter registration (and make sure that the right addresses are listed) and either request a mail ballot or make a plan to vote in person.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If you have already completed these steps, still fill out the form to double check! Sometimes people think they are registered when they’re not! Not everyone is eligible to vote – encourage your friends to turn out and take action in other ways.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Questions</a:t>
            </a: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 Email </a:t>
            </a:r>
            <a:r>
              <a:rPr lang="en" sz="20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voteschallenge@harvard.edu</a:t>
            </a: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71531" y="5875501"/>
            <a:ext cx="1150435" cy="6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1F9D-CCB3-46B1-9FED-4EB7E513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Break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E8E78-7976-406B-B859-2FBD1FB15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Representation quantitative: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/>
                  <a:t>Give (prefix-free)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gates,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𝑺𝑰𝒁𝑬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\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sz="5800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𝐀𝐋𝐋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𝑺𝑰𝒁𝑬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5800" dirty="0"/>
                  <a:t>)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E8E78-7976-406B-B859-2FBD1FB15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0" t="-3432" b="-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&quot;big guy little  shirt&quot;">
            <a:extLst>
              <a:ext uri="{FF2B5EF4-FFF2-40B4-BE49-F238E27FC236}">
                <a16:creationId xmlns:a16="http://schemas.microsoft.com/office/drawing/2014/main" id="{B340A8D3-D16F-4F67-92BC-CD95EECFF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7549"/>
          <a:stretch/>
        </p:blipFill>
        <p:spPr bwMode="auto">
          <a:xfrm>
            <a:off x="10528184" y="4952268"/>
            <a:ext cx="1373190" cy="14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0ED66-5D64-425A-97F7-6C8780D006E8}"/>
              </a:ext>
            </a:extLst>
          </p:cNvPr>
          <p:cNvSpPr txBox="1"/>
          <p:nvPr/>
        </p:nvSpPr>
        <p:spPr>
          <a:xfrm>
            <a:off x="6700748" y="5043693"/>
            <a:ext cx="3724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Bonus question (0 points):</a:t>
            </a:r>
          </a:p>
          <a:p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do Boaz Barak’s slides</a:t>
            </a:r>
          </a:p>
          <a:p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associate this picture with </a:t>
            </a:r>
          </a:p>
          <a:p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baseline="30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exercise!</a:t>
            </a:r>
          </a:p>
        </p:txBody>
      </p:sp>
    </p:spTree>
    <p:extLst>
      <p:ext uri="{BB962C8B-B14F-4D97-AF65-F5344CB8AC3E}">
        <p14:creationId xmlns:p14="http://schemas.microsoft.com/office/powerpoint/2010/main" val="17210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64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53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9E24-25C6-4478-A7AE-CD29FA7B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C29D3-F415-46A0-94A2-B01E0E63A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2234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Objective: Show Data representing Code can be interpreted as code.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Have just shown: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Circuits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binary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string</m:t>
                    </m:r>
                  </m:oMath>
                </a14:m>
                <a:r>
                  <a:rPr lang="en-US" dirty="0"/>
                  <a:t>, 1-to-1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NAND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Gates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⇒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inputs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</m:t>
                    </m:r>
                  </m:oMath>
                </a14:m>
                <a:r>
                  <a:rPr lang="en-US" dirty="0"/>
                  <a:t> is a partial function – why?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EVAL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restriction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EVAL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computed by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Obvious!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Implication: Power of Code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Data-duality!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C29D3-F415-46A0-94A2-B01E0E63A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22349"/>
              </a:xfrm>
              <a:blipFill>
                <a:blip r:embed="rId2"/>
                <a:stretch>
                  <a:fillRect l="-917" t="-1050" b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2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2EFD-0153-4875-BCCB-4D28E00D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Circuits Efficiently.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934C4-C164-4064-846E-915CB8C0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Goal: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EVAL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Theorem 5.3 in Barak’s </a:t>
                </a:r>
                <a:r>
                  <a:rPr lang="en-US" b="0" dirty="0" err="1"/>
                  <a:t>IntroTCS</a:t>
                </a:r>
                <a:r>
                  <a:rPr lang="en-US" b="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Best bound in literature: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Great, but not “Meta-circular interpreter” (small interpreter that interprets bigger functions).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934C4-C164-4064-846E-915CB8C0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r="-1172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5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63D2D3-3A2C-4E1A-B448-3FABBEAEB8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Sketch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63D2D3-3A2C-4E1A-B448-3FABBEAEB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EA4B6-AB39-43FA-BBF2-4C9838275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677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: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TEMPs after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execution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ITER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EVALHELP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;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ITER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EVALHELP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ITER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Suffices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EVALHELP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EA4B6-AB39-43FA-BBF2-4C9838275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677064"/>
              </a:xfrm>
              <a:blipFill>
                <a:blip r:embed="rId3"/>
                <a:stretch>
                  <a:fillRect l="-917" t="-260"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07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3A163-D6C2-4CE9-A84E-C92F9CB1A0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Sketch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EVALHELP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3A163-D6C2-4CE9-A84E-C92F9CB1A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134C0-607C-4615-B024-BC6AFCB14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7134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Key Ingredients: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LOOKUP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represented in binary.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UPDATE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Claims: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LOOKUP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Exercise: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UPDATE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(even better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)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Don’t have to work out details. Think of the high-level plan.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EVALHELP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UPDATE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NAND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LOOKUP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LOOKUP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134C0-607C-4615-B024-BC6AFCB14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71347"/>
              </a:xfrm>
              <a:blipFill>
                <a:blip r:embed="rId3"/>
                <a:stretch>
                  <a:fillRect l="-917"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31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5938-5316-48E2-BDEE-54C721ED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Break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3B10B-7B76-44C2-90BD-6FC4A0C5E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8112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UPDATE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represented in binary 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Exercise: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Show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UPDATE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(even better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Don’t have to work out details. Think of the high-level plan.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3B10B-7B76-44C2-90BD-6FC4A0C5E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811288"/>
              </a:xfrm>
              <a:blipFill>
                <a:blip r:embed="rId2"/>
                <a:stretch>
                  <a:fillRect l="-917"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74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6A6-2AAE-4ADA-B08B-F394866C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ED27-CF5F-481C-B0D5-90D14CD5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</a:t>
            </a:r>
            <a:r>
              <a:rPr lang="en-US"/>
              <a:t>Lecture 6</a:t>
            </a:r>
            <a:br>
              <a:rPr lang="en-US" dirty="0"/>
            </a:br>
            <a:r>
              <a:rPr lang="en-US" dirty="0"/>
              <a:t>Code =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6A6-2AAE-4ADA-B08B-F394866C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ED27-CF5F-481C-B0D5-90D14CD5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6A6-2AAE-4ADA-B08B-F394866C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ED27-CF5F-481C-B0D5-90D14CD5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5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6A6-2AAE-4ADA-B08B-F394866C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ED27-CF5F-481C-B0D5-90D14CD5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E9BC-9BD7-420F-89FA-8E3A676A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Circuits: What you need to know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CAF77-A875-4EA4-B1FF-E85227C02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16" y="1591679"/>
                <a:ext cx="10530044" cy="128106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Theorem I: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Every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can</a:t>
                </a:r>
                <a:r>
                  <a:rPr lang="en-US" dirty="0"/>
                  <a:t> be computed by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CAF77-A875-4EA4-B1FF-E85227C02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16" y="1591679"/>
                <a:ext cx="10530044" cy="1281061"/>
              </a:xfrm>
              <a:blipFill>
                <a:blip r:embed="rId2"/>
                <a:stretch>
                  <a:fillRect l="-1216" t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C4EDE0-6D22-42E0-BAC3-9450EB592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3123299"/>
                <a:ext cx="10530044" cy="12810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Theorem II: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Some</a:t>
                </a:r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cannot</a:t>
                </a:r>
                <a:r>
                  <a:rPr lang="en-US" dirty="0"/>
                  <a:t> be computed by circuits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C4EDE0-6D22-42E0-BAC3-9450EB592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3123299"/>
                <a:ext cx="10530044" cy="1281061"/>
              </a:xfrm>
              <a:prstGeom prst="rect">
                <a:avLst/>
              </a:prstGeom>
              <a:blipFill>
                <a:blip r:embed="rId3"/>
                <a:stretch>
                  <a:fillRect l="-1157" t="-4265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6D3844B-4A9C-49EB-AFD6-879ABA8FE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246598"/>
                <a:ext cx="7009604" cy="642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*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bits then add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to </a:t>
                </a:r>
                <a:r>
                  <a:rPr lang="en-US" sz="2400" dirty="0" err="1"/>
                  <a:t>Thm</a:t>
                </a:r>
                <a:r>
                  <a:rPr lang="en-US" sz="2400" dirty="0"/>
                  <a:t> I,II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6D3844B-4A9C-49EB-AFD6-879ABA8FE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46598"/>
                <a:ext cx="7009604" cy="642333"/>
              </a:xfrm>
              <a:prstGeom prst="rect">
                <a:avLst/>
              </a:prstGeom>
              <a:blipFill>
                <a:blip r:embed="rId5"/>
                <a:stretch>
                  <a:fillRect l="-1304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Image result for check mar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57" y="1159141"/>
            <a:ext cx="1915508" cy="14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heck mar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492" y="2840361"/>
            <a:ext cx="1915508" cy="14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4F5F7B4-B42F-4555-91BF-1478CA506A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16" y="4559929"/>
                <a:ext cx="11894863" cy="1543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SIZE Hierarchy Theorem: Book + Section/HW</a:t>
                </a:r>
              </a:p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5.11: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will do) .s.t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𝐶𝑛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4F5F7B4-B42F-4555-91BF-1478CA506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" y="4559929"/>
                <a:ext cx="11894863" cy="1543963"/>
              </a:xfrm>
              <a:prstGeom prst="rect">
                <a:avLst/>
              </a:prstGeom>
              <a:blipFill>
                <a:blip r:embed="rId7"/>
                <a:stretch>
                  <a:fillRect l="-1076" t="-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5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5D17-318A-426E-BAA3-2CBD32DD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Hierarchy Theorem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(Sec 5.5)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9A7E0F-7DCF-4FA2-940D-02A297C79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78581"/>
                <a:ext cx="12922981" cy="99443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Thm 5.11: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will do) .s.t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𝐶𝑛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9A7E0F-7DCF-4FA2-940D-02A297C79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8581"/>
                <a:ext cx="12922981" cy="994432"/>
              </a:xfr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F35A9E-F185-4D80-A511-8FB1B5F580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576673"/>
                <a:ext cx="9280364" cy="7552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Special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F35A9E-F185-4D80-A511-8FB1B5F5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6673"/>
                <a:ext cx="9280364" cy="755281"/>
              </a:xfrm>
              <a:prstGeom prst="rect">
                <a:avLst/>
              </a:prstGeom>
              <a:blipFill>
                <a:blip r:embed="rId3"/>
                <a:stretch>
                  <a:fillRect l="-1314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104B5E6-4B14-47B2-9176-9FECE9C88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9516" y="2138311"/>
                <a:ext cx="8023064" cy="2156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 </a:t>
                </a:r>
                <a:r>
                  <a:rPr lang="en-US" dirty="0"/>
                  <a:t>we know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ℓ,1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104B5E6-4B14-47B2-9176-9FECE9C88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16" y="2138311"/>
                <a:ext cx="8023064" cy="2156460"/>
              </a:xfrm>
              <a:prstGeom prst="rect">
                <a:avLst/>
              </a:prstGeom>
              <a:blipFill>
                <a:blip r:embed="rId4"/>
                <a:stretch>
                  <a:fillRect l="-1520"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EA8EBBC-9F59-43AC-A83F-17BE267D23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536" y="4223938"/>
                <a:ext cx="10446224" cy="907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define: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EA8EBBC-9F59-43AC-A83F-17BE267D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6" y="4223938"/>
                <a:ext cx="10446224" cy="907681"/>
              </a:xfrm>
              <a:prstGeom prst="rect">
                <a:avLst/>
              </a:prstGeom>
              <a:blipFill>
                <a:blip r:embed="rId5"/>
                <a:stretch>
                  <a:fillRect l="-1225" t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18A21A-4553-4EBA-A084-4A0579D69F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80" y="4928337"/>
                <a:ext cx="8609804" cy="814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18A21A-4553-4EBA-A084-4A0579D69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4928337"/>
                <a:ext cx="8609804" cy="814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95655D-5290-49CA-891B-232C907EF7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09060" y="5969122"/>
                <a:ext cx="5128260" cy="814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95655D-5290-49CA-891B-232C907EF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60" y="5969122"/>
                <a:ext cx="5128260" cy="814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E24831C-7CA4-4A0A-859B-1EA70626A354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4608898" y="5344205"/>
                <a:ext cx="776842" cy="7142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E24831C-7CA4-4A0A-859B-1EA70626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08898" y="5344205"/>
                <a:ext cx="776842" cy="714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0326E88-170A-4964-982F-A54407377205}"/>
              </a:ext>
            </a:extLst>
          </p:cNvPr>
          <p:cNvSpPr/>
          <p:nvPr/>
        </p:nvSpPr>
        <p:spPr>
          <a:xfrm>
            <a:off x="8990432" y="6277375"/>
            <a:ext cx="289932" cy="38853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C20341D-A3F8-4631-AF3F-31709004F6A0}"/>
              </a:ext>
            </a:extLst>
          </p:cNvPr>
          <p:cNvGrpSpPr/>
          <p:nvPr/>
        </p:nvGrpSpPr>
        <p:grpSpPr>
          <a:xfrm>
            <a:off x="1112520" y="852928"/>
            <a:ext cx="8761463" cy="4709672"/>
            <a:chOff x="1112520" y="852928"/>
            <a:chExt cx="8761463" cy="47096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A2F51F-65E1-4E97-9831-822BA9AFD2FB}"/>
                </a:ext>
              </a:extLst>
            </p:cNvPr>
            <p:cNvSpPr/>
            <p:nvPr/>
          </p:nvSpPr>
          <p:spPr>
            <a:xfrm>
              <a:off x="1112520" y="852928"/>
              <a:ext cx="8761463" cy="4709672"/>
            </a:xfrm>
            <a:prstGeom prst="rect">
              <a:avLst/>
            </a:prstGeom>
            <a:pattFill prst="pct20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F7046F-FFEA-4F32-A9E4-569BE010A475}"/>
                    </a:ext>
                  </a:extLst>
                </p:cNvPr>
                <p:cNvSpPr txBox="1"/>
                <p:nvPr/>
              </p:nvSpPr>
              <p:spPr>
                <a:xfrm>
                  <a:off x="1275548" y="926068"/>
                  <a:ext cx="6715547" cy="413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𝐴𝐿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}=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𝑆𝐼𝑍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F7046F-FFEA-4F32-A9E4-569BE010A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548" y="926068"/>
                  <a:ext cx="6715547" cy="413511"/>
                </a:xfrm>
                <a:prstGeom prst="rect">
                  <a:avLst/>
                </a:prstGeom>
                <a:blipFill>
                  <a:blip r:embed="rId2"/>
                  <a:stretch>
                    <a:fillRect t="-7353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248BC8-50DF-4154-A957-D012A3AF6463}"/>
              </a:ext>
            </a:extLst>
          </p:cNvPr>
          <p:cNvGrpSpPr/>
          <p:nvPr/>
        </p:nvGrpSpPr>
        <p:grpSpPr>
          <a:xfrm>
            <a:off x="1920240" y="1955384"/>
            <a:ext cx="6943143" cy="2731981"/>
            <a:chOff x="1920240" y="1955384"/>
            <a:chExt cx="6943143" cy="27319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80646E-3AEF-41F2-93AE-2860B320E728}"/>
                </a:ext>
              </a:extLst>
            </p:cNvPr>
            <p:cNvSpPr/>
            <p:nvPr/>
          </p:nvSpPr>
          <p:spPr>
            <a:xfrm>
              <a:off x="1920240" y="1955384"/>
              <a:ext cx="6943143" cy="27319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5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4321E0-B67E-4A61-8321-A7B2988C71B5}"/>
                    </a:ext>
                  </a:extLst>
                </p:cNvPr>
                <p:cNvSpPr txBox="1"/>
                <p:nvPr/>
              </p:nvSpPr>
              <p:spPr>
                <a:xfrm>
                  <a:off x="3537470" y="2336212"/>
                  <a:ext cx="19993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𝑆𝐼𝑍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4321E0-B67E-4A61-8321-A7B2988C7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470" y="2336212"/>
                  <a:ext cx="199933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67FEB6-92EE-41FD-8D06-2CB21ACFDA41}"/>
              </a:ext>
            </a:extLst>
          </p:cNvPr>
          <p:cNvGrpSpPr/>
          <p:nvPr/>
        </p:nvGrpSpPr>
        <p:grpSpPr>
          <a:xfrm>
            <a:off x="3813338" y="3016935"/>
            <a:ext cx="4331193" cy="1337519"/>
            <a:chOff x="3813338" y="3016935"/>
            <a:chExt cx="4331193" cy="13375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279F13-FE6C-4320-A313-6DA81305CD4B}"/>
                </a:ext>
              </a:extLst>
            </p:cNvPr>
            <p:cNvSpPr/>
            <p:nvPr/>
          </p:nvSpPr>
          <p:spPr>
            <a:xfrm>
              <a:off x="3813338" y="3016935"/>
              <a:ext cx="4331193" cy="13375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AC270D-FB9C-41A2-8997-4C9A7E6AFF28}"/>
                    </a:ext>
                  </a:extLst>
                </p:cNvPr>
                <p:cNvSpPr txBox="1"/>
                <p:nvPr/>
              </p:nvSpPr>
              <p:spPr>
                <a:xfrm>
                  <a:off x="4442181" y="3209147"/>
                  <a:ext cx="1536753" cy="419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𝑆𝐼𝑍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AC270D-FB9C-41A2-8997-4C9A7E6AF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181" y="3209147"/>
                  <a:ext cx="1536753" cy="419730"/>
                </a:xfrm>
                <a:prstGeom prst="rect">
                  <a:avLst/>
                </a:prstGeom>
                <a:blipFill>
                  <a:blip r:embed="rId4"/>
                  <a:stretch>
                    <a:fillRect t="-4348" r="-3175" b="-23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84428C-6481-4757-B3AB-0C381407C360}"/>
              </a:ext>
            </a:extLst>
          </p:cNvPr>
          <p:cNvCxnSpPr>
            <a:cxnSpLocks/>
          </p:cNvCxnSpPr>
          <p:nvPr/>
        </p:nvCxnSpPr>
        <p:spPr>
          <a:xfrm flipH="1">
            <a:off x="7339054" y="2483850"/>
            <a:ext cx="1691071" cy="354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4BB487-B235-4BE2-B16A-F2696DEFF1A2}"/>
              </a:ext>
            </a:extLst>
          </p:cNvPr>
          <p:cNvGrpSpPr/>
          <p:nvPr/>
        </p:nvGrpSpPr>
        <p:grpSpPr>
          <a:xfrm>
            <a:off x="6489513" y="1838210"/>
            <a:ext cx="5336846" cy="1370937"/>
            <a:chOff x="6489513" y="1838210"/>
            <a:chExt cx="5336846" cy="13709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76305-3D97-4AE0-BDFD-9057D91582F3}"/>
                </a:ext>
              </a:extLst>
            </p:cNvPr>
            <p:cNvSpPr txBox="1"/>
            <p:nvPr/>
          </p:nvSpPr>
          <p:spPr>
            <a:xfrm>
              <a:off x="9064252" y="1838210"/>
              <a:ext cx="2762107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empty by the size hierarchy theorem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C74060-710A-4DE8-8A7E-0FAF233CF1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9513" y="2493597"/>
              <a:ext cx="3496981" cy="7155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40FFB68-34F3-4765-8B1D-A823A012F012}"/>
              </a:ext>
            </a:extLst>
          </p:cNvPr>
          <p:cNvSpPr/>
          <p:nvPr/>
        </p:nvSpPr>
        <p:spPr>
          <a:xfrm>
            <a:off x="2880065" y="3367830"/>
            <a:ext cx="114314" cy="1415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8225E5-27D3-4F54-BE96-D5AF66D95545}"/>
                  </a:ext>
                </a:extLst>
              </p:cNvPr>
              <p:cNvSpPr txBox="1"/>
              <p:nvPr/>
            </p:nvSpPr>
            <p:spPr>
              <a:xfrm>
                <a:off x="2738823" y="2951453"/>
                <a:ext cx="12649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𝐹𝐴𝐶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8225E5-27D3-4F54-BE96-D5AF66D95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23" y="2951453"/>
                <a:ext cx="1264945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8E44285-CC66-4CF0-AE25-7408EA39F7C0}"/>
              </a:ext>
            </a:extLst>
          </p:cNvPr>
          <p:cNvGrpSpPr/>
          <p:nvPr/>
        </p:nvGrpSpPr>
        <p:grpSpPr>
          <a:xfrm>
            <a:off x="4568446" y="3640596"/>
            <a:ext cx="1344221" cy="400110"/>
            <a:chOff x="4568446" y="3640596"/>
            <a:chExt cx="134422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48C64C5-4DE6-4E16-A983-BC77E25667B8}"/>
                    </a:ext>
                  </a:extLst>
                </p:cNvPr>
                <p:cNvSpPr txBox="1"/>
                <p:nvPr/>
              </p:nvSpPr>
              <p:spPr>
                <a:xfrm>
                  <a:off x="4647722" y="3640596"/>
                  <a:ext cx="1264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𝑀𝑈𝐿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48C64C5-4DE6-4E16-A983-BC77E2566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722" y="3640596"/>
                  <a:ext cx="1264945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1BA76B-E319-44BE-93AD-F50FC5FC6A89}"/>
                </a:ext>
              </a:extLst>
            </p:cNvPr>
            <p:cNvSpPr/>
            <p:nvPr/>
          </p:nvSpPr>
          <p:spPr>
            <a:xfrm>
              <a:off x="4568446" y="3899158"/>
              <a:ext cx="114314" cy="14154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C89D4A-FED5-44D3-849C-161942A8FB37}"/>
              </a:ext>
            </a:extLst>
          </p:cNvPr>
          <p:cNvGrpSpPr/>
          <p:nvPr/>
        </p:nvGrpSpPr>
        <p:grpSpPr>
          <a:xfrm>
            <a:off x="5758202" y="3326789"/>
            <a:ext cx="2132162" cy="887847"/>
            <a:chOff x="5758202" y="3326789"/>
            <a:chExt cx="2132162" cy="88784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52E56A-837A-412C-82F0-EEAF1F9CD9DC}"/>
                </a:ext>
              </a:extLst>
            </p:cNvPr>
            <p:cNvSpPr/>
            <p:nvPr/>
          </p:nvSpPr>
          <p:spPr>
            <a:xfrm>
              <a:off x="5758202" y="3326789"/>
              <a:ext cx="2132162" cy="887847"/>
            </a:xfrm>
            <a:prstGeom prst="ellipse">
              <a:avLst/>
            </a:prstGeom>
            <a:solidFill>
              <a:schemeClr val="accent4">
                <a:lumMod val="75000"/>
                <a:alpha val="3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A814CE-B853-497D-8CE8-869370F2A1CD}"/>
                    </a:ext>
                  </a:extLst>
                </p:cNvPr>
                <p:cNvSpPr txBox="1"/>
                <p:nvPr/>
              </p:nvSpPr>
              <p:spPr>
                <a:xfrm>
                  <a:off x="5914142" y="3479523"/>
                  <a:ext cx="1879035" cy="413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𝑆𝐼𝑍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( 100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A814CE-B853-497D-8CE8-869370F2A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142" y="3479523"/>
                  <a:ext cx="1879035" cy="413511"/>
                </a:xfrm>
                <a:prstGeom prst="rect">
                  <a:avLst/>
                </a:prstGeom>
                <a:blipFill>
                  <a:blip r:embed="rId7"/>
                  <a:stretch>
                    <a:fillRect t="-7353" r="-974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24F93A-C18C-4FBE-A905-1A4DDFBA245D}"/>
              </a:ext>
            </a:extLst>
          </p:cNvPr>
          <p:cNvGrpSpPr/>
          <p:nvPr/>
        </p:nvGrpSpPr>
        <p:grpSpPr>
          <a:xfrm>
            <a:off x="6153792" y="3821968"/>
            <a:ext cx="1264945" cy="400110"/>
            <a:chOff x="6153792" y="3821968"/>
            <a:chExt cx="1264945" cy="4001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7405FE-64A8-403A-BC00-4814475B2835}"/>
                </a:ext>
              </a:extLst>
            </p:cNvPr>
            <p:cNvSpPr/>
            <p:nvPr/>
          </p:nvSpPr>
          <p:spPr>
            <a:xfrm>
              <a:off x="6234497" y="3907160"/>
              <a:ext cx="114314" cy="14154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1337FD-AE00-4A1A-AAD6-A54B5726B93F}"/>
                    </a:ext>
                  </a:extLst>
                </p:cNvPr>
                <p:cNvSpPr txBox="1"/>
                <p:nvPr/>
              </p:nvSpPr>
              <p:spPr>
                <a:xfrm>
                  <a:off x="6153792" y="3821968"/>
                  <a:ext cx="1264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1337FD-AE00-4A1A-AAD6-A54B5726B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3792" y="3821968"/>
                  <a:ext cx="1264945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8C7BCE-0F70-4D39-A23B-3684234C5BA0}"/>
              </a:ext>
            </a:extLst>
          </p:cNvPr>
          <p:cNvCxnSpPr>
            <a:cxnSpLocks/>
          </p:cNvCxnSpPr>
          <p:nvPr/>
        </p:nvCxnSpPr>
        <p:spPr>
          <a:xfrm flipH="1" flipV="1">
            <a:off x="2994379" y="3640597"/>
            <a:ext cx="818959" cy="1980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1C8088-88D5-497B-B5A9-F8C23A891AE8}"/>
              </a:ext>
            </a:extLst>
          </p:cNvPr>
          <p:cNvGrpSpPr/>
          <p:nvPr/>
        </p:nvGrpSpPr>
        <p:grpSpPr>
          <a:xfrm>
            <a:off x="2518087" y="4048708"/>
            <a:ext cx="5626444" cy="2637298"/>
            <a:chOff x="2518087" y="4048708"/>
            <a:chExt cx="5626444" cy="2637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ABB4CE-A2D5-4232-AE4F-8E1972F4817F}"/>
                    </a:ext>
                  </a:extLst>
                </p:cNvPr>
                <p:cNvSpPr txBox="1"/>
                <p:nvPr/>
              </p:nvSpPr>
              <p:spPr>
                <a:xfrm>
                  <a:off x="2518087" y="5750493"/>
                  <a:ext cx="5626444" cy="93551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Based on best-known algorithms for these problems. We don’t know what is their true complexity. It could be that all are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𝑆𝐼𝑍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(100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ABB4CE-A2D5-4232-AE4F-8E1972F48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087" y="5750493"/>
                  <a:ext cx="5626444" cy="935513"/>
                </a:xfrm>
                <a:prstGeom prst="rect">
                  <a:avLst/>
                </a:prstGeom>
                <a:blipFill>
                  <a:blip r:embed="rId9"/>
                  <a:stretch>
                    <a:fillRect l="-647" t="-1899" b="-6962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88C79D9-7003-4621-870C-46A938B322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844" y="4048708"/>
              <a:ext cx="212787" cy="1571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1E5FF87-7A7C-43BF-AF00-90BE13E36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1376" y="4115695"/>
              <a:ext cx="1410278" cy="15545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B86A05-9B11-4970-89FD-89CF800A2B8D}"/>
              </a:ext>
            </a:extLst>
          </p:cNvPr>
          <p:cNvGrpSpPr/>
          <p:nvPr/>
        </p:nvGrpSpPr>
        <p:grpSpPr>
          <a:xfrm>
            <a:off x="3529547" y="126491"/>
            <a:ext cx="3260867" cy="965154"/>
            <a:chOff x="3529547" y="126491"/>
            <a:chExt cx="3260867" cy="9651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6668EA-3C4A-4264-98B5-39D0BD2F94D2}"/>
                </a:ext>
              </a:extLst>
            </p:cNvPr>
            <p:cNvSpPr txBox="1"/>
            <p:nvPr/>
          </p:nvSpPr>
          <p:spPr>
            <a:xfrm>
              <a:off x="3529547" y="126491"/>
              <a:ext cx="3260867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Equality follows from </a:t>
              </a:r>
              <a:r>
                <a:rPr lang="en-US" dirty="0" err="1"/>
                <a:t>Thm</a:t>
              </a:r>
              <a:r>
                <a:rPr lang="en-US" dirty="0"/>
                <a:t> 4.15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CB506B1-78D6-46C4-A936-830F76F43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10557" y="588732"/>
              <a:ext cx="0" cy="502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7D16EC-43E0-467A-9FF9-C1A40AB2F173}"/>
                  </a:ext>
                </a:extLst>
              </p:cNvPr>
              <p:cNvSpPr txBox="1"/>
              <p:nvPr/>
            </p:nvSpPr>
            <p:spPr>
              <a:xfrm>
                <a:off x="1159802" y="2923332"/>
                <a:ext cx="12649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7D16EC-43E0-467A-9FF9-C1A40AB2F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02" y="2923332"/>
                <a:ext cx="1264945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78774BFA-F3DC-4F17-AA12-164433DE9362}"/>
              </a:ext>
            </a:extLst>
          </p:cNvPr>
          <p:cNvSpPr/>
          <p:nvPr/>
        </p:nvSpPr>
        <p:spPr>
          <a:xfrm>
            <a:off x="1639184" y="3419012"/>
            <a:ext cx="114314" cy="1415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755453-4F0A-4A2B-801A-3461DF35F16E}"/>
              </a:ext>
            </a:extLst>
          </p:cNvPr>
          <p:cNvCxnSpPr>
            <a:cxnSpLocks/>
          </p:cNvCxnSpPr>
          <p:nvPr/>
        </p:nvCxnSpPr>
        <p:spPr>
          <a:xfrm flipH="1" flipV="1">
            <a:off x="1753499" y="3581626"/>
            <a:ext cx="1340987" cy="2109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164E15-3BCF-49D7-8340-D83E23FFEB29}"/>
              </a:ext>
            </a:extLst>
          </p:cNvPr>
          <p:cNvGrpSpPr/>
          <p:nvPr/>
        </p:nvGrpSpPr>
        <p:grpSpPr>
          <a:xfrm>
            <a:off x="8255757" y="441822"/>
            <a:ext cx="3768587" cy="1384641"/>
            <a:chOff x="8255757" y="441822"/>
            <a:chExt cx="3768587" cy="138464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14C13A7-65CD-4370-94E2-D9D58D4CF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3555" y="1216550"/>
              <a:ext cx="599656" cy="381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D7B7AC7-04F6-4D2C-91A1-AC027C759F35}"/>
                    </a:ext>
                  </a:extLst>
                </p:cNvPr>
                <p:cNvSpPr txBox="1"/>
                <p:nvPr/>
              </p:nvSpPr>
              <p:spPr>
                <a:xfrm>
                  <a:off x="9242724" y="441822"/>
                  <a:ext cx="2781620" cy="106086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𝐴𝐿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𝑆𝐼𝑍𝐸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sup>
                          </m:sSup>
                        </m:e>
                      </m:d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:br>
                    <a:rPr lang="en-US" dirty="0">
                      <a:solidFill>
                        <a:srgbClr val="0070C0"/>
                      </a:solidFill>
                    </a:rPr>
                  </a:br>
                  <a:r>
                    <a:rPr lang="en-US" dirty="0"/>
                    <a:t>is not empty by the counting lower bound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D7B7AC7-04F6-4D2C-91A1-AC027C759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724" y="441822"/>
                  <a:ext cx="2781620" cy="1060868"/>
                </a:xfrm>
                <a:prstGeom prst="rect">
                  <a:avLst/>
                </a:prstGeom>
                <a:blipFill>
                  <a:blip r:embed="rId11"/>
                  <a:stretch>
                    <a:fillRect l="-1304" b="-614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87FD62-5D45-46FF-A249-BC274FF5DEA0}"/>
                </a:ext>
              </a:extLst>
            </p:cNvPr>
            <p:cNvSpPr/>
            <p:nvPr/>
          </p:nvSpPr>
          <p:spPr>
            <a:xfrm>
              <a:off x="8255757" y="1684915"/>
              <a:ext cx="114314" cy="14154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8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430A-F73D-491E-AA0F-36D360B2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Church Turing Thesis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(circuit version)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3AB18-86F5-4E97-903A-F66D654A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636" y="1324979"/>
                <a:ext cx="10011884" cy="199734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200" dirty="0"/>
                  <a:t> can be computed in the physical world using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resources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can be computed by circuit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(e.g.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 gates.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3AB18-86F5-4E97-903A-F66D654A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36" y="1324979"/>
                <a:ext cx="10011884" cy="1997341"/>
              </a:xfrm>
              <a:blipFill>
                <a:blip r:embed="rId2"/>
                <a:stretch>
                  <a:fillRect l="-1522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0E7CE4-7CED-4020-80D5-FDD414DD5039}"/>
              </a:ext>
            </a:extLst>
          </p:cNvPr>
          <p:cNvSpPr txBox="1">
            <a:spLocks/>
          </p:cNvSpPr>
          <p:nvPr/>
        </p:nvSpPr>
        <p:spPr>
          <a:xfrm>
            <a:off x="244636" y="5649536"/>
            <a:ext cx="12115004" cy="12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Non-serious challenges:</a:t>
            </a:r>
            <a:r>
              <a:rPr lang="en-US" sz="3200" i="1" dirty="0"/>
              <a:t> </a:t>
            </a:r>
            <a:r>
              <a:rPr lang="en-US" i="1" dirty="0"/>
              <a:t>(Following slides stolen from Boaz Barak who stole it from Scott Aaronson)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11DD57-0D69-4EB1-BCF0-D81D6D625059}"/>
              </a:ext>
            </a:extLst>
          </p:cNvPr>
          <p:cNvSpPr txBox="1">
            <a:spLocks/>
          </p:cNvSpPr>
          <p:nvPr/>
        </p:nvSpPr>
        <p:spPr>
          <a:xfrm>
            <a:off x="343696" y="4280638"/>
            <a:ext cx="11772104" cy="170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TL;DR: </a:t>
            </a:r>
            <a:r>
              <a:rPr lang="en-US" sz="3200" dirty="0"/>
              <a:t>So far still stands. Only serious challenge is</a:t>
            </a:r>
            <a:br>
              <a:rPr lang="en-US" sz="3200" dirty="0"/>
            </a:br>
            <a:r>
              <a:rPr lang="en-US" sz="3200" i="1" dirty="0">
                <a:solidFill>
                  <a:srgbClr val="00B050"/>
                </a:solidFill>
              </a:rPr>
              <a:t>quantum computing</a:t>
            </a:r>
            <a:r>
              <a:rPr lang="en-US" sz="3200" dirty="0"/>
              <a:t> which we’ll see later.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C2DC86-DCDC-4D25-9AAC-C5B19ABFBB36}"/>
              </a:ext>
            </a:extLst>
          </p:cNvPr>
          <p:cNvSpPr txBox="1">
            <a:spLocks/>
          </p:cNvSpPr>
          <p:nvPr/>
        </p:nvSpPr>
        <p:spPr>
          <a:xfrm>
            <a:off x="209948" y="3340676"/>
            <a:ext cx="11235292" cy="53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(finite function version – we’ll see unbounded function version soon)</a:t>
            </a:r>
          </a:p>
        </p:txBody>
      </p:sp>
    </p:spTree>
    <p:extLst>
      <p:ext uri="{BB962C8B-B14F-4D97-AF65-F5344CB8AC3E}">
        <p14:creationId xmlns:p14="http://schemas.microsoft.com/office/powerpoint/2010/main" val="2775264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126401DA-87FA-4177-AB67-A32D311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/>
          <a:stretch>
            <a:fillRect/>
          </a:stretch>
        </p:blipFill>
        <p:spPr bwMode="auto">
          <a:xfrm>
            <a:off x="5257800" y="1296988"/>
            <a:ext cx="26749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FCD562DB-3569-4724-934D-15FC9AEE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Soap Bubble Computer</a:t>
            </a: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D8F311-81F6-46F6-8B6F-4A3B615ED1D6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4652963"/>
            <a:ext cx="2752725" cy="2070100"/>
            <a:chOff x="3060462" y="4653756"/>
            <a:chExt cx="2752725" cy="2070100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F4183D3-EEBA-45BD-92BA-E007EFE4B0E9}"/>
                </a:ext>
              </a:extLst>
            </p:cNvPr>
            <p:cNvSpPr/>
            <p:nvPr/>
          </p:nvSpPr>
          <p:spPr bwMode="auto">
            <a:xfrm>
              <a:off x="3060462" y="4653756"/>
              <a:ext cx="2752725" cy="2070100"/>
            </a:xfrm>
            <a:custGeom>
              <a:avLst/>
              <a:gdLst>
                <a:gd name="connsiteX0" fmla="*/ 0 w 2753248"/>
                <a:gd name="connsiteY0" fmla="*/ 321848 h 2070022"/>
                <a:gd name="connsiteX1" fmla="*/ 783771 w 2753248"/>
                <a:gd name="connsiteY1" fmla="*/ 1025233 h 2070022"/>
                <a:gd name="connsiteX2" fmla="*/ 1145512 w 2753248"/>
                <a:gd name="connsiteY2" fmla="*/ 301 h 2070022"/>
                <a:gd name="connsiteX3" fmla="*/ 1266092 w 2753248"/>
                <a:gd name="connsiteY3" fmla="*/ 1145813 h 2070022"/>
                <a:gd name="connsiteX4" fmla="*/ 2069960 w 2753248"/>
                <a:gd name="connsiteY4" fmla="*/ 2050165 h 2070022"/>
                <a:gd name="connsiteX5" fmla="*/ 2753248 w 2753248"/>
                <a:gd name="connsiteY5" fmla="*/ 261558 h 20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3248" h="2070022">
                  <a:moveTo>
                    <a:pt x="0" y="321848"/>
                  </a:moveTo>
                  <a:cubicBezTo>
                    <a:pt x="296426" y="700336"/>
                    <a:pt x="592852" y="1078824"/>
                    <a:pt x="783771" y="1025233"/>
                  </a:cubicBezTo>
                  <a:cubicBezTo>
                    <a:pt x="974690" y="971642"/>
                    <a:pt x="1065125" y="-19796"/>
                    <a:pt x="1145512" y="301"/>
                  </a:cubicBezTo>
                  <a:cubicBezTo>
                    <a:pt x="1225899" y="20398"/>
                    <a:pt x="1112017" y="804169"/>
                    <a:pt x="1266092" y="1145813"/>
                  </a:cubicBezTo>
                  <a:cubicBezTo>
                    <a:pt x="1420167" y="1487457"/>
                    <a:pt x="1822101" y="2197541"/>
                    <a:pt x="2069960" y="2050165"/>
                  </a:cubicBezTo>
                  <a:cubicBezTo>
                    <a:pt x="2317819" y="1902789"/>
                    <a:pt x="2535533" y="1082173"/>
                    <a:pt x="2753248" y="26155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010F71-20F9-499A-AD00-D046D55EDA58}"/>
                </a:ext>
              </a:extLst>
            </p:cNvPr>
            <p:cNvSpPr/>
            <p:nvPr/>
          </p:nvSpPr>
          <p:spPr bwMode="auto">
            <a:xfrm>
              <a:off x="3657362" y="5495131"/>
              <a:ext cx="193675" cy="1936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6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E883BA-778F-41A1-B40D-8A485FC93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Protein Folding</a:t>
            </a: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E7E5D1-C13F-42D1-BCF4-18C6B446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165225"/>
            <a:ext cx="46450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3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39-1EB8-4849-B2BD-6464004B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Spaghetti Sort</a:t>
            </a:r>
          </a:p>
        </p:txBody>
      </p:sp>
      <p:pic>
        <p:nvPicPr>
          <p:cNvPr id="2050" name="Picture 2" descr="Image result for &quot;spaghetti sort&quot; algorithm">
            <a:extLst>
              <a:ext uri="{FF2B5EF4-FFF2-40B4-BE49-F238E27FC236}">
                <a16:creationId xmlns:a16="http://schemas.microsoft.com/office/drawing/2014/main" id="{37FE9048-6860-468B-8878-65C8B693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08" y="1306830"/>
            <a:ext cx="716896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0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8D61-C86C-4D04-A071-6FAE285D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582C-E030-48C7-999D-E8BBFAE4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Graded?</a:t>
            </a:r>
          </a:p>
          <a:p>
            <a:r>
              <a:rPr lang="en-US" dirty="0"/>
              <a:t>HW2 out, Section 2 cycle ongoing, 1</a:t>
            </a:r>
            <a:r>
              <a:rPr lang="en-US" baseline="30000" dirty="0"/>
              <a:t>st</a:t>
            </a:r>
            <a:r>
              <a:rPr lang="en-US" dirty="0"/>
              <a:t> Midterm in 3 weeks</a:t>
            </a:r>
          </a:p>
          <a:p>
            <a:r>
              <a:rPr lang="en-US" dirty="0"/>
              <a:t>121.5: Ryan O’Donnell:</a:t>
            </a:r>
          </a:p>
        </p:txBody>
      </p:sp>
    </p:spTree>
    <p:extLst>
      <p:ext uri="{BB962C8B-B14F-4D97-AF65-F5344CB8AC3E}">
        <p14:creationId xmlns:p14="http://schemas.microsoft.com/office/powerpoint/2010/main" val="1561326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D56B270-715F-43FC-9C21-09B4EA56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" name="Content Placeholder 4" descr="earth">
            <a:extLst>
              <a:ext uri="{FF2B5EF4-FFF2-40B4-BE49-F238E27FC236}">
                <a16:creationId xmlns:a16="http://schemas.microsoft.com/office/drawing/2014/main" id="{109F99AC-DC8B-42B3-9A25-D08024FB1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05200"/>
            <a:ext cx="3048000" cy="304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622583-AA75-47EA-A77E-87B5A189881D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Relativity Computer</a:t>
            </a:r>
            <a:br>
              <a:rPr lang="en-US" sz="44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(cf. </a:t>
            </a:r>
            <a:r>
              <a:rPr lang="en-US" sz="3000" b="1" dirty="0" err="1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Malament</a:t>
            </a: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 and Hogarth)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0FF6A1-58BF-4DCF-BC78-AA84B27D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>
            <a:fillRect/>
          </a:stretch>
        </p:blipFill>
        <p:spPr bwMode="auto">
          <a:xfrm>
            <a:off x="6256338" y="4038600"/>
            <a:ext cx="28876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898691-93B9-457E-9EB6-DFCBF3E4522A}"/>
              </a:ext>
            </a:extLst>
          </p:cNvPr>
          <p:cNvSpPr/>
          <p:nvPr/>
        </p:nvSpPr>
        <p:spPr>
          <a:xfrm>
            <a:off x="533400" y="3505200"/>
            <a:ext cx="3124200" cy="3124200"/>
          </a:xfrm>
          <a:prstGeom prst="ellipse">
            <a:avLst/>
          </a:prstGeom>
          <a:solidFill>
            <a:schemeClr val="bg2">
              <a:lumMod val="2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utoShape 70">
            <a:extLst>
              <a:ext uri="{FF2B5EF4-FFF2-40B4-BE49-F238E27FC236}">
                <a16:creationId xmlns:a16="http://schemas.microsoft.com/office/drawing/2014/main" id="{6272380D-A0F1-443E-A79D-530CAF99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124200"/>
            <a:ext cx="703263" cy="762000"/>
          </a:xfrm>
          <a:prstGeom prst="smileyFace">
            <a:avLst>
              <a:gd name="adj" fmla="val 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245F030D-72B6-4800-9A08-E31B49ECF65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895600"/>
            <a:ext cx="1981200" cy="1866900"/>
            <a:chOff x="6047" y="1105"/>
            <a:chExt cx="1681" cy="158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A413712-CF52-4A7D-8897-0C773AA3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" y="1143"/>
              <a:ext cx="923" cy="876"/>
            </a:xfrm>
            <a:custGeom>
              <a:avLst/>
              <a:gdLst>
                <a:gd name="T0" fmla="*/ 1 w 1578"/>
                <a:gd name="T1" fmla="*/ 1 h 1562"/>
                <a:gd name="T2" fmla="*/ 1 w 1578"/>
                <a:gd name="T3" fmla="*/ 1 h 1562"/>
                <a:gd name="T4" fmla="*/ 0 w 1578"/>
                <a:gd name="T5" fmla="*/ 1 h 1562"/>
                <a:gd name="T6" fmla="*/ 1 w 1578"/>
                <a:gd name="T7" fmla="*/ 1 h 1562"/>
                <a:gd name="T8" fmla="*/ 1 w 1578"/>
                <a:gd name="T9" fmla="*/ 1 h 1562"/>
                <a:gd name="T10" fmla="*/ 1 w 1578"/>
                <a:gd name="T11" fmla="*/ 1 h 1562"/>
                <a:gd name="T12" fmla="*/ 1 w 1578"/>
                <a:gd name="T13" fmla="*/ 1 h 1562"/>
                <a:gd name="T14" fmla="*/ 1 w 1578"/>
                <a:gd name="T15" fmla="*/ 1 h 1562"/>
                <a:gd name="T16" fmla="*/ 1 w 1578"/>
                <a:gd name="T17" fmla="*/ 0 h 1562"/>
                <a:gd name="T18" fmla="*/ 1 w 1578"/>
                <a:gd name="T19" fmla="*/ 0 h 1562"/>
                <a:gd name="T20" fmla="*/ 1 w 1578"/>
                <a:gd name="T21" fmla="*/ 1 h 1562"/>
                <a:gd name="T22" fmla="*/ 1 w 1578"/>
                <a:gd name="T23" fmla="*/ 1 h 1562"/>
                <a:gd name="T24" fmla="*/ 1 w 1578"/>
                <a:gd name="T25" fmla="*/ 1 h 1562"/>
                <a:gd name="T26" fmla="*/ 1 w 1578"/>
                <a:gd name="T27" fmla="*/ 1 h 1562"/>
                <a:gd name="T28" fmla="*/ 1 w 1578"/>
                <a:gd name="T29" fmla="*/ 1 h 1562"/>
                <a:gd name="T30" fmla="*/ 1 w 1578"/>
                <a:gd name="T31" fmla="*/ 1 h 1562"/>
                <a:gd name="T32" fmla="*/ 1 w 1578"/>
                <a:gd name="T33" fmla="*/ 1 h 1562"/>
                <a:gd name="T34" fmla="*/ 1 w 1578"/>
                <a:gd name="T35" fmla="*/ 1 h 1562"/>
                <a:gd name="T36" fmla="*/ 1 w 1578"/>
                <a:gd name="T37" fmla="*/ 1 h 1562"/>
                <a:gd name="T38" fmla="*/ 1 w 1578"/>
                <a:gd name="T39" fmla="*/ 1 h 1562"/>
                <a:gd name="T40" fmla="*/ 1 w 1578"/>
                <a:gd name="T41" fmla="*/ 1 h 1562"/>
                <a:gd name="T42" fmla="*/ 1 w 1578"/>
                <a:gd name="T43" fmla="*/ 1 h 1562"/>
                <a:gd name="T44" fmla="*/ 1 w 1578"/>
                <a:gd name="T45" fmla="*/ 1 h 1562"/>
                <a:gd name="T46" fmla="*/ 1 w 1578"/>
                <a:gd name="T47" fmla="*/ 1 h 1562"/>
                <a:gd name="T48" fmla="*/ 1 w 1578"/>
                <a:gd name="T49" fmla="*/ 1 h 1562"/>
                <a:gd name="T50" fmla="*/ 1 w 1578"/>
                <a:gd name="T51" fmla="*/ 1 h 1562"/>
                <a:gd name="T52" fmla="*/ 1 w 1578"/>
                <a:gd name="T53" fmla="*/ 1 h 15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78"/>
                <a:gd name="T82" fmla="*/ 0 h 1562"/>
                <a:gd name="T83" fmla="*/ 1578 w 1578"/>
                <a:gd name="T84" fmla="*/ 1562 h 15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78" h="1562">
                  <a:moveTo>
                    <a:pt x="227" y="1524"/>
                  </a:moveTo>
                  <a:lnTo>
                    <a:pt x="165" y="1373"/>
                  </a:lnTo>
                  <a:lnTo>
                    <a:pt x="0" y="471"/>
                  </a:lnTo>
                  <a:lnTo>
                    <a:pt x="5" y="367"/>
                  </a:lnTo>
                  <a:lnTo>
                    <a:pt x="62" y="320"/>
                  </a:lnTo>
                  <a:lnTo>
                    <a:pt x="222" y="252"/>
                  </a:lnTo>
                  <a:lnTo>
                    <a:pt x="471" y="191"/>
                  </a:lnTo>
                  <a:lnTo>
                    <a:pt x="984" y="61"/>
                  </a:lnTo>
                  <a:lnTo>
                    <a:pt x="1262" y="0"/>
                  </a:lnTo>
                  <a:lnTo>
                    <a:pt x="1387" y="0"/>
                  </a:lnTo>
                  <a:lnTo>
                    <a:pt x="1413" y="9"/>
                  </a:lnTo>
                  <a:lnTo>
                    <a:pt x="1413" y="165"/>
                  </a:lnTo>
                  <a:lnTo>
                    <a:pt x="1387" y="409"/>
                  </a:lnTo>
                  <a:lnTo>
                    <a:pt x="1398" y="751"/>
                  </a:lnTo>
                  <a:lnTo>
                    <a:pt x="1491" y="75"/>
                  </a:lnTo>
                  <a:lnTo>
                    <a:pt x="1521" y="66"/>
                  </a:lnTo>
                  <a:lnTo>
                    <a:pt x="1558" y="150"/>
                  </a:lnTo>
                  <a:lnTo>
                    <a:pt x="1578" y="258"/>
                  </a:lnTo>
                  <a:lnTo>
                    <a:pt x="1511" y="813"/>
                  </a:lnTo>
                  <a:lnTo>
                    <a:pt x="1418" y="1512"/>
                  </a:lnTo>
                  <a:lnTo>
                    <a:pt x="1351" y="1546"/>
                  </a:lnTo>
                  <a:lnTo>
                    <a:pt x="1106" y="1562"/>
                  </a:lnTo>
                  <a:lnTo>
                    <a:pt x="351" y="1554"/>
                  </a:lnTo>
                  <a:lnTo>
                    <a:pt x="276" y="1537"/>
                  </a:lnTo>
                  <a:lnTo>
                    <a:pt x="227" y="1524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F3CA58E-CFA7-46A9-B453-BA455EBB4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1265"/>
              <a:ext cx="642" cy="618"/>
            </a:xfrm>
            <a:custGeom>
              <a:avLst/>
              <a:gdLst>
                <a:gd name="T0" fmla="*/ 1 w 1099"/>
                <a:gd name="T1" fmla="*/ 1 h 1104"/>
                <a:gd name="T2" fmla="*/ 1 w 1099"/>
                <a:gd name="T3" fmla="*/ 1 h 1104"/>
                <a:gd name="T4" fmla="*/ 0 w 1099"/>
                <a:gd name="T5" fmla="*/ 1 h 1104"/>
                <a:gd name="T6" fmla="*/ 1 w 1099"/>
                <a:gd name="T7" fmla="*/ 1 h 1104"/>
                <a:gd name="T8" fmla="*/ 1 w 1099"/>
                <a:gd name="T9" fmla="*/ 1 h 1104"/>
                <a:gd name="T10" fmla="*/ 1 w 1099"/>
                <a:gd name="T11" fmla="*/ 0 h 1104"/>
                <a:gd name="T12" fmla="*/ 1 w 1099"/>
                <a:gd name="T13" fmla="*/ 1 h 1104"/>
                <a:gd name="T14" fmla="*/ 1 w 1099"/>
                <a:gd name="T15" fmla="*/ 1 h 1104"/>
                <a:gd name="T16" fmla="*/ 1 w 1099"/>
                <a:gd name="T17" fmla="*/ 1 h 1104"/>
                <a:gd name="T18" fmla="*/ 1 w 1099"/>
                <a:gd name="T19" fmla="*/ 1 h 1104"/>
                <a:gd name="T20" fmla="*/ 1 w 1099"/>
                <a:gd name="T21" fmla="*/ 1 h 1104"/>
                <a:gd name="T22" fmla="*/ 1 w 1099"/>
                <a:gd name="T23" fmla="*/ 1 h 1104"/>
                <a:gd name="T24" fmla="*/ 1 w 1099"/>
                <a:gd name="T25" fmla="*/ 1 h 1104"/>
                <a:gd name="T26" fmla="*/ 1 w 1099"/>
                <a:gd name="T27" fmla="*/ 1 h 1104"/>
                <a:gd name="T28" fmla="*/ 1 w 1099"/>
                <a:gd name="T29" fmla="*/ 1 h 1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9"/>
                <a:gd name="T46" fmla="*/ 0 h 1104"/>
                <a:gd name="T47" fmla="*/ 1099 w 1099"/>
                <a:gd name="T48" fmla="*/ 1104 h 1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9" h="1104">
                  <a:moveTo>
                    <a:pt x="32" y="641"/>
                  </a:moveTo>
                  <a:lnTo>
                    <a:pt x="15" y="514"/>
                  </a:lnTo>
                  <a:lnTo>
                    <a:pt x="0" y="398"/>
                  </a:lnTo>
                  <a:lnTo>
                    <a:pt x="45" y="202"/>
                  </a:lnTo>
                  <a:lnTo>
                    <a:pt x="173" y="153"/>
                  </a:lnTo>
                  <a:lnTo>
                    <a:pt x="753" y="0"/>
                  </a:lnTo>
                  <a:lnTo>
                    <a:pt x="930" y="4"/>
                  </a:lnTo>
                  <a:lnTo>
                    <a:pt x="1062" y="97"/>
                  </a:lnTo>
                  <a:lnTo>
                    <a:pt x="1099" y="281"/>
                  </a:lnTo>
                  <a:lnTo>
                    <a:pt x="978" y="1004"/>
                  </a:lnTo>
                  <a:lnTo>
                    <a:pt x="160" y="1104"/>
                  </a:lnTo>
                  <a:lnTo>
                    <a:pt x="120" y="1040"/>
                  </a:lnTo>
                  <a:lnTo>
                    <a:pt x="32" y="641"/>
                  </a:lnTo>
                  <a:close/>
                </a:path>
              </a:pathLst>
            </a:custGeom>
            <a:solidFill>
              <a:srgbClr val="202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78427BB-D258-41F0-9738-4B714842A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2057"/>
              <a:ext cx="567" cy="102"/>
            </a:xfrm>
            <a:custGeom>
              <a:avLst/>
              <a:gdLst>
                <a:gd name="T0" fmla="*/ 0 w 971"/>
                <a:gd name="T1" fmla="*/ 1 h 182"/>
                <a:gd name="T2" fmla="*/ 1 w 971"/>
                <a:gd name="T3" fmla="*/ 1 h 182"/>
                <a:gd name="T4" fmla="*/ 1 w 971"/>
                <a:gd name="T5" fmla="*/ 1 h 182"/>
                <a:gd name="T6" fmla="*/ 1 w 971"/>
                <a:gd name="T7" fmla="*/ 1 h 182"/>
                <a:gd name="T8" fmla="*/ 1 w 971"/>
                <a:gd name="T9" fmla="*/ 1 h 182"/>
                <a:gd name="T10" fmla="*/ 1 w 971"/>
                <a:gd name="T11" fmla="*/ 0 h 182"/>
                <a:gd name="T12" fmla="*/ 1 w 971"/>
                <a:gd name="T13" fmla="*/ 1 h 182"/>
                <a:gd name="T14" fmla="*/ 1 w 971"/>
                <a:gd name="T15" fmla="*/ 1 h 182"/>
                <a:gd name="T16" fmla="*/ 1 w 971"/>
                <a:gd name="T17" fmla="*/ 1 h 182"/>
                <a:gd name="T18" fmla="*/ 1 w 971"/>
                <a:gd name="T19" fmla="*/ 1 h 182"/>
                <a:gd name="T20" fmla="*/ 0 w 971"/>
                <a:gd name="T21" fmla="*/ 1 h 182"/>
                <a:gd name="T22" fmla="*/ 0 w 971"/>
                <a:gd name="T23" fmla="*/ 1 h 182"/>
                <a:gd name="T24" fmla="*/ 0 w 971"/>
                <a:gd name="T25" fmla="*/ 1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1"/>
                <a:gd name="T40" fmla="*/ 0 h 182"/>
                <a:gd name="T41" fmla="*/ 971 w 971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1" h="182">
                  <a:moveTo>
                    <a:pt x="0" y="156"/>
                  </a:moveTo>
                  <a:lnTo>
                    <a:pt x="32" y="119"/>
                  </a:lnTo>
                  <a:lnTo>
                    <a:pt x="228" y="69"/>
                  </a:lnTo>
                  <a:lnTo>
                    <a:pt x="596" y="6"/>
                  </a:lnTo>
                  <a:lnTo>
                    <a:pt x="829" y="17"/>
                  </a:lnTo>
                  <a:lnTo>
                    <a:pt x="971" y="0"/>
                  </a:lnTo>
                  <a:lnTo>
                    <a:pt x="948" y="109"/>
                  </a:lnTo>
                  <a:lnTo>
                    <a:pt x="560" y="114"/>
                  </a:lnTo>
                  <a:lnTo>
                    <a:pt x="212" y="140"/>
                  </a:lnTo>
                  <a:lnTo>
                    <a:pt x="42" y="18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10A18B5-7A25-4628-B812-91E7789BC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06"/>
              <a:ext cx="146" cy="185"/>
            </a:xfrm>
            <a:custGeom>
              <a:avLst/>
              <a:gdLst>
                <a:gd name="T0" fmla="*/ 1 w 250"/>
                <a:gd name="T1" fmla="*/ 1 h 331"/>
                <a:gd name="T2" fmla="*/ 1 w 250"/>
                <a:gd name="T3" fmla="*/ 1 h 331"/>
                <a:gd name="T4" fmla="*/ 0 w 250"/>
                <a:gd name="T5" fmla="*/ 1 h 331"/>
                <a:gd name="T6" fmla="*/ 1 w 250"/>
                <a:gd name="T7" fmla="*/ 1 h 331"/>
                <a:gd name="T8" fmla="*/ 1 w 250"/>
                <a:gd name="T9" fmla="*/ 1 h 331"/>
                <a:gd name="T10" fmla="*/ 1 w 250"/>
                <a:gd name="T11" fmla="*/ 1 h 331"/>
                <a:gd name="T12" fmla="*/ 1 w 250"/>
                <a:gd name="T13" fmla="*/ 0 h 331"/>
                <a:gd name="T14" fmla="*/ 1 w 250"/>
                <a:gd name="T15" fmla="*/ 1 h 331"/>
                <a:gd name="T16" fmla="*/ 1 w 250"/>
                <a:gd name="T17" fmla="*/ 1 h 331"/>
                <a:gd name="T18" fmla="*/ 1 w 250"/>
                <a:gd name="T19" fmla="*/ 1 h 3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331"/>
                <a:gd name="T32" fmla="*/ 250 w 250"/>
                <a:gd name="T33" fmla="*/ 331 h 3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331">
                  <a:moveTo>
                    <a:pt x="192" y="44"/>
                  </a:moveTo>
                  <a:lnTo>
                    <a:pt x="136" y="170"/>
                  </a:lnTo>
                  <a:lnTo>
                    <a:pt x="0" y="311"/>
                  </a:lnTo>
                  <a:lnTo>
                    <a:pt x="104" y="331"/>
                  </a:lnTo>
                  <a:lnTo>
                    <a:pt x="192" y="286"/>
                  </a:lnTo>
                  <a:lnTo>
                    <a:pt x="221" y="178"/>
                  </a:lnTo>
                  <a:lnTo>
                    <a:pt x="250" y="0"/>
                  </a:lnTo>
                  <a:lnTo>
                    <a:pt x="192" y="44"/>
                  </a:lnTo>
                  <a:close/>
                </a:path>
              </a:pathLst>
            </a:custGeom>
            <a:solidFill>
              <a:srgbClr val="585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5F3BD90-7B62-4D3E-9916-46325F35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2353"/>
              <a:ext cx="345" cy="236"/>
            </a:xfrm>
            <a:custGeom>
              <a:avLst/>
              <a:gdLst>
                <a:gd name="T0" fmla="*/ 1 w 594"/>
                <a:gd name="T1" fmla="*/ 1 h 421"/>
                <a:gd name="T2" fmla="*/ 1 w 594"/>
                <a:gd name="T3" fmla="*/ 1 h 421"/>
                <a:gd name="T4" fmla="*/ 1 w 594"/>
                <a:gd name="T5" fmla="*/ 1 h 421"/>
                <a:gd name="T6" fmla="*/ 1 w 594"/>
                <a:gd name="T7" fmla="*/ 0 h 421"/>
                <a:gd name="T8" fmla="*/ 1 w 594"/>
                <a:gd name="T9" fmla="*/ 1 h 421"/>
                <a:gd name="T10" fmla="*/ 1 w 594"/>
                <a:gd name="T11" fmla="*/ 1 h 421"/>
                <a:gd name="T12" fmla="*/ 1 w 594"/>
                <a:gd name="T13" fmla="*/ 1 h 421"/>
                <a:gd name="T14" fmla="*/ 1 w 594"/>
                <a:gd name="T15" fmla="*/ 1 h 421"/>
                <a:gd name="T16" fmla="*/ 1 w 594"/>
                <a:gd name="T17" fmla="*/ 1 h 421"/>
                <a:gd name="T18" fmla="*/ 1 w 594"/>
                <a:gd name="T19" fmla="*/ 1 h 421"/>
                <a:gd name="T20" fmla="*/ 1 w 594"/>
                <a:gd name="T21" fmla="*/ 1 h 421"/>
                <a:gd name="T22" fmla="*/ 1 w 594"/>
                <a:gd name="T23" fmla="*/ 1 h 421"/>
                <a:gd name="T24" fmla="*/ 1 w 594"/>
                <a:gd name="T25" fmla="*/ 1 h 421"/>
                <a:gd name="T26" fmla="*/ 1 w 594"/>
                <a:gd name="T27" fmla="*/ 1 h 421"/>
                <a:gd name="T28" fmla="*/ 0 w 594"/>
                <a:gd name="T29" fmla="*/ 1 h 421"/>
                <a:gd name="T30" fmla="*/ 1 w 594"/>
                <a:gd name="T31" fmla="*/ 1 h 421"/>
                <a:gd name="T32" fmla="*/ 1 w 594"/>
                <a:gd name="T33" fmla="*/ 1 h 421"/>
                <a:gd name="T34" fmla="*/ 1 w 594"/>
                <a:gd name="T35" fmla="*/ 1 h 4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4"/>
                <a:gd name="T55" fmla="*/ 0 h 421"/>
                <a:gd name="T56" fmla="*/ 594 w 594"/>
                <a:gd name="T57" fmla="*/ 421 h 4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4" h="421">
                  <a:moveTo>
                    <a:pt x="16" y="135"/>
                  </a:moveTo>
                  <a:lnTo>
                    <a:pt x="94" y="52"/>
                  </a:lnTo>
                  <a:lnTo>
                    <a:pt x="175" y="10"/>
                  </a:lnTo>
                  <a:lnTo>
                    <a:pt x="267" y="0"/>
                  </a:lnTo>
                  <a:lnTo>
                    <a:pt x="342" y="26"/>
                  </a:lnTo>
                  <a:lnTo>
                    <a:pt x="456" y="78"/>
                  </a:lnTo>
                  <a:lnTo>
                    <a:pt x="510" y="118"/>
                  </a:lnTo>
                  <a:lnTo>
                    <a:pt x="552" y="177"/>
                  </a:lnTo>
                  <a:lnTo>
                    <a:pt x="587" y="244"/>
                  </a:lnTo>
                  <a:lnTo>
                    <a:pt x="594" y="304"/>
                  </a:lnTo>
                  <a:lnTo>
                    <a:pt x="517" y="403"/>
                  </a:lnTo>
                  <a:lnTo>
                    <a:pt x="328" y="421"/>
                  </a:lnTo>
                  <a:lnTo>
                    <a:pt x="188" y="320"/>
                  </a:lnTo>
                  <a:lnTo>
                    <a:pt x="63" y="320"/>
                  </a:lnTo>
                  <a:lnTo>
                    <a:pt x="0" y="233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39F7FFF-EA08-493F-9A6C-A5D04AC61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2395"/>
              <a:ext cx="352" cy="207"/>
            </a:xfrm>
            <a:custGeom>
              <a:avLst/>
              <a:gdLst>
                <a:gd name="T0" fmla="*/ 1 w 605"/>
                <a:gd name="T1" fmla="*/ 1 h 367"/>
                <a:gd name="T2" fmla="*/ 1 w 605"/>
                <a:gd name="T3" fmla="*/ 0 h 367"/>
                <a:gd name="T4" fmla="*/ 1 w 605"/>
                <a:gd name="T5" fmla="*/ 0 h 367"/>
                <a:gd name="T6" fmla="*/ 1 w 605"/>
                <a:gd name="T7" fmla="*/ 1 h 367"/>
                <a:gd name="T8" fmla="*/ 1 w 605"/>
                <a:gd name="T9" fmla="*/ 1 h 367"/>
                <a:gd name="T10" fmla="*/ 1 w 605"/>
                <a:gd name="T11" fmla="*/ 1 h 367"/>
                <a:gd name="T12" fmla="*/ 1 w 605"/>
                <a:gd name="T13" fmla="*/ 1 h 367"/>
                <a:gd name="T14" fmla="*/ 1 w 605"/>
                <a:gd name="T15" fmla="*/ 1 h 367"/>
                <a:gd name="T16" fmla="*/ 1 w 605"/>
                <a:gd name="T17" fmla="*/ 1 h 367"/>
                <a:gd name="T18" fmla="*/ 1 w 605"/>
                <a:gd name="T19" fmla="*/ 1 h 367"/>
                <a:gd name="T20" fmla="*/ 1 w 605"/>
                <a:gd name="T21" fmla="*/ 1 h 367"/>
                <a:gd name="T22" fmla="*/ 1 w 605"/>
                <a:gd name="T23" fmla="*/ 1 h 367"/>
                <a:gd name="T24" fmla="*/ 1 w 605"/>
                <a:gd name="T25" fmla="*/ 1 h 367"/>
                <a:gd name="T26" fmla="*/ 1 w 605"/>
                <a:gd name="T27" fmla="*/ 1 h 367"/>
                <a:gd name="T28" fmla="*/ 1 w 605"/>
                <a:gd name="T29" fmla="*/ 1 h 367"/>
                <a:gd name="T30" fmla="*/ 1 w 605"/>
                <a:gd name="T31" fmla="*/ 1 h 367"/>
                <a:gd name="T32" fmla="*/ 1 w 605"/>
                <a:gd name="T33" fmla="*/ 1 h 367"/>
                <a:gd name="T34" fmla="*/ 1 w 605"/>
                <a:gd name="T35" fmla="*/ 1 h 367"/>
                <a:gd name="T36" fmla="*/ 1 w 605"/>
                <a:gd name="T37" fmla="*/ 1 h 367"/>
                <a:gd name="T38" fmla="*/ 1 w 605"/>
                <a:gd name="T39" fmla="*/ 1 h 367"/>
                <a:gd name="T40" fmla="*/ 1 w 605"/>
                <a:gd name="T41" fmla="*/ 1 h 367"/>
                <a:gd name="T42" fmla="*/ 1 w 605"/>
                <a:gd name="T43" fmla="*/ 1 h 367"/>
                <a:gd name="T44" fmla="*/ 0 w 605"/>
                <a:gd name="T45" fmla="*/ 1 h 367"/>
                <a:gd name="T46" fmla="*/ 1 w 605"/>
                <a:gd name="T47" fmla="*/ 1 h 367"/>
                <a:gd name="T48" fmla="*/ 1 w 605"/>
                <a:gd name="T49" fmla="*/ 1 h 367"/>
                <a:gd name="T50" fmla="*/ 1 w 605"/>
                <a:gd name="T51" fmla="*/ 1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5"/>
                <a:gd name="T79" fmla="*/ 0 h 367"/>
                <a:gd name="T80" fmla="*/ 605 w 605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5" h="367">
                  <a:moveTo>
                    <a:pt x="33" y="38"/>
                  </a:moveTo>
                  <a:lnTo>
                    <a:pt x="85" y="0"/>
                  </a:lnTo>
                  <a:lnTo>
                    <a:pt x="198" y="0"/>
                  </a:lnTo>
                  <a:lnTo>
                    <a:pt x="267" y="20"/>
                  </a:lnTo>
                  <a:lnTo>
                    <a:pt x="188" y="119"/>
                  </a:lnTo>
                  <a:lnTo>
                    <a:pt x="306" y="58"/>
                  </a:lnTo>
                  <a:lnTo>
                    <a:pt x="400" y="24"/>
                  </a:lnTo>
                  <a:lnTo>
                    <a:pt x="473" y="56"/>
                  </a:lnTo>
                  <a:lnTo>
                    <a:pt x="505" y="95"/>
                  </a:lnTo>
                  <a:lnTo>
                    <a:pt x="441" y="114"/>
                  </a:lnTo>
                  <a:lnTo>
                    <a:pt x="368" y="158"/>
                  </a:lnTo>
                  <a:lnTo>
                    <a:pt x="363" y="240"/>
                  </a:lnTo>
                  <a:lnTo>
                    <a:pt x="486" y="137"/>
                  </a:lnTo>
                  <a:lnTo>
                    <a:pt x="538" y="128"/>
                  </a:lnTo>
                  <a:lnTo>
                    <a:pt x="596" y="167"/>
                  </a:lnTo>
                  <a:lnTo>
                    <a:pt x="605" y="226"/>
                  </a:lnTo>
                  <a:lnTo>
                    <a:pt x="466" y="349"/>
                  </a:lnTo>
                  <a:lnTo>
                    <a:pt x="396" y="367"/>
                  </a:lnTo>
                  <a:lnTo>
                    <a:pt x="300" y="354"/>
                  </a:lnTo>
                  <a:lnTo>
                    <a:pt x="223" y="272"/>
                  </a:lnTo>
                  <a:lnTo>
                    <a:pt x="67" y="276"/>
                  </a:lnTo>
                  <a:lnTo>
                    <a:pt x="21" y="220"/>
                  </a:lnTo>
                  <a:lnTo>
                    <a:pt x="0" y="94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4E2C26F-9B3C-492A-870A-0F23729B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" y="2490"/>
              <a:ext cx="336" cy="112"/>
            </a:xfrm>
            <a:custGeom>
              <a:avLst/>
              <a:gdLst>
                <a:gd name="T0" fmla="*/ 0 w 573"/>
                <a:gd name="T1" fmla="*/ 1 h 199"/>
                <a:gd name="T2" fmla="*/ 1 w 573"/>
                <a:gd name="T3" fmla="*/ 1 h 199"/>
                <a:gd name="T4" fmla="*/ 1 w 573"/>
                <a:gd name="T5" fmla="*/ 1 h 199"/>
                <a:gd name="T6" fmla="*/ 1 w 573"/>
                <a:gd name="T7" fmla="*/ 1 h 199"/>
                <a:gd name="T8" fmla="*/ 1 w 573"/>
                <a:gd name="T9" fmla="*/ 1 h 199"/>
                <a:gd name="T10" fmla="*/ 1 w 573"/>
                <a:gd name="T11" fmla="*/ 1 h 199"/>
                <a:gd name="T12" fmla="*/ 1 w 573"/>
                <a:gd name="T13" fmla="*/ 1 h 199"/>
                <a:gd name="T14" fmla="*/ 1 w 573"/>
                <a:gd name="T15" fmla="*/ 1 h 199"/>
                <a:gd name="T16" fmla="*/ 1 w 573"/>
                <a:gd name="T17" fmla="*/ 1 h 199"/>
                <a:gd name="T18" fmla="*/ 1 w 573"/>
                <a:gd name="T19" fmla="*/ 1 h 199"/>
                <a:gd name="T20" fmla="*/ 1 w 573"/>
                <a:gd name="T21" fmla="*/ 0 h 199"/>
                <a:gd name="T22" fmla="*/ 1 w 573"/>
                <a:gd name="T23" fmla="*/ 1 h 199"/>
                <a:gd name="T24" fmla="*/ 1 w 573"/>
                <a:gd name="T25" fmla="*/ 1 h 199"/>
                <a:gd name="T26" fmla="*/ 1 w 573"/>
                <a:gd name="T27" fmla="*/ 1 h 199"/>
                <a:gd name="T28" fmla="*/ 1 w 573"/>
                <a:gd name="T29" fmla="*/ 1 h 199"/>
                <a:gd name="T30" fmla="*/ 1 w 573"/>
                <a:gd name="T31" fmla="*/ 1 h 199"/>
                <a:gd name="T32" fmla="*/ 1 w 573"/>
                <a:gd name="T33" fmla="*/ 1 h 199"/>
                <a:gd name="T34" fmla="*/ 1 w 573"/>
                <a:gd name="T35" fmla="*/ 1 h 199"/>
                <a:gd name="T36" fmla="*/ 1 w 573"/>
                <a:gd name="T37" fmla="*/ 1 h 199"/>
                <a:gd name="T38" fmla="*/ 1 w 573"/>
                <a:gd name="T39" fmla="*/ 1 h 199"/>
                <a:gd name="T40" fmla="*/ 0 w 573"/>
                <a:gd name="T41" fmla="*/ 1 h 199"/>
                <a:gd name="T42" fmla="*/ 0 w 573"/>
                <a:gd name="T43" fmla="*/ 1 h 199"/>
                <a:gd name="T44" fmla="*/ 0 w 573"/>
                <a:gd name="T45" fmla="*/ 1 h 1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3"/>
                <a:gd name="T70" fmla="*/ 0 h 199"/>
                <a:gd name="T71" fmla="*/ 573 w 573"/>
                <a:gd name="T72" fmla="*/ 199 h 1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3" h="199">
                  <a:moveTo>
                    <a:pt x="0" y="17"/>
                  </a:moveTo>
                  <a:lnTo>
                    <a:pt x="73" y="50"/>
                  </a:lnTo>
                  <a:lnTo>
                    <a:pt x="130" y="32"/>
                  </a:lnTo>
                  <a:lnTo>
                    <a:pt x="182" y="15"/>
                  </a:lnTo>
                  <a:lnTo>
                    <a:pt x="234" y="24"/>
                  </a:lnTo>
                  <a:lnTo>
                    <a:pt x="261" y="51"/>
                  </a:lnTo>
                  <a:lnTo>
                    <a:pt x="282" y="85"/>
                  </a:lnTo>
                  <a:lnTo>
                    <a:pt x="350" y="123"/>
                  </a:lnTo>
                  <a:lnTo>
                    <a:pt x="398" y="62"/>
                  </a:lnTo>
                  <a:lnTo>
                    <a:pt x="466" y="19"/>
                  </a:lnTo>
                  <a:lnTo>
                    <a:pt x="527" y="0"/>
                  </a:lnTo>
                  <a:lnTo>
                    <a:pt x="567" y="33"/>
                  </a:lnTo>
                  <a:lnTo>
                    <a:pt x="573" y="65"/>
                  </a:lnTo>
                  <a:lnTo>
                    <a:pt x="528" y="129"/>
                  </a:lnTo>
                  <a:lnTo>
                    <a:pt x="454" y="181"/>
                  </a:lnTo>
                  <a:lnTo>
                    <a:pt x="384" y="199"/>
                  </a:lnTo>
                  <a:lnTo>
                    <a:pt x="278" y="184"/>
                  </a:lnTo>
                  <a:lnTo>
                    <a:pt x="198" y="112"/>
                  </a:lnTo>
                  <a:lnTo>
                    <a:pt x="77" y="106"/>
                  </a:lnTo>
                  <a:lnTo>
                    <a:pt x="15" y="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105D91B-E573-45CA-B4A9-533BBA307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" y="2412"/>
              <a:ext cx="83" cy="47"/>
            </a:xfrm>
            <a:custGeom>
              <a:avLst/>
              <a:gdLst>
                <a:gd name="T0" fmla="*/ 1 w 142"/>
                <a:gd name="T1" fmla="*/ 0 h 86"/>
                <a:gd name="T2" fmla="*/ 1 w 142"/>
                <a:gd name="T3" fmla="*/ 1 h 86"/>
                <a:gd name="T4" fmla="*/ 1 w 142"/>
                <a:gd name="T5" fmla="*/ 1 h 86"/>
                <a:gd name="T6" fmla="*/ 1 w 142"/>
                <a:gd name="T7" fmla="*/ 1 h 86"/>
                <a:gd name="T8" fmla="*/ 1 w 142"/>
                <a:gd name="T9" fmla="*/ 1 h 86"/>
                <a:gd name="T10" fmla="*/ 1 w 142"/>
                <a:gd name="T11" fmla="*/ 1 h 86"/>
                <a:gd name="T12" fmla="*/ 1 w 142"/>
                <a:gd name="T13" fmla="*/ 1 h 86"/>
                <a:gd name="T14" fmla="*/ 1 w 142"/>
                <a:gd name="T15" fmla="*/ 1 h 86"/>
                <a:gd name="T16" fmla="*/ 0 w 142"/>
                <a:gd name="T17" fmla="*/ 1 h 86"/>
                <a:gd name="T18" fmla="*/ 0 w 142"/>
                <a:gd name="T19" fmla="*/ 1 h 86"/>
                <a:gd name="T20" fmla="*/ 1 w 142"/>
                <a:gd name="T21" fmla="*/ 0 h 86"/>
                <a:gd name="T22" fmla="*/ 1 w 142"/>
                <a:gd name="T23" fmla="*/ 0 h 86"/>
                <a:gd name="T24" fmla="*/ 1 w 142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86"/>
                <a:gd name="T41" fmla="*/ 142 w 142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86">
                  <a:moveTo>
                    <a:pt x="23" y="0"/>
                  </a:moveTo>
                  <a:lnTo>
                    <a:pt x="86" y="26"/>
                  </a:lnTo>
                  <a:lnTo>
                    <a:pt x="113" y="50"/>
                  </a:lnTo>
                  <a:lnTo>
                    <a:pt x="141" y="74"/>
                  </a:lnTo>
                  <a:lnTo>
                    <a:pt x="142" y="85"/>
                  </a:lnTo>
                  <a:lnTo>
                    <a:pt x="132" y="86"/>
                  </a:lnTo>
                  <a:lnTo>
                    <a:pt x="103" y="66"/>
                  </a:lnTo>
                  <a:lnTo>
                    <a:pt x="69" y="52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FF5553A-D6F1-4070-8B29-1D7A8D73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" y="2441"/>
              <a:ext cx="91" cy="154"/>
            </a:xfrm>
            <a:custGeom>
              <a:avLst/>
              <a:gdLst>
                <a:gd name="T0" fmla="*/ 1 w 158"/>
                <a:gd name="T1" fmla="*/ 1 h 274"/>
                <a:gd name="T2" fmla="*/ 1 w 158"/>
                <a:gd name="T3" fmla="*/ 1 h 274"/>
                <a:gd name="T4" fmla="*/ 1 w 158"/>
                <a:gd name="T5" fmla="*/ 1 h 274"/>
                <a:gd name="T6" fmla="*/ 1 w 158"/>
                <a:gd name="T7" fmla="*/ 1 h 274"/>
                <a:gd name="T8" fmla="*/ 1 w 158"/>
                <a:gd name="T9" fmla="*/ 1 h 274"/>
                <a:gd name="T10" fmla="*/ 1 w 158"/>
                <a:gd name="T11" fmla="*/ 1 h 274"/>
                <a:gd name="T12" fmla="*/ 1 w 158"/>
                <a:gd name="T13" fmla="*/ 1 h 274"/>
                <a:gd name="T14" fmla="*/ 0 w 158"/>
                <a:gd name="T15" fmla="*/ 1 h 274"/>
                <a:gd name="T16" fmla="*/ 1 w 158"/>
                <a:gd name="T17" fmla="*/ 1 h 274"/>
                <a:gd name="T18" fmla="*/ 1 w 158"/>
                <a:gd name="T19" fmla="*/ 1 h 274"/>
                <a:gd name="T20" fmla="*/ 1 w 158"/>
                <a:gd name="T21" fmla="*/ 1 h 274"/>
                <a:gd name="T22" fmla="*/ 1 w 158"/>
                <a:gd name="T23" fmla="*/ 1 h 274"/>
                <a:gd name="T24" fmla="*/ 1 w 158"/>
                <a:gd name="T25" fmla="*/ 1 h 274"/>
                <a:gd name="T26" fmla="*/ 1 w 158"/>
                <a:gd name="T27" fmla="*/ 0 h 274"/>
                <a:gd name="T28" fmla="*/ 1 w 158"/>
                <a:gd name="T29" fmla="*/ 1 h 274"/>
                <a:gd name="T30" fmla="*/ 1 w 158"/>
                <a:gd name="T31" fmla="*/ 1 h 274"/>
                <a:gd name="T32" fmla="*/ 1 w 158"/>
                <a:gd name="T33" fmla="*/ 1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"/>
                <a:gd name="T52" fmla="*/ 0 h 274"/>
                <a:gd name="T53" fmla="*/ 158 w 158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" h="274">
                  <a:moveTo>
                    <a:pt x="95" y="2"/>
                  </a:moveTo>
                  <a:lnTo>
                    <a:pt x="121" y="36"/>
                  </a:lnTo>
                  <a:lnTo>
                    <a:pt x="158" y="82"/>
                  </a:lnTo>
                  <a:lnTo>
                    <a:pt x="158" y="150"/>
                  </a:lnTo>
                  <a:lnTo>
                    <a:pt x="110" y="220"/>
                  </a:lnTo>
                  <a:lnTo>
                    <a:pt x="50" y="250"/>
                  </a:lnTo>
                  <a:lnTo>
                    <a:pt x="8" y="274"/>
                  </a:lnTo>
                  <a:lnTo>
                    <a:pt x="0" y="261"/>
                  </a:lnTo>
                  <a:lnTo>
                    <a:pt x="69" y="205"/>
                  </a:lnTo>
                  <a:lnTo>
                    <a:pt x="124" y="136"/>
                  </a:lnTo>
                  <a:lnTo>
                    <a:pt x="118" y="69"/>
                  </a:lnTo>
                  <a:lnTo>
                    <a:pt x="103" y="39"/>
                  </a:lnTo>
                  <a:lnTo>
                    <a:pt x="84" y="11"/>
                  </a:lnTo>
                  <a:lnTo>
                    <a:pt x="85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5406CB5-3AA0-4308-A724-B9469781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" y="2351"/>
              <a:ext cx="300" cy="248"/>
            </a:xfrm>
            <a:custGeom>
              <a:avLst/>
              <a:gdLst>
                <a:gd name="T0" fmla="*/ 1 w 514"/>
                <a:gd name="T1" fmla="*/ 1 h 445"/>
                <a:gd name="T2" fmla="*/ 1 w 514"/>
                <a:gd name="T3" fmla="*/ 1 h 445"/>
                <a:gd name="T4" fmla="*/ 1 w 514"/>
                <a:gd name="T5" fmla="*/ 1 h 445"/>
                <a:gd name="T6" fmla="*/ 1 w 514"/>
                <a:gd name="T7" fmla="*/ 1 h 445"/>
                <a:gd name="T8" fmla="*/ 1 w 514"/>
                <a:gd name="T9" fmla="*/ 1 h 445"/>
                <a:gd name="T10" fmla="*/ 1 w 514"/>
                <a:gd name="T11" fmla="*/ 1 h 445"/>
                <a:gd name="T12" fmla="*/ 1 w 514"/>
                <a:gd name="T13" fmla="*/ 1 h 445"/>
                <a:gd name="T14" fmla="*/ 1 w 514"/>
                <a:gd name="T15" fmla="*/ 1 h 445"/>
                <a:gd name="T16" fmla="*/ 1 w 514"/>
                <a:gd name="T17" fmla="*/ 1 h 445"/>
                <a:gd name="T18" fmla="*/ 1 w 514"/>
                <a:gd name="T19" fmla="*/ 1 h 445"/>
                <a:gd name="T20" fmla="*/ 1 w 514"/>
                <a:gd name="T21" fmla="*/ 1 h 445"/>
                <a:gd name="T22" fmla="*/ 1 w 514"/>
                <a:gd name="T23" fmla="*/ 1 h 445"/>
                <a:gd name="T24" fmla="*/ 1 w 514"/>
                <a:gd name="T25" fmla="*/ 1 h 445"/>
                <a:gd name="T26" fmla="*/ 1 w 514"/>
                <a:gd name="T27" fmla="*/ 1 h 445"/>
                <a:gd name="T28" fmla="*/ 1 w 514"/>
                <a:gd name="T29" fmla="*/ 1 h 445"/>
                <a:gd name="T30" fmla="*/ 1 w 514"/>
                <a:gd name="T31" fmla="*/ 1 h 445"/>
                <a:gd name="T32" fmla="*/ 1 w 514"/>
                <a:gd name="T33" fmla="*/ 1 h 445"/>
                <a:gd name="T34" fmla="*/ 1 w 514"/>
                <a:gd name="T35" fmla="*/ 1 h 445"/>
                <a:gd name="T36" fmla="*/ 1 w 514"/>
                <a:gd name="T37" fmla="*/ 1 h 445"/>
                <a:gd name="T38" fmla="*/ 1 w 514"/>
                <a:gd name="T39" fmla="*/ 1 h 445"/>
                <a:gd name="T40" fmla="*/ 1 w 514"/>
                <a:gd name="T41" fmla="*/ 1 h 445"/>
                <a:gd name="T42" fmla="*/ 1 w 514"/>
                <a:gd name="T43" fmla="*/ 1 h 445"/>
                <a:gd name="T44" fmla="*/ 1 w 514"/>
                <a:gd name="T45" fmla="*/ 1 h 445"/>
                <a:gd name="T46" fmla="*/ 1 w 514"/>
                <a:gd name="T47" fmla="*/ 1 h 445"/>
                <a:gd name="T48" fmla="*/ 1 w 514"/>
                <a:gd name="T49" fmla="*/ 1 h 445"/>
                <a:gd name="T50" fmla="*/ 1 w 514"/>
                <a:gd name="T51" fmla="*/ 1 h 445"/>
                <a:gd name="T52" fmla="*/ 1 w 514"/>
                <a:gd name="T53" fmla="*/ 1 h 445"/>
                <a:gd name="T54" fmla="*/ 1 w 514"/>
                <a:gd name="T55" fmla="*/ 1 h 445"/>
                <a:gd name="T56" fmla="*/ 1 w 514"/>
                <a:gd name="T57" fmla="*/ 1 h 445"/>
                <a:gd name="T58" fmla="*/ 1 w 514"/>
                <a:gd name="T59" fmla="*/ 1 h 445"/>
                <a:gd name="T60" fmla="*/ 1 w 514"/>
                <a:gd name="T61" fmla="*/ 1 h 445"/>
                <a:gd name="T62" fmla="*/ 0 w 514"/>
                <a:gd name="T63" fmla="*/ 1 h 445"/>
                <a:gd name="T64" fmla="*/ 1 w 514"/>
                <a:gd name="T65" fmla="*/ 1 h 445"/>
                <a:gd name="T66" fmla="*/ 1 w 514"/>
                <a:gd name="T67" fmla="*/ 1 h 445"/>
                <a:gd name="T68" fmla="*/ 1 w 514"/>
                <a:gd name="T69" fmla="*/ 1 h 445"/>
                <a:gd name="T70" fmla="*/ 1 w 514"/>
                <a:gd name="T71" fmla="*/ 1 h 445"/>
                <a:gd name="T72" fmla="*/ 1 w 514"/>
                <a:gd name="T73" fmla="*/ 1 h 445"/>
                <a:gd name="T74" fmla="*/ 1 w 514"/>
                <a:gd name="T75" fmla="*/ 1 h 445"/>
                <a:gd name="T76" fmla="*/ 1 w 514"/>
                <a:gd name="T77" fmla="*/ 0 h 445"/>
                <a:gd name="T78" fmla="*/ 1 w 514"/>
                <a:gd name="T79" fmla="*/ 1 h 445"/>
                <a:gd name="T80" fmla="*/ 1 w 514"/>
                <a:gd name="T81" fmla="*/ 1 h 445"/>
                <a:gd name="T82" fmla="*/ 1 w 514"/>
                <a:gd name="T83" fmla="*/ 1 h 445"/>
                <a:gd name="T84" fmla="*/ 1 w 514"/>
                <a:gd name="T85" fmla="*/ 1 h 445"/>
                <a:gd name="T86" fmla="*/ 1 w 514"/>
                <a:gd name="T87" fmla="*/ 1 h 445"/>
                <a:gd name="T88" fmla="*/ 1 w 514"/>
                <a:gd name="T89" fmla="*/ 1 h 445"/>
                <a:gd name="T90" fmla="*/ 1 w 514"/>
                <a:gd name="T91" fmla="*/ 1 h 4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4"/>
                <a:gd name="T139" fmla="*/ 0 h 445"/>
                <a:gd name="T140" fmla="*/ 514 w 514"/>
                <a:gd name="T141" fmla="*/ 445 h 4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4" h="445">
                  <a:moveTo>
                    <a:pt x="504" y="114"/>
                  </a:moveTo>
                  <a:lnTo>
                    <a:pt x="461" y="82"/>
                  </a:lnTo>
                  <a:lnTo>
                    <a:pt x="442" y="67"/>
                  </a:lnTo>
                  <a:lnTo>
                    <a:pt x="417" y="54"/>
                  </a:lnTo>
                  <a:lnTo>
                    <a:pt x="383" y="41"/>
                  </a:lnTo>
                  <a:lnTo>
                    <a:pt x="352" y="32"/>
                  </a:lnTo>
                  <a:lnTo>
                    <a:pt x="289" y="24"/>
                  </a:lnTo>
                  <a:lnTo>
                    <a:pt x="159" y="49"/>
                  </a:lnTo>
                  <a:lnTo>
                    <a:pt x="121" y="67"/>
                  </a:lnTo>
                  <a:lnTo>
                    <a:pt x="88" y="96"/>
                  </a:lnTo>
                  <a:lnTo>
                    <a:pt x="48" y="138"/>
                  </a:lnTo>
                  <a:lnTo>
                    <a:pt x="32" y="194"/>
                  </a:lnTo>
                  <a:lnTo>
                    <a:pt x="33" y="239"/>
                  </a:lnTo>
                  <a:lnTo>
                    <a:pt x="45" y="281"/>
                  </a:lnTo>
                  <a:lnTo>
                    <a:pt x="68" y="313"/>
                  </a:lnTo>
                  <a:lnTo>
                    <a:pt x="104" y="325"/>
                  </a:lnTo>
                  <a:lnTo>
                    <a:pt x="206" y="326"/>
                  </a:lnTo>
                  <a:lnTo>
                    <a:pt x="250" y="339"/>
                  </a:lnTo>
                  <a:lnTo>
                    <a:pt x="288" y="372"/>
                  </a:lnTo>
                  <a:lnTo>
                    <a:pt x="321" y="399"/>
                  </a:lnTo>
                  <a:lnTo>
                    <a:pt x="353" y="416"/>
                  </a:lnTo>
                  <a:lnTo>
                    <a:pt x="430" y="429"/>
                  </a:lnTo>
                  <a:lnTo>
                    <a:pt x="430" y="445"/>
                  </a:lnTo>
                  <a:lnTo>
                    <a:pt x="339" y="440"/>
                  </a:lnTo>
                  <a:lnTo>
                    <a:pt x="262" y="397"/>
                  </a:lnTo>
                  <a:lnTo>
                    <a:pt x="229" y="371"/>
                  </a:lnTo>
                  <a:lnTo>
                    <a:pt x="192" y="360"/>
                  </a:lnTo>
                  <a:lnTo>
                    <a:pt x="104" y="360"/>
                  </a:lnTo>
                  <a:lnTo>
                    <a:pt x="55" y="345"/>
                  </a:lnTo>
                  <a:lnTo>
                    <a:pt x="22" y="304"/>
                  </a:lnTo>
                  <a:lnTo>
                    <a:pt x="4" y="250"/>
                  </a:lnTo>
                  <a:lnTo>
                    <a:pt x="0" y="191"/>
                  </a:lnTo>
                  <a:lnTo>
                    <a:pt x="19" y="123"/>
                  </a:lnTo>
                  <a:lnTo>
                    <a:pt x="37" y="97"/>
                  </a:lnTo>
                  <a:lnTo>
                    <a:pt x="63" y="71"/>
                  </a:lnTo>
                  <a:lnTo>
                    <a:pt x="104" y="40"/>
                  </a:lnTo>
                  <a:lnTo>
                    <a:pt x="151" y="19"/>
                  </a:lnTo>
                  <a:lnTo>
                    <a:pt x="223" y="2"/>
                  </a:lnTo>
                  <a:lnTo>
                    <a:pt x="307" y="0"/>
                  </a:lnTo>
                  <a:lnTo>
                    <a:pt x="405" y="26"/>
                  </a:lnTo>
                  <a:lnTo>
                    <a:pt x="469" y="67"/>
                  </a:lnTo>
                  <a:lnTo>
                    <a:pt x="512" y="101"/>
                  </a:lnTo>
                  <a:lnTo>
                    <a:pt x="514" y="112"/>
                  </a:lnTo>
                  <a:lnTo>
                    <a:pt x="504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EF02212-E38B-4F6A-A86D-008E05C9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466"/>
              <a:ext cx="86" cy="108"/>
            </a:xfrm>
            <a:custGeom>
              <a:avLst/>
              <a:gdLst>
                <a:gd name="T0" fmla="*/ 1 w 147"/>
                <a:gd name="T1" fmla="*/ 1 h 193"/>
                <a:gd name="T2" fmla="*/ 1 w 147"/>
                <a:gd name="T3" fmla="*/ 1 h 193"/>
                <a:gd name="T4" fmla="*/ 1 w 147"/>
                <a:gd name="T5" fmla="*/ 1 h 193"/>
                <a:gd name="T6" fmla="*/ 1 w 147"/>
                <a:gd name="T7" fmla="*/ 1 h 193"/>
                <a:gd name="T8" fmla="*/ 1 w 147"/>
                <a:gd name="T9" fmla="*/ 1 h 193"/>
                <a:gd name="T10" fmla="*/ 1 w 147"/>
                <a:gd name="T11" fmla="*/ 1 h 193"/>
                <a:gd name="T12" fmla="*/ 0 w 147"/>
                <a:gd name="T13" fmla="*/ 1 h 193"/>
                <a:gd name="T14" fmla="*/ 1 w 147"/>
                <a:gd name="T15" fmla="*/ 1 h 193"/>
                <a:gd name="T16" fmla="*/ 1 w 147"/>
                <a:gd name="T17" fmla="*/ 1 h 193"/>
                <a:gd name="T18" fmla="*/ 1 w 147"/>
                <a:gd name="T19" fmla="*/ 1 h 193"/>
                <a:gd name="T20" fmla="*/ 1 w 147"/>
                <a:gd name="T21" fmla="*/ 1 h 193"/>
                <a:gd name="T22" fmla="*/ 1 w 147"/>
                <a:gd name="T23" fmla="*/ 1 h 193"/>
                <a:gd name="T24" fmla="*/ 1 w 147"/>
                <a:gd name="T25" fmla="*/ 0 h 193"/>
                <a:gd name="T26" fmla="*/ 1 w 147"/>
                <a:gd name="T27" fmla="*/ 1 h 193"/>
                <a:gd name="T28" fmla="*/ 1 w 147"/>
                <a:gd name="T29" fmla="*/ 1 h 193"/>
                <a:gd name="T30" fmla="*/ 1 w 147"/>
                <a:gd name="T31" fmla="*/ 1 h 193"/>
                <a:gd name="T32" fmla="*/ 1 w 147"/>
                <a:gd name="T33" fmla="*/ 1 h 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93"/>
                <a:gd name="T53" fmla="*/ 147 w 147"/>
                <a:gd name="T54" fmla="*/ 193 h 1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93">
                  <a:moveTo>
                    <a:pt x="144" y="13"/>
                  </a:moveTo>
                  <a:lnTo>
                    <a:pt x="55" y="98"/>
                  </a:lnTo>
                  <a:lnTo>
                    <a:pt x="31" y="158"/>
                  </a:lnTo>
                  <a:lnTo>
                    <a:pt x="32" y="184"/>
                  </a:lnTo>
                  <a:lnTo>
                    <a:pt x="29" y="193"/>
                  </a:lnTo>
                  <a:lnTo>
                    <a:pt x="18" y="189"/>
                  </a:lnTo>
                  <a:lnTo>
                    <a:pt x="0" y="158"/>
                  </a:lnTo>
                  <a:lnTo>
                    <a:pt x="12" y="118"/>
                  </a:lnTo>
                  <a:lnTo>
                    <a:pt x="29" y="80"/>
                  </a:lnTo>
                  <a:lnTo>
                    <a:pt x="53" y="55"/>
                  </a:lnTo>
                  <a:lnTo>
                    <a:pt x="79" y="37"/>
                  </a:lnTo>
                  <a:lnTo>
                    <a:pt x="107" y="20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4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E819930-6781-4EE0-AC0B-6CCA58435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" y="2385"/>
              <a:ext cx="133" cy="77"/>
            </a:xfrm>
            <a:custGeom>
              <a:avLst/>
              <a:gdLst>
                <a:gd name="T0" fmla="*/ 1 w 228"/>
                <a:gd name="T1" fmla="*/ 1 h 137"/>
                <a:gd name="T2" fmla="*/ 1 w 228"/>
                <a:gd name="T3" fmla="*/ 1 h 137"/>
                <a:gd name="T4" fmla="*/ 1 w 228"/>
                <a:gd name="T5" fmla="*/ 1 h 137"/>
                <a:gd name="T6" fmla="*/ 1 w 228"/>
                <a:gd name="T7" fmla="*/ 1 h 137"/>
                <a:gd name="T8" fmla="*/ 1 w 228"/>
                <a:gd name="T9" fmla="*/ 1 h 137"/>
                <a:gd name="T10" fmla="*/ 0 w 228"/>
                <a:gd name="T11" fmla="*/ 1 h 137"/>
                <a:gd name="T12" fmla="*/ 1 w 228"/>
                <a:gd name="T13" fmla="*/ 1 h 137"/>
                <a:gd name="T14" fmla="*/ 1 w 228"/>
                <a:gd name="T15" fmla="*/ 1 h 137"/>
                <a:gd name="T16" fmla="*/ 1 w 228"/>
                <a:gd name="T17" fmla="*/ 1 h 137"/>
                <a:gd name="T18" fmla="*/ 1 w 228"/>
                <a:gd name="T19" fmla="*/ 1 h 137"/>
                <a:gd name="T20" fmla="*/ 1 w 228"/>
                <a:gd name="T21" fmla="*/ 0 h 137"/>
                <a:gd name="T22" fmla="*/ 1 w 228"/>
                <a:gd name="T23" fmla="*/ 1 h 137"/>
                <a:gd name="T24" fmla="*/ 1 w 228"/>
                <a:gd name="T25" fmla="*/ 1 h 137"/>
                <a:gd name="T26" fmla="*/ 1 w 228"/>
                <a:gd name="T27" fmla="*/ 1 h 137"/>
                <a:gd name="T28" fmla="*/ 1 w 228"/>
                <a:gd name="T29" fmla="*/ 1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137"/>
                <a:gd name="T47" fmla="*/ 228 w 228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137">
                  <a:moveTo>
                    <a:pt x="222" y="15"/>
                  </a:moveTo>
                  <a:lnTo>
                    <a:pt x="96" y="71"/>
                  </a:lnTo>
                  <a:lnTo>
                    <a:pt x="44" y="111"/>
                  </a:lnTo>
                  <a:lnTo>
                    <a:pt x="19" y="136"/>
                  </a:lnTo>
                  <a:lnTo>
                    <a:pt x="1" y="137"/>
                  </a:lnTo>
                  <a:lnTo>
                    <a:pt x="0" y="117"/>
                  </a:lnTo>
                  <a:lnTo>
                    <a:pt x="22" y="87"/>
                  </a:lnTo>
                  <a:lnTo>
                    <a:pt x="79" y="43"/>
                  </a:lnTo>
                  <a:lnTo>
                    <a:pt x="113" y="26"/>
                  </a:lnTo>
                  <a:lnTo>
                    <a:pt x="147" y="17"/>
                  </a:lnTo>
                  <a:lnTo>
                    <a:pt x="218" y="0"/>
                  </a:lnTo>
                  <a:lnTo>
                    <a:pt x="228" y="5"/>
                  </a:lnTo>
                  <a:lnTo>
                    <a:pt x="22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3171E17-5D83-440C-A72F-BA8D6ABC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" y="2370"/>
              <a:ext cx="88" cy="20"/>
            </a:xfrm>
            <a:custGeom>
              <a:avLst/>
              <a:gdLst>
                <a:gd name="T0" fmla="*/ 1 w 151"/>
                <a:gd name="T1" fmla="*/ 1 h 36"/>
                <a:gd name="T2" fmla="*/ 1 w 151"/>
                <a:gd name="T3" fmla="*/ 0 h 36"/>
                <a:gd name="T4" fmla="*/ 1 w 151"/>
                <a:gd name="T5" fmla="*/ 0 h 36"/>
                <a:gd name="T6" fmla="*/ 1 w 151"/>
                <a:gd name="T7" fmla="*/ 1 h 36"/>
                <a:gd name="T8" fmla="*/ 1 w 151"/>
                <a:gd name="T9" fmla="*/ 1 h 36"/>
                <a:gd name="T10" fmla="*/ 1 w 151"/>
                <a:gd name="T11" fmla="*/ 1 h 36"/>
                <a:gd name="T12" fmla="*/ 1 w 151"/>
                <a:gd name="T13" fmla="*/ 1 h 36"/>
                <a:gd name="T14" fmla="*/ 1 w 151"/>
                <a:gd name="T15" fmla="*/ 1 h 36"/>
                <a:gd name="T16" fmla="*/ 1 w 151"/>
                <a:gd name="T17" fmla="*/ 1 h 36"/>
                <a:gd name="T18" fmla="*/ 0 w 151"/>
                <a:gd name="T19" fmla="*/ 1 h 36"/>
                <a:gd name="T20" fmla="*/ 1 w 151"/>
                <a:gd name="T21" fmla="*/ 1 h 36"/>
                <a:gd name="T22" fmla="*/ 1 w 151"/>
                <a:gd name="T23" fmla="*/ 1 h 36"/>
                <a:gd name="T24" fmla="*/ 1 w 151"/>
                <a:gd name="T25" fmla="*/ 1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"/>
                <a:gd name="T40" fmla="*/ 0 h 36"/>
                <a:gd name="T41" fmla="*/ 151 w 15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" h="36">
                  <a:moveTo>
                    <a:pt x="9" y="1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47" y="22"/>
                  </a:lnTo>
                  <a:lnTo>
                    <a:pt x="151" y="32"/>
                  </a:lnTo>
                  <a:lnTo>
                    <a:pt x="142" y="36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9" y="22"/>
                  </a:lnTo>
                  <a:lnTo>
                    <a:pt x="0" y="1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C61C393-3241-48E0-98B1-7ED2417A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504"/>
              <a:ext cx="415" cy="184"/>
            </a:xfrm>
            <a:custGeom>
              <a:avLst/>
              <a:gdLst>
                <a:gd name="T0" fmla="*/ 1 w 710"/>
                <a:gd name="T1" fmla="*/ 0 h 328"/>
                <a:gd name="T2" fmla="*/ 1 w 710"/>
                <a:gd name="T3" fmla="*/ 1 h 328"/>
                <a:gd name="T4" fmla="*/ 1 w 710"/>
                <a:gd name="T5" fmla="*/ 1 h 328"/>
                <a:gd name="T6" fmla="*/ 1 w 710"/>
                <a:gd name="T7" fmla="*/ 1 h 328"/>
                <a:gd name="T8" fmla="*/ 1 w 710"/>
                <a:gd name="T9" fmla="*/ 1 h 328"/>
                <a:gd name="T10" fmla="*/ 1 w 710"/>
                <a:gd name="T11" fmla="*/ 1 h 328"/>
                <a:gd name="T12" fmla="*/ 1 w 710"/>
                <a:gd name="T13" fmla="*/ 1 h 328"/>
                <a:gd name="T14" fmla="*/ 1 w 710"/>
                <a:gd name="T15" fmla="*/ 1 h 328"/>
                <a:gd name="T16" fmla="*/ 1 w 710"/>
                <a:gd name="T17" fmla="*/ 1 h 328"/>
                <a:gd name="T18" fmla="*/ 1 w 710"/>
                <a:gd name="T19" fmla="*/ 1 h 328"/>
                <a:gd name="T20" fmla="*/ 1 w 710"/>
                <a:gd name="T21" fmla="*/ 1 h 328"/>
                <a:gd name="T22" fmla="*/ 1 w 710"/>
                <a:gd name="T23" fmla="*/ 1 h 328"/>
                <a:gd name="T24" fmla="*/ 1 w 710"/>
                <a:gd name="T25" fmla="*/ 1 h 328"/>
                <a:gd name="T26" fmla="*/ 1 w 710"/>
                <a:gd name="T27" fmla="*/ 1 h 328"/>
                <a:gd name="T28" fmla="*/ 1 w 710"/>
                <a:gd name="T29" fmla="*/ 1 h 328"/>
                <a:gd name="T30" fmla="*/ 1 w 710"/>
                <a:gd name="T31" fmla="*/ 1 h 328"/>
                <a:gd name="T32" fmla="*/ 1 w 710"/>
                <a:gd name="T33" fmla="*/ 1 h 328"/>
                <a:gd name="T34" fmla="*/ 1 w 710"/>
                <a:gd name="T35" fmla="*/ 1 h 328"/>
                <a:gd name="T36" fmla="*/ 1 w 710"/>
                <a:gd name="T37" fmla="*/ 1 h 328"/>
                <a:gd name="T38" fmla="*/ 1 w 710"/>
                <a:gd name="T39" fmla="*/ 1 h 328"/>
                <a:gd name="T40" fmla="*/ 1 w 710"/>
                <a:gd name="T41" fmla="*/ 1 h 328"/>
                <a:gd name="T42" fmla="*/ 1 w 710"/>
                <a:gd name="T43" fmla="*/ 1 h 328"/>
                <a:gd name="T44" fmla="*/ 1 w 710"/>
                <a:gd name="T45" fmla="*/ 1 h 328"/>
                <a:gd name="T46" fmla="*/ 1 w 710"/>
                <a:gd name="T47" fmla="*/ 1 h 328"/>
                <a:gd name="T48" fmla="*/ 1 w 710"/>
                <a:gd name="T49" fmla="*/ 1 h 328"/>
                <a:gd name="T50" fmla="*/ 1 w 710"/>
                <a:gd name="T51" fmla="*/ 1 h 328"/>
                <a:gd name="T52" fmla="*/ 1 w 710"/>
                <a:gd name="T53" fmla="*/ 1 h 328"/>
                <a:gd name="T54" fmla="*/ 1 w 710"/>
                <a:gd name="T55" fmla="*/ 1 h 328"/>
                <a:gd name="T56" fmla="*/ 1 w 710"/>
                <a:gd name="T57" fmla="*/ 1 h 328"/>
                <a:gd name="T58" fmla="*/ 0 w 710"/>
                <a:gd name="T59" fmla="*/ 1 h 328"/>
                <a:gd name="T60" fmla="*/ 1 w 710"/>
                <a:gd name="T61" fmla="*/ 0 h 328"/>
                <a:gd name="T62" fmla="*/ 1 w 710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0"/>
                <a:gd name="T97" fmla="*/ 0 h 328"/>
                <a:gd name="T98" fmla="*/ 710 w 710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0" h="328">
                  <a:moveTo>
                    <a:pt x="17" y="0"/>
                  </a:moveTo>
                  <a:lnTo>
                    <a:pt x="65" y="24"/>
                  </a:lnTo>
                  <a:lnTo>
                    <a:pt x="110" y="59"/>
                  </a:lnTo>
                  <a:lnTo>
                    <a:pt x="145" y="111"/>
                  </a:lnTo>
                  <a:lnTo>
                    <a:pt x="166" y="181"/>
                  </a:lnTo>
                  <a:lnTo>
                    <a:pt x="224" y="233"/>
                  </a:lnTo>
                  <a:lnTo>
                    <a:pt x="291" y="263"/>
                  </a:lnTo>
                  <a:lnTo>
                    <a:pt x="423" y="289"/>
                  </a:lnTo>
                  <a:lnTo>
                    <a:pt x="542" y="270"/>
                  </a:lnTo>
                  <a:lnTo>
                    <a:pt x="641" y="222"/>
                  </a:lnTo>
                  <a:lnTo>
                    <a:pt x="676" y="173"/>
                  </a:lnTo>
                  <a:lnTo>
                    <a:pt x="681" y="124"/>
                  </a:lnTo>
                  <a:lnTo>
                    <a:pt x="619" y="65"/>
                  </a:lnTo>
                  <a:lnTo>
                    <a:pt x="623" y="45"/>
                  </a:lnTo>
                  <a:lnTo>
                    <a:pt x="637" y="38"/>
                  </a:lnTo>
                  <a:lnTo>
                    <a:pt x="685" y="64"/>
                  </a:lnTo>
                  <a:lnTo>
                    <a:pt x="708" y="112"/>
                  </a:lnTo>
                  <a:lnTo>
                    <a:pt x="710" y="173"/>
                  </a:lnTo>
                  <a:lnTo>
                    <a:pt x="669" y="244"/>
                  </a:lnTo>
                  <a:lnTo>
                    <a:pt x="617" y="289"/>
                  </a:lnTo>
                  <a:lnTo>
                    <a:pt x="541" y="313"/>
                  </a:lnTo>
                  <a:lnTo>
                    <a:pt x="464" y="324"/>
                  </a:lnTo>
                  <a:lnTo>
                    <a:pt x="400" y="328"/>
                  </a:lnTo>
                  <a:lnTo>
                    <a:pt x="300" y="310"/>
                  </a:lnTo>
                  <a:lnTo>
                    <a:pt x="177" y="255"/>
                  </a:lnTo>
                  <a:lnTo>
                    <a:pt x="131" y="193"/>
                  </a:lnTo>
                  <a:lnTo>
                    <a:pt x="111" y="145"/>
                  </a:lnTo>
                  <a:lnTo>
                    <a:pt x="86" y="95"/>
                  </a:lnTo>
                  <a:lnTo>
                    <a:pt x="51" y="51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BAE6324-E87F-4B97-A3D4-B6254FCD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" y="2284"/>
              <a:ext cx="1243" cy="257"/>
            </a:xfrm>
            <a:custGeom>
              <a:avLst/>
              <a:gdLst>
                <a:gd name="T0" fmla="*/ 1 w 2129"/>
                <a:gd name="T1" fmla="*/ 0 h 458"/>
                <a:gd name="T2" fmla="*/ 1 w 2129"/>
                <a:gd name="T3" fmla="*/ 1 h 458"/>
                <a:gd name="T4" fmla="*/ 1 w 2129"/>
                <a:gd name="T5" fmla="*/ 1 h 458"/>
                <a:gd name="T6" fmla="*/ 0 w 2129"/>
                <a:gd name="T7" fmla="*/ 1 h 458"/>
                <a:gd name="T8" fmla="*/ 1 w 2129"/>
                <a:gd name="T9" fmla="*/ 1 h 458"/>
                <a:gd name="T10" fmla="*/ 1 w 2129"/>
                <a:gd name="T11" fmla="*/ 1 h 458"/>
                <a:gd name="T12" fmla="*/ 1 w 2129"/>
                <a:gd name="T13" fmla="*/ 1 h 458"/>
                <a:gd name="T14" fmla="*/ 1 w 2129"/>
                <a:gd name="T15" fmla="*/ 1 h 458"/>
                <a:gd name="T16" fmla="*/ 1 w 2129"/>
                <a:gd name="T17" fmla="*/ 1 h 458"/>
                <a:gd name="T18" fmla="*/ 1 w 2129"/>
                <a:gd name="T19" fmla="*/ 1 h 458"/>
                <a:gd name="T20" fmla="*/ 1 w 2129"/>
                <a:gd name="T21" fmla="*/ 1 h 458"/>
                <a:gd name="T22" fmla="*/ 1 w 2129"/>
                <a:gd name="T23" fmla="*/ 1 h 458"/>
                <a:gd name="T24" fmla="*/ 1 w 2129"/>
                <a:gd name="T25" fmla="*/ 1 h 458"/>
                <a:gd name="T26" fmla="*/ 1 w 2129"/>
                <a:gd name="T27" fmla="*/ 1 h 458"/>
                <a:gd name="T28" fmla="*/ 1 w 2129"/>
                <a:gd name="T29" fmla="*/ 0 h 458"/>
                <a:gd name="T30" fmla="*/ 1 w 2129"/>
                <a:gd name="T31" fmla="*/ 0 h 458"/>
                <a:gd name="T32" fmla="*/ 1 w 2129"/>
                <a:gd name="T33" fmla="*/ 0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9"/>
                <a:gd name="T52" fmla="*/ 0 h 458"/>
                <a:gd name="T53" fmla="*/ 2129 w 2129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9" h="458">
                  <a:moveTo>
                    <a:pt x="332" y="0"/>
                  </a:moveTo>
                  <a:lnTo>
                    <a:pt x="271" y="37"/>
                  </a:lnTo>
                  <a:lnTo>
                    <a:pt x="71" y="296"/>
                  </a:lnTo>
                  <a:lnTo>
                    <a:pt x="0" y="332"/>
                  </a:lnTo>
                  <a:lnTo>
                    <a:pt x="62" y="429"/>
                  </a:lnTo>
                  <a:lnTo>
                    <a:pt x="520" y="405"/>
                  </a:lnTo>
                  <a:lnTo>
                    <a:pt x="1984" y="458"/>
                  </a:lnTo>
                  <a:lnTo>
                    <a:pt x="2129" y="384"/>
                  </a:lnTo>
                  <a:lnTo>
                    <a:pt x="1798" y="348"/>
                  </a:lnTo>
                  <a:lnTo>
                    <a:pt x="2067" y="327"/>
                  </a:lnTo>
                  <a:lnTo>
                    <a:pt x="2005" y="245"/>
                  </a:lnTo>
                  <a:lnTo>
                    <a:pt x="1897" y="94"/>
                  </a:lnTo>
                  <a:lnTo>
                    <a:pt x="1094" y="52"/>
                  </a:lnTo>
                  <a:lnTo>
                    <a:pt x="410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BCD2EBE-AF43-4B8E-B470-AB9D57BC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" y="2135"/>
              <a:ext cx="953" cy="251"/>
            </a:xfrm>
            <a:custGeom>
              <a:avLst/>
              <a:gdLst>
                <a:gd name="T0" fmla="*/ 0 w 1631"/>
                <a:gd name="T1" fmla="*/ 1 h 448"/>
                <a:gd name="T2" fmla="*/ 1 w 1631"/>
                <a:gd name="T3" fmla="*/ 1 h 448"/>
                <a:gd name="T4" fmla="*/ 1 w 1631"/>
                <a:gd name="T5" fmla="*/ 1 h 448"/>
                <a:gd name="T6" fmla="*/ 1 w 1631"/>
                <a:gd name="T7" fmla="*/ 1 h 448"/>
                <a:gd name="T8" fmla="*/ 1 w 1631"/>
                <a:gd name="T9" fmla="*/ 1 h 448"/>
                <a:gd name="T10" fmla="*/ 1 w 1631"/>
                <a:gd name="T11" fmla="*/ 1 h 448"/>
                <a:gd name="T12" fmla="*/ 1 w 1631"/>
                <a:gd name="T13" fmla="*/ 1 h 448"/>
                <a:gd name="T14" fmla="*/ 1 w 1631"/>
                <a:gd name="T15" fmla="*/ 0 h 448"/>
                <a:gd name="T16" fmla="*/ 1 w 1631"/>
                <a:gd name="T17" fmla="*/ 1 h 448"/>
                <a:gd name="T18" fmla="*/ 1 w 1631"/>
                <a:gd name="T19" fmla="*/ 1 h 448"/>
                <a:gd name="T20" fmla="*/ 0 w 1631"/>
                <a:gd name="T21" fmla="*/ 1 h 448"/>
                <a:gd name="T22" fmla="*/ 0 w 1631"/>
                <a:gd name="T23" fmla="*/ 1 h 448"/>
                <a:gd name="T24" fmla="*/ 0 w 1631"/>
                <a:gd name="T25" fmla="*/ 1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1"/>
                <a:gd name="T40" fmla="*/ 0 h 448"/>
                <a:gd name="T41" fmla="*/ 1631 w 1631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1" h="448">
                  <a:moveTo>
                    <a:pt x="0" y="229"/>
                  </a:moveTo>
                  <a:lnTo>
                    <a:pt x="10" y="105"/>
                  </a:lnTo>
                  <a:lnTo>
                    <a:pt x="139" y="100"/>
                  </a:lnTo>
                  <a:lnTo>
                    <a:pt x="704" y="53"/>
                  </a:lnTo>
                  <a:lnTo>
                    <a:pt x="937" y="27"/>
                  </a:lnTo>
                  <a:lnTo>
                    <a:pt x="1413" y="22"/>
                  </a:lnTo>
                  <a:lnTo>
                    <a:pt x="1579" y="17"/>
                  </a:lnTo>
                  <a:lnTo>
                    <a:pt x="1631" y="0"/>
                  </a:lnTo>
                  <a:lnTo>
                    <a:pt x="1600" y="448"/>
                  </a:lnTo>
                  <a:lnTo>
                    <a:pt x="1518" y="31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915C35B-4CF4-45DA-BB85-0E0FA613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" y="2018"/>
              <a:ext cx="518" cy="109"/>
            </a:xfrm>
            <a:custGeom>
              <a:avLst/>
              <a:gdLst>
                <a:gd name="T0" fmla="*/ 1 w 885"/>
                <a:gd name="T1" fmla="*/ 0 h 197"/>
                <a:gd name="T2" fmla="*/ 1 w 885"/>
                <a:gd name="T3" fmla="*/ 1 h 197"/>
                <a:gd name="T4" fmla="*/ 0 w 885"/>
                <a:gd name="T5" fmla="*/ 1 h 197"/>
                <a:gd name="T6" fmla="*/ 1 w 885"/>
                <a:gd name="T7" fmla="*/ 1 h 197"/>
                <a:gd name="T8" fmla="*/ 1 w 885"/>
                <a:gd name="T9" fmla="*/ 1 h 197"/>
                <a:gd name="T10" fmla="*/ 1 w 885"/>
                <a:gd name="T11" fmla="*/ 1 h 197"/>
                <a:gd name="T12" fmla="*/ 1 w 885"/>
                <a:gd name="T13" fmla="*/ 1 h 197"/>
                <a:gd name="T14" fmla="*/ 1 w 885"/>
                <a:gd name="T15" fmla="*/ 1 h 197"/>
                <a:gd name="T16" fmla="*/ 1 w 885"/>
                <a:gd name="T17" fmla="*/ 1 h 197"/>
                <a:gd name="T18" fmla="*/ 1 w 885"/>
                <a:gd name="T19" fmla="*/ 1 h 197"/>
                <a:gd name="T20" fmla="*/ 1 w 885"/>
                <a:gd name="T21" fmla="*/ 0 h 197"/>
                <a:gd name="T22" fmla="*/ 1 w 885"/>
                <a:gd name="T23" fmla="*/ 0 h 197"/>
                <a:gd name="T24" fmla="*/ 1 w 885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5"/>
                <a:gd name="T40" fmla="*/ 0 h 197"/>
                <a:gd name="T41" fmla="*/ 885 w 885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5" h="197">
                  <a:moveTo>
                    <a:pt x="44" y="0"/>
                  </a:moveTo>
                  <a:lnTo>
                    <a:pt x="47" y="62"/>
                  </a:lnTo>
                  <a:lnTo>
                    <a:pt x="0" y="155"/>
                  </a:lnTo>
                  <a:lnTo>
                    <a:pt x="275" y="94"/>
                  </a:lnTo>
                  <a:lnTo>
                    <a:pt x="414" y="118"/>
                  </a:lnTo>
                  <a:lnTo>
                    <a:pt x="259" y="197"/>
                  </a:lnTo>
                  <a:lnTo>
                    <a:pt x="885" y="155"/>
                  </a:lnTo>
                  <a:lnTo>
                    <a:pt x="872" y="72"/>
                  </a:lnTo>
                  <a:lnTo>
                    <a:pt x="730" y="89"/>
                  </a:lnTo>
                  <a:lnTo>
                    <a:pt x="657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378354EB-91DB-420D-8893-156D32C5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" y="1299"/>
              <a:ext cx="242" cy="740"/>
            </a:xfrm>
            <a:custGeom>
              <a:avLst/>
              <a:gdLst>
                <a:gd name="T0" fmla="*/ 1 w 414"/>
                <a:gd name="T1" fmla="*/ 1 h 1320"/>
                <a:gd name="T2" fmla="*/ 1 w 414"/>
                <a:gd name="T3" fmla="*/ 1 h 1320"/>
                <a:gd name="T4" fmla="*/ 1 w 414"/>
                <a:gd name="T5" fmla="*/ 1 h 1320"/>
                <a:gd name="T6" fmla="*/ 1 w 414"/>
                <a:gd name="T7" fmla="*/ 0 h 1320"/>
                <a:gd name="T8" fmla="*/ 1 w 414"/>
                <a:gd name="T9" fmla="*/ 1 h 1320"/>
                <a:gd name="T10" fmla="*/ 1 w 414"/>
                <a:gd name="T11" fmla="*/ 1 h 1320"/>
                <a:gd name="T12" fmla="*/ 1 w 414"/>
                <a:gd name="T13" fmla="*/ 1 h 1320"/>
                <a:gd name="T14" fmla="*/ 1 w 414"/>
                <a:gd name="T15" fmla="*/ 1 h 1320"/>
                <a:gd name="T16" fmla="*/ 1 w 414"/>
                <a:gd name="T17" fmla="*/ 1 h 1320"/>
                <a:gd name="T18" fmla="*/ 0 w 414"/>
                <a:gd name="T19" fmla="*/ 1 h 1320"/>
                <a:gd name="T20" fmla="*/ 1 w 414"/>
                <a:gd name="T21" fmla="*/ 1 h 1320"/>
                <a:gd name="T22" fmla="*/ 1 w 414"/>
                <a:gd name="T23" fmla="*/ 1 h 1320"/>
                <a:gd name="T24" fmla="*/ 1 w 414"/>
                <a:gd name="T25" fmla="*/ 1 h 1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4"/>
                <a:gd name="T40" fmla="*/ 0 h 1320"/>
                <a:gd name="T41" fmla="*/ 414 w 414"/>
                <a:gd name="T42" fmla="*/ 1320 h 1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4" h="1320">
                  <a:moveTo>
                    <a:pt x="50" y="1260"/>
                  </a:moveTo>
                  <a:lnTo>
                    <a:pt x="165" y="1224"/>
                  </a:lnTo>
                  <a:lnTo>
                    <a:pt x="337" y="239"/>
                  </a:lnTo>
                  <a:lnTo>
                    <a:pt x="393" y="0"/>
                  </a:lnTo>
                  <a:lnTo>
                    <a:pt x="414" y="73"/>
                  </a:lnTo>
                  <a:lnTo>
                    <a:pt x="367" y="582"/>
                  </a:lnTo>
                  <a:lnTo>
                    <a:pt x="285" y="1213"/>
                  </a:lnTo>
                  <a:lnTo>
                    <a:pt x="267" y="1273"/>
                  </a:lnTo>
                  <a:lnTo>
                    <a:pt x="113" y="1320"/>
                  </a:lnTo>
                  <a:lnTo>
                    <a:pt x="0" y="1291"/>
                  </a:lnTo>
                  <a:lnTo>
                    <a:pt x="50" y="126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0B47226-EDAD-4123-A215-8179B38E5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1901"/>
              <a:ext cx="462" cy="73"/>
            </a:xfrm>
            <a:custGeom>
              <a:avLst/>
              <a:gdLst>
                <a:gd name="T0" fmla="*/ 0 w 789"/>
                <a:gd name="T1" fmla="*/ 1 h 130"/>
                <a:gd name="T2" fmla="*/ 1 w 789"/>
                <a:gd name="T3" fmla="*/ 1 h 130"/>
                <a:gd name="T4" fmla="*/ 1 w 789"/>
                <a:gd name="T5" fmla="*/ 1 h 130"/>
                <a:gd name="T6" fmla="*/ 1 w 789"/>
                <a:gd name="T7" fmla="*/ 1 h 130"/>
                <a:gd name="T8" fmla="*/ 1 w 789"/>
                <a:gd name="T9" fmla="*/ 1 h 130"/>
                <a:gd name="T10" fmla="*/ 1 w 789"/>
                <a:gd name="T11" fmla="*/ 0 h 130"/>
                <a:gd name="T12" fmla="*/ 0 w 789"/>
                <a:gd name="T13" fmla="*/ 1 h 130"/>
                <a:gd name="T14" fmla="*/ 0 w 789"/>
                <a:gd name="T15" fmla="*/ 1 h 130"/>
                <a:gd name="T16" fmla="*/ 0 w 789"/>
                <a:gd name="T17" fmla="*/ 1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9"/>
                <a:gd name="T28" fmla="*/ 0 h 130"/>
                <a:gd name="T29" fmla="*/ 789 w 789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9" h="130">
                  <a:moveTo>
                    <a:pt x="0" y="70"/>
                  </a:moveTo>
                  <a:lnTo>
                    <a:pt x="24" y="130"/>
                  </a:lnTo>
                  <a:lnTo>
                    <a:pt x="79" y="103"/>
                  </a:lnTo>
                  <a:lnTo>
                    <a:pt x="789" y="40"/>
                  </a:lnTo>
                  <a:lnTo>
                    <a:pt x="789" y="8"/>
                  </a:lnTo>
                  <a:lnTo>
                    <a:pt x="477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AABDEF9-506E-40AB-8DA3-5294CC0B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" y="1218"/>
              <a:ext cx="713" cy="640"/>
            </a:xfrm>
            <a:custGeom>
              <a:avLst/>
              <a:gdLst>
                <a:gd name="T0" fmla="*/ 1 w 1220"/>
                <a:gd name="T1" fmla="*/ 1 h 1143"/>
                <a:gd name="T2" fmla="*/ 1 w 1220"/>
                <a:gd name="T3" fmla="*/ 1 h 1143"/>
                <a:gd name="T4" fmla="*/ 0 w 1220"/>
                <a:gd name="T5" fmla="*/ 1 h 1143"/>
                <a:gd name="T6" fmla="*/ 1 w 1220"/>
                <a:gd name="T7" fmla="*/ 1 h 1143"/>
                <a:gd name="T8" fmla="*/ 1 w 1220"/>
                <a:gd name="T9" fmla="*/ 1 h 1143"/>
                <a:gd name="T10" fmla="*/ 1 w 1220"/>
                <a:gd name="T11" fmla="*/ 1 h 1143"/>
                <a:gd name="T12" fmla="*/ 1 w 1220"/>
                <a:gd name="T13" fmla="*/ 1 h 1143"/>
                <a:gd name="T14" fmla="*/ 1 w 1220"/>
                <a:gd name="T15" fmla="*/ 0 h 1143"/>
                <a:gd name="T16" fmla="*/ 1 w 1220"/>
                <a:gd name="T17" fmla="*/ 1 h 1143"/>
                <a:gd name="T18" fmla="*/ 1 w 1220"/>
                <a:gd name="T19" fmla="*/ 1 h 1143"/>
                <a:gd name="T20" fmla="*/ 1 w 1220"/>
                <a:gd name="T21" fmla="*/ 1 h 1143"/>
                <a:gd name="T22" fmla="*/ 1 w 1220"/>
                <a:gd name="T23" fmla="*/ 1 h 1143"/>
                <a:gd name="T24" fmla="*/ 1 w 1220"/>
                <a:gd name="T25" fmla="*/ 1 h 1143"/>
                <a:gd name="T26" fmla="*/ 1 w 1220"/>
                <a:gd name="T27" fmla="*/ 1 h 1143"/>
                <a:gd name="T28" fmla="*/ 1 w 1220"/>
                <a:gd name="T29" fmla="*/ 1 h 1143"/>
                <a:gd name="T30" fmla="*/ 1 w 1220"/>
                <a:gd name="T31" fmla="*/ 1 h 1143"/>
                <a:gd name="T32" fmla="*/ 1 w 1220"/>
                <a:gd name="T33" fmla="*/ 1 h 1143"/>
                <a:gd name="T34" fmla="*/ 1 w 1220"/>
                <a:gd name="T35" fmla="*/ 1 h 1143"/>
                <a:gd name="T36" fmla="*/ 1 w 1220"/>
                <a:gd name="T37" fmla="*/ 1 h 1143"/>
                <a:gd name="T38" fmla="*/ 1 w 1220"/>
                <a:gd name="T39" fmla="*/ 1 h 1143"/>
                <a:gd name="T40" fmla="*/ 1 w 1220"/>
                <a:gd name="T41" fmla="*/ 1 h 1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0"/>
                <a:gd name="T64" fmla="*/ 0 h 1143"/>
                <a:gd name="T65" fmla="*/ 1220 w 1220"/>
                <a:gd name="T66" fmla="*/ 1143 h 1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0" h="1143">
                  <a:moveTo>
                    <a:pt x="203" y="1143"/>
                  </a:moveTo>
                  <a:lnTo>
                    <a:pt x="15" y="502"/>
                  </a:lnTo>
                  <a:lnTo>
                    <a:pt x="0" y="347"/>
                  </a:lnTo>
                  <a:lnTo>
                    <a:pt x="26" y="280"/>
                  </a:lnTo>
                  <a:lnTo>
                    <a:pt x="134" y="212"/>
                  </a:lnTo>
                  <a:lnTo>
                    <a:pt x="589" y="88"/>
                  </a:lnTo>
                  <a:lnTo>
                    <a:pt x="1092" y="5"/>
                  </a:lnTo>
                  <a:lnTo>
                    <a:pt x="1200" y="0"/>
                  </a:lnTo>
                  <a:lnTo>
                    <a:pt x="1220" y="52"/>
                  </a:lnTo>
                  <a:lnTo>
                    <a:pt x="1184" y="332"/>
                  </a:lnTo>
                  <a:lnTo>
                    <a:pt x="1107" y="176"/>
                  </a:lnTo>
                  <a:lnTo>
                    <a:pt x="935" y="78"/>
                  </a:lnTo>
                  <a:lnTo>
                    <a:pt x="678" y="109"/>
                  </a:lnTo>
                  <a:lnTo>
                    <a:pt x="212" y="280"/>
                  </a:lnTo>
                  <a:lnTo>
                    <a:pt x="113" y="379"/>
                  </a:lnTo>
                  <a:lnTo>
                    <a:pt x="118" y="638"/>
                  </a:lnTo>
                  <a:lnTo>
                    <a:pt x="217" y="923"/>
                  </a:lnTo>
                  <a:lnTo>
                    <a:pt x="238" y="1067"/>
                  </a:lnTo>
                  <a:lnTo>
                    <a:pt x="203" y="114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E7BB908-0930-4DFD-84A9-5FCDDB46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2177"/>
              <a:ext cx="306" cy="107"/>
            </a:xfrm>
            <a:custGeom>
              <a:avLst/>
              <a:gdLst>
                <a:gd name="T0" fmla="*/ 0 w 524"/>
                <a:gd name="T1" fmla="*/ 1 h 191"/>
                <a:gd name="T2" fmla="*/ 1 w 524"/>
                <a:gd name="T3" fmla="*/ 0 h 191"/>
                <a:gd name="T4" fmla="*/ 1 w 524"/>
                <a:gd name="T5" fmla="*/ 1 h 191"/>
                <a:gd name="T6" fmla="*/ 1 w 524"/>
                <a:gd name="T7" fmla="*/ 1 h 191"/>
                <a:gd name="T8" fmla="*/ 1 w 524"/>
                <a:gd name="T9" fmla="*/ 1 h 191"/>
                <a:gd name="T10" fmla="*/ 1 w 524"/>
                <a:gd name="T11" fmla="*/ 1 h 191"/>
                <a:gd name="T12" fmla="*/ 1 w 524"/>
                <a:gd name="T13" fmla="*/ 1 h 191"/>
                <a:gd name="T14" fmla="*/ 0 w 524"/>
                <a:gd name="T15" fmla="*/ 1 h 191"/>
                <a:gd name="T16" fmla="*/ 0 w 524"/>
                <a:gd name="T17" fmla="*/ 1 h 191"/>
                <a:gd name="T18" fmla="*/ 0 w 524"/>
                <a:gd name="T19" fmla="*/ 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4"/>
                <a:gd name="T31" fmla="*/ 0 h 191"/>
                <a:gd name="T32" fmla="*/ 524 w 524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4" h="191">
                  <a:moveTo>
                    <a:pt x="0" y="184"/>
                  </a:moveTo>
                  <a:lnTo>
                    <a:pt x="41" y="0"/>
                  </a:lnTo>
                  <a:lnTo>
                    <a:pt x="524" y="20"/>
                  </a:lnTo>
                  <a:lnTo>
                    <a:pt x="507" y="109"/>
                  </a:lnTo>
                  <a:lnTo>
                    <a:pt x="481" y="57"/>
                  </a:lnTo>
                  <a:lnTo>
                    <a:pt x="120" y="78"/>
                  </a:lnTo>
                  <a:lnTo>
                    <a:pt x="52" y="19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30CCBAF-A5DF-4FD1-84FD-193E059B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" y="2227"/>
              <a:ext cx="149" cy="65"/>
            </a:xfrm>
            <a:custGeom>
              <a:avLst/>
              <a:gdLst>
                <a:gd name="T0" fmla="*/ 0 w 257"/>
                <a:gd name="T1" fmla="*/ 1 h 116"/>
                <a:gd name="T2" fmla="*/ 1 w 257"/>
                <a:gd name="T3" fmla="*/ 1 h 116"/>
                <a:gd name="T4" fmla="*/ 1 w 257"/>
                <a:gd name="T5" fmla="*/ 1 h 116"/>
                <a:gd name="T6" fmla="*/ 1 w 257"/>
                <a:gd name="T7" fmla="*/ 1 h 116"/>
                <a:gd name="T8" fmla="*/ 1 w 257"/>
                <a:gd name="T9" fmla="*/ 1 h 116"/>
                <a:gd name="T10" fmla="*/ 1 w 257"/>
                <a:gd name="T11" fmla="*/ 0 h 116"/>
                <a:gd name="T12" fmla="*/ 1 w 257"/>
                <a:gd name="T13" fmla="*/ 1 h 116"/>
                <a:gd name="T14" fmla="*/ 0 w 257"/>
                <a:gd name="T15" fmla="*/ 1 h 116"/>
                <a:gd name="T16" fmla="*/ 0 w 257"/>
                <a:gd name="T17" fmla="*/ 1 h 116"/>
                <a:gd name="T18" fmla="*/ 0 w 257"/>
                <a:gd name="T19" fmla="*/ 1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116"/>
                <a:gd name="T32" fmla="*/ 257 w 257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116">
                  <a:moveTo>
                    <a:pt x="0" y="84"/>
                  </a:moveTo>
                  <a:lnTo>
                    <a:pt x="43" y="112"/>
                  </a:lnTo>
                  <a:lnTo>
                    <a:pt x="140" y="116"/>
                  </a:lnTo>
                  <a:lnTo>
                    <a:pt x="142" y="77"/>
                  </a:lnTo>
                  <a:lnTo>
                    <a:pt x="257" y="10"/>
                  </a:lnTo>
                  <a:lnTo>
                    <a:pt x="74" y="0"/>
                  </a:lnTo>
                  <a:lnTo>
                    <a:pt x="33" y="5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3CD7A93-D765-40D4-8121-2B31CCAF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" y="2467"/>
              <a:ext cx="1240" cy="76"/>
            </a:xfrm>
            <a:custGeom>
              <a:avLst/>
              <a:gdLst>
                <a:gd name="T0" fmla="*/ 1 w 2122"/>
                <a:gd name="T1" fmla="*/ 1 h 137"/>
                <a:gd name="T2" fmla="*/ 0 w 2122"/>
                <a:gd name="T3" fmla="*/ 1 h 137"/>
                <a:gd name="T4" fmla="*/ 1 w 2122"/>
                <a:gd name="T5" fmla="*/ 0 h 137"/>
                <a:gd name="T6" fmla="*/ 1 w 2122"/>
                <a:gd name="T7" fmla="*/ 1 h 137"/>
                <a:gd name="T8" fmla="*/ 1 w 2122"/>
                <a:gd name="T9" fmla="*/ 1 h 137"/>
                <a:gd name="T10" fmla="*/ 1 w 2122"/>
                <a:gd name="T11" fmla="*/ 1 h 137"/>
                <a:gd name="T12" fmla="*/ 1 w 2122"/>
                <a:gd name="T13" fmla="*/ 1 h 137"/>
                <a:gd name="T14" fmla="*/ 1 w 2122"/>
                <a:gd name="T15" fmla="*/ 1 h 137"/>
                <a:gd name="T16" fmla="*/ 1 w 2122"/>
                <a:gd name="T17" fmla="*/ 1 h 137"/>
                <a:gd name="T18" fmla="*/ 1 w 2122"/>
                <a:gd name="T19" fmla="*/ 1 h 137"/>
                <a:gd name="T20" fmla="*/ 1 w 2122"/>
                <a:gd name="T21" fmla="*/ 1 h 137"/>
                <a:gd name="T22" fmla="*/ 1 w 2122"/>
                <a:gd name="T23" fmla="*/ 1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22"/>
                <a:gd name="T37" fmla="*/ 0 h 137"/>
                <a:gd name="T38" fmla="*/ 2122 w 2122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22" h="137">
                  <a:moveTo>
                    <a:pt x="52" y="90"/>
                  </a:moveTo>
                  <a:lnTo>
                    <a:pt x="0" y="31"/>
                  </a:lnTo>
                  <a:lnTo>
                    <a:pt x="155" y="0"/>
                  </a:lnTo>
                  <a:lnTo>
                    <a:pt x="2071" y="36"/>
                  </a:lnTo>
                  <a:lnTo>
                    <a:pt x="2122" y="77"/>
                  </a:lnTo>
                  <a:lnTo>
                    <a:pt x="2041" y="137"/>
                  </a:lnTo>
                  <a:lnTo>
                    <a:pt x="1014" y="104"/>
                  </a:lnTo>
                  <a:lnTo>
                    <a:pt x="337" y="78"/>
                  </a:lnTo>
                  <a:lnTo>
                    <a:pt x="122" y="118"/>
                  </a:lnTo>
                  <a:lnTo>
                    <a:pt x="52" y="9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92D5055F-815E-4F16-A2B4-8563F0F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" y="2098"/>
              <a:ext cx="982" cy="77"/>
            </a:xfrm>
            <a:custGeom>
              <a:avLst/>
              <a:gdLst>
                <a:gd name="T0" fmla="*/ 1 w 1682"/>
                <a:gd name="T1" fmla="*/ 1 h 135"/>
                <a:gd name="T2" fmla="*/ 1 w 1682"/>
                <a:gd name="T3" fmla="*/ 1 h 135"/>
                <a:gd name="T4" fmla="*/ 1 w 1682"/>
                <a:gd name="T5" fmla="*/ 1 h 135"/>
                <a:gd name="T6" fmla="*/ 1 w 1682"/>
                <a:gd name="T7" fmla="*/ 1 h 135"/>
                <a:gd name="T8" fmla="*/ 1 w 1682"/>
                <a:gd name="T9" fmla="*/ 1 h 135"/>
                <a:gd name="T10" fmla="*/ 1 w 1682"/>
                <a:gd name="T11" fmla="*/ 1 h 135"/>
                <a:gd name="T12" fmla="*/ 1 w 1682"/>
                <a:gd name="T13" fmla="*/ 1 h 135"/>
                <a:gd name="T14" fmla="*/ 1 w 1682"/>
                <a:gd name="T15" fmla="*/ 0 h 135"/>
                <a:gd name="T16" fmla="*/ 1 w 1682"/>
                <a:gd name="T17" fmla="*/ 1 h 135"/>
                <a:gd name="T18" fmla="*/ 1 w 1682"/>
                <a:gd name="T19" fmla="*/ 1 h 135"/>
                <a:gd name="T20" fmla="*/ 1 w 1682"/>
                <a:gd name="T21" fmla="*/ 1 h 135"/>
                <a:gd name="T22" fmla="*/ 1 w 1682"/>
                <a:gd name="T23" fmla="*/ 1 h 135"/>
                <a:gd name="T24" fmla="*/ 1 w 1682"/>
                <a:gd name="T25" fmla="*/ 1 h 135"/>
                <a:gd name="T26" fmla="*/ 1 w 1682"/>
                <a:gd name="T27" fmla="*/ 1 h 135"/>
                <a:gd name="T28" fmla="*/ 1 w 1682"/>
                <a:gd name="T29" fmla="*/ 1 h 135"/>
                <a:gd name="T30" fmla="*/ 1 w 1682"/>
                <a:gd name="T31" fmla="*/ 1 h 135"/>
                <a:gd name="T32" fmla="*/ 1 w 1682"/>
                <a:gd name="T33" fmla="*/ 1 h 135"/>
                <a:gd name="T34" fmla="*/ 1 w 1682"/>
                <a:gd name="T35" fmla="*/ 1 h 135"/>
                <a:gd name="T36" fmla="*/ 1 w 1682"/>
                <a:gd name="T37" fmla="*/ 1 h 135"/>
                <a:gd name="T38" fmla="*/ 1 w 1682"/>
                <a:gd name="T39" fmla="*/ 1 h 135"/>
                <a:gd name="T40" fmla="*/ 1 w 1682"/>
                <a:gd name="T41" fmla="*/ 1 h 135"/>
                <a:gd name="T42" fmla="*/ 1 w 1682"/>
                <a:gd name="T43" fmla="*/ 1 h 135"/>
                <a:gd name="T44" fmla="*/ 1 w 1682"/>
                <a:gd name="T45" fmla="*/ 1 h 135"/>
                <a:gd name="T46" fmla="*/ 1 w 1682"/>
                <a:gd name="T47" fmla="*/ 1 h 135"/>
                <a:gd name="T48" fmla="*/ 0 w 1682"/>
                <a:gd name="T49" fmla="*/ 1 h 135"/>
                <a:gd name="T50" fmla="*/ 1 w 1682"/>
                <a:gd name="T51" fmla="*/ 1 h 135"/>
                <a:gd name="T52" fmla="*/ 1 w 1682"/>
                <a:gd name="T53" fmla="*/ 1 h 135"/>
                <a:gd name="T54" fmla="*/ 1 w 1682"/>
                <a:gd name="T55" fmla="*/ 1 h 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2"/>
                <a:gd name="T85" fmla="*/ 0 h 135"/>
                <a:gd name="T86" fmla="*/ 1682 w 1682"/>
                <a:gd name="T87" fmla="*/ 135 h 1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2" h="135">
                  <a:moveTo>
                    <a:pt x="11" y="114"/>
                  </a:moveTo>
                  <a:lnTo>
                    <a:pt x="155" y="99"/>
                  </a:lnTo>
                  <a:lnTo>
                    <a:pt x="299" y="84"/>
                  </a:lnTo>
                  <a:lnTo>
                    <a:pt x="488" y="64"/>
                  </a:lnTo>
                  <a:lnTo>
                    <a:pt x="577" y="47"/>
                  </a:lnTo>
                  <a:lnTo>
                    <a:pt x="677" y="26"/>
                  </a:lnTo>
                  <a:lnTo>
                    <a:pt x="847" y="13"/>
                  </a:lnTo>
                  <a:lnTo>
                    <a:pt x="1161" y="0"/>
                  </a:lnTo>
                  <a:lnTo>
                    <a:pt x="1476" y="4"/>
                  </a:lnTo>
                  <a:lnTo>
                    <a:pt x="1541" y="4"/>
                  </a:lnTo>
                  <a:lnTo>
                    <a:pt x="1660" y="11"/>
                  </a:lnTo>
                  <a:lnTo>
                    <a:pt x="1677" y="21"/>
                  </a:lnTo>
                  <a:lnTo>
                    <a:pt x="1682" y="39"/>
                  </a:lnTo>
                  <a:lnTo>
                    <a:pt x="1674" y="54"/>
                  </a:lnTo>
                  <a:lnTo>
                    <a:pt x="1654" y="60"/>
                  </a:lnTo>
                  <a:lnTo>
                    <a:pt x="1541" y="52"/>
                  </a:lnTo>
                  <a:lnTo>
                    <a:pt x="1476" y="52"/>
                  </a:lnTo>
                  <a:lnTo>
                    <a:pt x="1164" y="47"/>
                  </a:lnTo>
                  <a:lnTo>
                    <a:pt x="850" y="60"/>
                  </a:lnTo>
                  <a:lnTo>
                    <a:pt x="686" y="71"/>
                  </a:lnTo>
                  <a:lnTo>
                    <a:pt x="585" y="91"/>
                  </a:lnTo>
                  <a:lnTo>
                    <a:pt x="493" y="104"/>
                  </a:lnTo>
                  <a:lnTo>
                    <a:pt x="302" y="120"/>
                  </a:lnTo>
                  <a:lnTo>
                    <a:pt x="12" y="135"/>
                  </a:lnTo>
                  <a:lnTo>
                    <a:pt x="0" y="125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743637D-D9F4-4CBE-85C4-4EAD50477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" y="2107"/>
              <a:ext cx="62" cy="288"/>
            </a:xfrm>
            <a:custGeom>
              <a:avLst/>
              <a:gdLst>
                <a:gd name="T0" fmla="*/ 1 w 107"/>
                <a:gd name="T1" fmla="*/ 1 h 514"/>
                <a:gd name="T2" fmla="*/ 1 w 107"/>
                <a:gd name="T3" fmla="*/ 1 h 514"/>
                <a:gd name="T4" fmla="*/ 1 w 107"/>
                <a:gd name="T5" fmla="*/ 1 h 514"/>
                <a:gd name="T6" fmla="*/ 1 w 107"/>
                <a:gd name="T7" fmla="*/ 1 h 514"/>
                <a:gd name="T8" fmla="*/ 1 w 107"/>
                <a:gd name="T9" fmla="*/ 1 h 514"/>
                <a:gd name="T10" fmla="*/ 0 w 107"/>
                <a:gd name="T11" fmla="*/ 1 h 514"/>
                <a:gd name="T12" fmla="*/ 1 w 107"/>
                <a:gd name="T13" fmla="*/ 1 h 514"/>
                <a:gd name="T14" fmla="*/ 1 w 107"/>
                <a:gd name="T15" fmla="*/ 1 h 514"/>
                <a:gd name="T16" fmla="*/ 1 w 107"/>
                <a:gd name="T17" fmla="*/ 1 h 514"/>
                <a:gd name="T18" fmla="*/ 1 w 107"/>
                <a:gd name="T19" fmla="*/ 1 h 514"/>
                <a:gd name="T20" fmla="*/ 1 w 107"/>
                <a:gd name="T21" fmla="*/ 0 h 514"/>
                <a:gd name="T22" fmla="*/ 1 w 107"/>
                <a:gd name="T23" fmla="*/ 1 h 514"/>
                <a:gd name="T24" fmla="*/ 1 w 107"/>
                <a:gd name="T25" fmla="*/ 1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514"/>
                <a:gd name="T41" fmla="*/ 107 w 107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514">
                  <a:moveTo>
                    <a:pt x="107" y="24"/>
                  </a:moveTo>
                  <a:lnTo>
                    <a:pt x="95" y="167"/>
                  </a:lnTo>
                  <a:lnTo>
                    <a:pt x="73" y="310"/>
                  </a:lnTo>
                  <a:lnTo>
                    <a:pt x="59" y="401"/>
                  </a:lnTo>
                  <a:lnTo>
                    <a:pt x="42" y="514"/>
                  </a:lnTo>
                  <a:lnTo>
                    <a:pt x="0" y="441"/>
                  </a:lnTo>
                  <a:lnTo>
                    <a:pt x="12" y="380"/>
                  </a:lnTo>
                  <a:lnTo>
                    <a:pt x="34" y="303"/>
                  </a:lnTo>
                  <a:lnTo>
                    <a:pt x="58" y="24"/>
                  </a:lnTo>
                  <a:lnTo>
                    <a:pt x="65" y="5"/>
                  </a:lnTo>
                  <a:lnTo>
                    <a:pt x="82" y="0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A6A97DF-7DBC-4334-B644-B32E8A76E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" y="2185"/>
              <a:ext cx="28" cy="96"/>
            </a:xfrm>
            <a:custGeom>
              <a:avLst/>
              <a:gdLst>
                <a:gd name="T0" fmla="*/ 1 w 48"/>
                <a:gd name="T1" fmla="*/ 1 h 173"/>
                <a:gd name="T2" fmla="*/ 1 w 48"/>
                <a:gd name="T3" fmla="*/ 1 h 173"/>
                <a:gd name="T4" fmla="*/ 1 w 48"/>
                <a:gd name="T5" fmla="*/ 1 h 173"/>
                <a:gd name="T6" fmla="*/ 1 w 48"/>
                <a:gd name="T7" fmla="*/ 1 h 173"/>
                <a:gd name="T8" fmla="*/ 1 w 48"/>
                <a:gd name="T9" fmla="*/ 1 h 173"/>
                <a:gd name="T10" fmla="*/ 0 w 48"/>
                <a:gd name="T11" fmla="*/ 1 h 173"/>
                <a:gd name="T12" fmla="*/ 1 w 48"/>
                <a:gd name="T13" fmla="*/ 1 h 173"/>
                <a:gd name="T14" fmla="*/ 1 w 48"/>
                <a:gd name="T15" fmla="*/ 0 h 173"/>
                <a:gd name="T16" fmla="*/ 1 w 48"/>
                <a:gd name="T17" fmla="*/ 0 h 173"/>
                <a:gd name="T18" fmla="*/ 1 w 48"/>
                <a:gd name="T19" fmla="*/ 1 h 173"/>
                <a:gd name="T20" fmla="*/ 1 w 48"/>
                <a:gd name="T21" fmla="*/ 1 h 173"/>
                <a:gd name="T22" fmla="*/ 1 w 48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73"/>
                <a:gd name="T38" fmla="*/ 48 w 48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73">
                  <a:moveTo>
                    <a:pt x="48" y="21"/>
                  </a:moveTo>
                  <a:lnTo>
                    <a:pt x="35" y="66"/>
                  </a:lnTo>
                  <a:lnTo>
                    <a:pt x="22" y="164"/>
                  </a:lnTo>
                  <a:lnTo>
                    <a:pt x="12" y="173"/>
                  </a:lnTo>
                  <a:lnTo>
                    <a:pt x="2" y="163"/>
                  </a:lnTo>
                  <a:lnTo>
                    <a:pt x="0" y="64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A24F61E2-CA40-4B1B-BB13-5D2BE639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171"/>
              <a:ext cx="308" cy="25"/>
            </a:xfrm>
            <a:custGeom>
              <a:avLst/>
              <a:gdLst>
                <a:gd name="T0" fmla="*/ 1 w 526"/>
                <a:gd name="T1" fmla="*/ 1 h 44"/>
                <a:gd name="T2" fmla="*/ 1 w 526"/>
                <a:gd name="T3" fmla="*/ 0 h 44"/>
                <a:gd name="T4" fmla="*/ 1 w 526"/>
                <a:gd name="T5" fmla="*/ 1 h 44"/>
                <a:gd name="T6" fmla="*/ 1 w 526"/>
                <a:gd name="T7" fmla="*/ 1 h 44"/>
                <a:gd name="T8" fmla="*/ 1 w 526"/>
                <a:gd name="T9" fmla="*/ 1 h 44"/>
                <a:gd name="T10" fmla="*/ 1 w 526"/>
                <a:gd name="T11" fmla="*/ 1 h 44"/>
                <a:gd name="T12" fmla="*/ 1 w 526"/>
                <a:gd name="T13" fmla="*/ 1 h 44"/>
                <a:gd name="T14" fmla="*/ 1 w 526"/>
                <a:gd name="T15" fmla="*/ 1 h 44"/>
                <a:gd name="T16" fmla="*/ 1 w 526"/>
                <a:gd name="T17" fmla="*/ 1 h 44"/>
                <a:gd name="T18" fmla="*/ 0 w 526"/>
                <a:gd name="T19" fmla="*/ 1 h 44"/>
                <a:gd name="T20" fmla="*/ 1 w 526"/>
                <a:gd name="T21" fmla="*/ 1 h 44"/>
                <a:gd name="T22" fmla="*/ 1 w 526"/>
                <a:gd name="T23" fmla="*/ 1 h 44"/>
                <a:gd name="T24" fmla="*/ 1 w 526"/>
                <a:gd name="T25" fmla="*/ 1 h 44"/>
                <a:gd name="T26" fmla="*/ 1 w 526"/>
                <a:gd name="T27" fmla="*/ 1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6"/>
                <a:gd name="T43" fmla="*/ 0 h 44"/>
                <a:gd name="T44" fmla="*/ 526 w 526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6" h="44">
                  <a:moveTo>
                    <a:pt x="15" y="13"/>
                  </a:moveTo>
                  <a:lnTo>
                    <a:pt x="188" y="0"/>
                  </a:lnTo>
                  <a:lnTo>
                    <a:pt x="361" y="5"/>
                  </a:lnTo>
                  <a:lnTo>
                    <a:pt x="517" y="24"/>
                  </a:lnTo>
                  <a:lnTo>
                    <a:pt x="526" y="35"/>
                  </a:lnTo>
                  <a:lnTo>
                    <a:pt x="516" y="44"/>
                  </a:lnTo>
                  <a:lnTo>
                    <a:pt x="360" y="44"/>
                  </a:lnTo>
                  <a:lnTo>
                    <a:pt x="189" y="35"/>
                  </a:lnTo>
                  <a:lnTo>
                    <a:pt x="20" y="44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72F70A7E-6573-4D67-84A4-2AA970C3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" y="2224"/>
              <a:ext cx="174" cy="48"/>
            </a:xfrm>
            <a:custGeom>
              <a:avLst/>
              <a:gdLst>
                <a:gd name="T0" fmla="*/ 1 w 298"/>
                <a:gd name="T1" fmla="*/ 1 h 86"/>
                <a:gd name="T2" fmla="*/ 1 w 298"/>
                <a:gd name="T3" fmla="*/ 1 h 86"/>
                <a:gd name="T4" fmla="*/ 1 w 298"/>
                <a:gd name="T5" fmla="*/ 1 h 86"/>
                <a:gd name="T6" fmla="*/ 1 w 298"/>
                <a:gd name="T7" fmla="*/ 1 h 86"/>
                <a:gd name="T8" fmla="*/ 1 w 298"/>
                <a:gd name="T9" fmla="*/ 1 h 86"/>
                <a:gd name="T10" fmla="*/ 1 w 298"/>
                <a:gd name="T11" fmla="*/ 1 h 86"/>
                <a:gd name="T12" fmla="*/ 1 w 298"/>
                <a:gd name="T13" fmla="*/ 0 h 86"/>
                <a:gd name="T14" fmla="*/ 1 w 298"/>
                <a:gd name="T15" fmla="*/ 0 h 86"/>
                <a:gd name="T16" fmla="*/ 1 w 298"/>
                <a:gd name="T17" fmla="*/ 1 h 86"/>
                <a:gd name="T18" fmla="*/ 1 w 298"/>
                <a:gd name="T19" fmla="*/ 1 h 86"/>
                <a:gd name="T20" fmla="*/ 1 w 298"/>
                <a:gd name="T21" fmla="*/ 1 h 86"/>
                <a:gd name="T22" fmla="*/ 1 w 298"/>
                <a:gd name="T23" fmla="*/ 1 h 86"/>
                <a:gd name="T24" fmla="*/ 1 w 298"/>
                <a:gd name="T25" fmla="*/ 1 h 86"/>
                <a:gd name="T26" fmla="*/ 1 w 298"/>
                <a:gd name="T27" fmla="*/ 1 h 86"/>
                <a:gd name="T28" fmla="*/ 1 w 298"/>
                <a:gd name="T29" fmla="*/ 1 h 86"/>
                <a:gd name="T30" fmla="*/ 1 w 298"/>
                <a:gd name="T31" fmla="*/ 1 h 86"/>
                <a:gd name="T32" fmla="*/ 1 w 298"/>
                <a:gd name="T33" fmla="*/ 1 h 86"/>
                <a:gd name="T34" fmla="*/ 0 w 298"/>
                <a:gd name="T35" fmla="*/ 1 h 86"/>
                <a:gd name="T36" fmla="*/ 1 w 298"/>
                <a:gd name="T37" fmla="*/ 1 h 86"/>
                <a:gd name="T38" fmla="*/ 1 w 298"/>
                <a:gd name="T39" fmla="*/ 1 h 86"/>
                <a:gd name="T40" fmla="*/ 1 w 298"/>
                <a:gd name="T41" fmla="*/ 1 h 86"/>
                <a:gd name="T42" fmla="*/ 1 w 298"/>
                <a:gd name="T43" fmla="*/ 1 h 86"/>
                <a:gd name="T44" fmla="*/ 1 w 298"/>
                <a:gd name="T45" fmla="*/ 1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86"/>
                <a:gd name="T71" fmla="*/ 298 w 298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86">
                  <a:moveTo>
                    <a:pt x="27" y="21"/>
                  </a:moveTo>
                  <a:lnTo>
                    <a:pt x="20" y="63"/>
                  </a:lnTo>
                  <a:lnTo>
                    <a:pt x="49" y="48"/>
                  </a:lnTo>
                  <a:lnTo>
                    <a:pt x="63" y="21"/>
                  </a:lnTo>
                  <a:lnTo>
                    <a:pt x="69" y="7"/>
                  </a:lnTo>
                  <a:lnTo>
                    <a:pt x="83" y="2"/>
                  </a:lnTo>
                  <a:lnTo>
                    <a:pt x="134" y="0"/>
                  </a:lnTo>
                  <a:lnTo>
                    <a:pt x="235" y="0"/>
                  </a:lnTo>
                  <a:lnTo>
                    <a:pt x="287" y="12"/>
                  </a:lnTo>
                  <a:lnTo>
                    <a:pt x="298" y="21"/>
                  </a:lnTo>
                  <a:lnTo>
                    <a:pt x="287" y="30"/>
                  </a:lnTo>
                  <a:lnTo>
                    <a:pt x="235" y="46"/>
                  </a:lnTo>
                  <a:lnTo>
                    <a:pt x="134" y="46"/>
                  </a:lnTo>
                  <a:lnTo>
                    <a:pt x="98" y="45"/>
                  </a:lnTo>
                  <a:lnTo>
                    <a:pt x="84" y="63"/>
                  </a:lnTo>
                  <a:lnTo>
                    <a:pt x="62" y="76"/>
                  </a:lnTo>
                  <a:lnTo>
                    <a:pt x="10" y="86"/>
                  </a:lnTo>
                  <a:lnTo>
                    <a:pt x="0" y="77"/>
                  </a:lnTo>
                  <a:lnTo>
                    <a:pt x="9" y="13"/>
                  </a:lnTo>
                  <a:lnTo>
                    <a:pt x="22" y="8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CC5CBBA8-8BC7-4DBD-BA5B-8ABCE04AB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" y="2253"/>
              <a:ext cx="939" cy="63"/>
            </a:xfrm>
            <a:custGeom>
              <a:avLst/>
              <a:gdLst>
                <a:gd name="T0" fmla="*/ 1 w 1606"/>
                <a:gd name="T1" fmla="*/ 0 h 114"/>
                <a:gd name="T2" fmla="*/ 1 w 1606"/>
                <a:gd name="T3" fmla="*/ 1 h 114"/>
                <a:gd name="T4" fmla="*/ 1 w 1606"/>
                <a:gd name="T5" fmla="*/ 1 h 114"/>
                <a:gd name="T6" fmla="*/ 1 w 1606"/>
                <a:gd name="T7" fmla="*/ 1 h 114"/>
                <a:gd name="T8" fmla="*/ 1 w 1606"/>
                <a:gd name="T9" fmla="*/ 1 h 114"/>
                <a:gd name="T10" fmla="*/ 1 w 1606"/>
                <a:gd name="T11" fmla="*/ 1 h 114"/>
                <a:gd name="T12" fmla="*/ 1 w 1606"/>
                <a:gd name="T13" fmla="*/ 1 h 114"/>
                <a:gd name="T14" fmla="*/ 1 w 1606"/>
                <a:gd name="T15" fmla="*/ 1 h 114"/>
                <a:gd name="T16" fmla="*/ 1 w 1606"/>
                <a:gd name="T17" fmla="*/ 1 h 114"/>
                <a:gd name="T18" fmla="*/ 1 w 1606"/>
                <a:gd name="T19" fmla="*/ 1 h 114"/>
                <a:gd name="T20" fmla="*/ 1 w 1606"/>
                <a:gd name="T21" fmla="*/ 1 h 114"/>
                <a:gd name="T22" fmla="*/ 1 w 1606"/>
                <a:gd name="T23" fmla="*/ 1 h 114"/>
                <a:gd name="T24" fmla="*/ 1 w 1606"/>
                <a:gd name="T25" fmla="*/ 1 h 114"/>
                <a:gd name="T26" fmla="*/ 1 w 1606"/>
                <a:gd name="T27" fmla="*/ 1 h 114"/>
                <a:gd name="T28" fmla="*/ 0 w 1606"/>
                <a:gd name="T29" fmla="*/ 1 h 114"/>
                <a:gd name="T30" fmla="*/ 1 w 1606"/>
                <a:gd name="T31" fmla="*/ 0 h 114"/>
                <a:gd name="T32" fmla="*/ 1 w 1606"/>
                <a:gd name="T33" fmla="*/ 0 h 114"/>
                <a:gd name="T34" fmla="*/ 1 w 1606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6"/>
                <a:gd name="T55" fmla="*/ 0 h 114"/>
                <a:gd name="T56" fmla="*/ 1606 w 1606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6" h="114">
                  <a:moveTo>
                    <a:pt x="11" y="0"/>
                  </a:moveTo>
                  <a:lnTo>
                    <a:pt x="408" y="13"/>
                  </a:lnTo>
                  <a:lnTo>
                    <a:pt x="1167" y="45"/>
                  </a:lnTo>
                  <a:lnTo>
                    <a:pt x="1386" y="52"/>
                  </a:lnTo>
                  <a:lnTo>
                    <a:pt x="1583" y="65"/>
                  </a:lnTo>
                  <a:lnTo>
                    <a:pt x="1601" y="72"/>
                  </a:lnTo>
                  <a:lnTo>
                    <a:pt x="1606" y="89"/>
                  </a:lnTo>
                  <a:lnTo>
                    <a:pt x="1601" y="106"/>
                  </a:lnTo>
                  <a:lnTo>
                    <a:pt x="1583" y="114"/>
                  </a:lnTo>
                  <a:lnTo>
                    <a:pt x="1383" y="101"/>
                  </a:lnTo>
                  <a:lnTo>
                    <a:pt x="1163" y="93"/>
                  </a:lnTo>
                  <a:lnTo>
                    <a:pt x="405" y="49"/>
                  </a:lnTo>
                  <a:lnTo>
                    <a:pt x="207" y="30"/>
                  </a:lnTo>
                  <a:lnTo>
                    <a:pt x="11" y="20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7A6CEF32-ECAF-493A-AE77-FDCCDC65D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" y="2445"/>
              <a:ext cx="856" cy="48"/>
            </a:xfrm>
            <a:custGeom>
              <a:avLst/>
              <a:gdLst>
                <a:gd name="T0" fmla="*/ 1 w 1463"/>
                <a:gd name="T1" fmla="*/ 1 h 87"/>
                <a:gd name="T2" fmla="*/ 1 w 1463"/>
                <a:gd name="T3" fmla="*/ 0 h 87"/>
                <a:gd name="T4" fmla="*/ 1 w 1463"/>
                <a:gd name="T5" fmla="*/ 1 h 87"/>
                <a:gd name="T6" fmla="*/ 1 w 1463"/>
                <a:gd name="T7" fmla="*/ 1 h 87"/>
                <a:gd name="T8" fmla="*/ 1 w 1463"/>
                <a:gd name="T9" fmla="*/ 1 h 87"/>
                <a:gd name="T10" fmla="*/ 1 w 1463"/>
                <a:gd name="T11" fmla="*/ 1 h 87"/>
                <a:gd name="T12" fmla="*/ 1 w 1463"/>
                <a:gd name="T13" fmla="*/ 1 h 87"/>
                <a:gd name="T14" fmla="*/ 1 w 1463"/>
                <a:gd name="T15" fmla="*/ 1 h 87"/>
                <a:gd name="T16" fmla="*/ 1 w 1463"/>
                <a:gd name="T17" fmla="*/ 1 h 87"/>
                <a:gd name="T18" fmla="*/ 1 w 1463"/>
                <a:gd name="T19" fmla="*/ 1 h 87"/>
                <a:gd name="T20" fmla="*/ 1 w 1463"/>
                <a:gd name="T21" fmla="*/ 1 h 87"/>
                <a:gd name="T22" fmla="*/ 1 w 1463"/>
                <a:gd name="T23" fmla="*/ 1 h 87"/>
                <a:gd name="T24" fmla="*/ 1 w 1463"/>
                <a:gd name="T25" fmla="*/ 1 h 87"/>
                <a:gd name="T26" fmla="*/ 1 w 1463"/>
                <a:gd name="T27" fmla="*/ 1 h 87"/>
                <a:gd name="T28" fmla="*/ 1 w 1463"/>
                <a:gd name="T29" fmla="*/ 1 h 87"/>
                <a:gd name="T30" fmla="*/ 0 w 1463"/>
                <a:gd name="T31" fmla="*/ 1 h 87"/>
                <a:gd name="T32" fmla="*/ 1 w 1463"/>
                <a:gd name="T33" fmla="*/ 1 h 87"/>
                <a:gd name="T34" fmla="*/ 1 w 1463"/>
                <a:gd name="T35" fmla="*/ 1 h 87"/>
                <a:gd name="T36" fmla="*/ 1 w 1463"/>
                <a:gd name="T37" fmla="*/ 1 h 87"/>
                <a:gd name="T38" fmla="*/ 1 w 1463"/>
                <a:gd name="T39" fmla="*/ 1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3"/>
                <a:gd name="T61" fmla="*/ 0 h 87"/>
                <a:gd name="T62" fmla="*/ 1463 w 1463"/>
                <a:gd name="T63" fmla="*/ 87 h 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3" h="87">
                  <a:moveTo>
                    <a:pt x="15" y="4"/>
                  </a:moveTo>
                  <a:lnTo>
                    <a:pt x="280" y="0"/>
                  </a:lnTo>
                  <a:lnTo>
                    <a:pt x="717" y="15"/>
                  </a:lnTo>
                  <a:lnTo>
                    <a:pt x="921" y="27"/>
                  </a:lnTo>
                  <a:lnTo>
                    <a:pt x="1153" y="37"/>
                  </a:lnTo>
                  <a:lnTo>
                    <a:pt x="1304" y="48"/>
                  </a:lnTo>
                  <a:lnTo>
                    <a:pt x="1454" y="56"/>
                  </a:lnTo>
                  <a:lnTo>
                    <a:pt x="1463" y="65"/>
                  </a:lnTo>
                  <a:lnTo>
                    <a:pt x="1454" y="75"/>
                  </a:lnTo>
                  <a:lnTo>
                    <a:pt x="1303" y="82"/>
                  </a:lnTo>
                  <a:lnTo>
                    <a:pt x="1152" y="87"/>
                  </a:lnTo>
                  <a:lnTo>
                    <a:pt x="716" y="65"/>
                  </a:lnTo>
                  <a:lnTo>
                    <a:pt x="511" y="54"/>
                  </a:lnTo>
                  <a:lnTo>
                    <a:pt x="280" y="50"/>
                  </a:lnTo>
                  <a:lnTo>
                    <a:pt x="17" y="37"/>
                  </a:lnTo>
                  <a:lnTo>
                    <a:pt x="0" y="20"/>
                  </a:lnTo>
                  <a:lnTo>
                    <a:pt x="4" y="9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61C50FF1-0DC2-4AC7-B9B3-2F94FFAF7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" y="2306"/>
              <a:ext cx="113" cy="162"/>
            </a:xfrm>
            <a:custGeom>
              <a:avLst/>
              <a:gdLst>
                <a:gd name="T0" fmla="*/ 1 w 196"/>
                <a:gd name="T1" fmla="*/ 1 h 289"/>
                <a:gd name="T2" fmla="*/ 1 w 196"/>
                <a:gd name="T3" fmla="*/ 1 h 289"/>
                <a:gd name="T4" fmla="*/ 1 w 196"/>
                <a:gd name="T5" fmla="*/ 1 h 289"/>
                <a:gd name="T6" fmla="*/ 1 w 196"/>
                <a:gd name="T7" fmla="*/ 1 h 289"/>
                <a:gd name="T8" fmla="*/ 1 w 196"/>
                <a:gd name="T9" fmla="*/ 1 h 289"/>
                <a:gd name="T10" fmla="*/ 1 w 196"/>
                <a:gd name="T11" fmla="*/ 1 h 289"/>
                <a:gd name="T12" fmla="*/ 1 w 196"/>
                <a:gd name="T13" fmla="*/ 1 h 289"/>
                <a:gd name="T14" fmla="*/ 1 w 196"/>
                <a:gd name="T15" fmla="*/ 1 h 289"/>
                <a:gd name="T16" fmla="*/ 1 w 196"/>
                <a:gd name="T17" fmla="*/ 1 h 289"/>
                <a:gd name="T18" fmla="*/ 1 w 196"/>
                <a:gd name="T19" fmla="*/ 1 h 289"/>
                <a:gd name="T20" fmla="*/ 1 w 196"/>
                <a:gd name="T21" fmla="*/ 1 h 289"/>
                <a:gd name="T22" fmla="*/ 1 w 196"/>
                <a:gd name="T23" fmla="*/ 1 h 289"/>
                <a:gd name="T24" fmla="*/ 1 w 196"/>
                <a:gd name="T25" fmla="*/ 1 h 289"/>
                <a:gd name="T26" fmla="*/ 0 w 196"/>
                <a:gd name="T27" fmla="*/ 1 h 289"/>
                <a:gd name="T28" fmla="*/ 1 w 196"/>
                <a:gd name="T29" fmla="*/ 0 h 289"/>
                <a:gd name="T30" fmla="*/ 1 w 196"/>
                <a:gd name="T31" fmla="*/ 1 h 289"/>
                <a:gd name="T32" fmla="*/ 1 w 196"/>
                <a:gd name="T33" fmla="*/ 1 h 289"/>
                <a:gd name="T34" fmla="*/ 1 w 196"/>
                <a:gd name="T35" fmla="*/ 1 h 2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89"/>
                <a:gd name="T56" fmla="*/ 196 w 196"/>
                <a:gd name="T57" fmla="*/ 289 h 2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89">
                  <a:moveTo>
                    <a:pt x="17" y="6"/>
                  </a:moveTo>
                  <a:lnTo>
                    <a:pt x="37" y="47"/>
                  </a:lnTo>
                  <a:lnTo>
                    <a:pt x="56" y="82"/>
                  </a:lnTo>
                  <a:lnTo>
                    <a:pt x="80" y="116"/>
                  </a:lnTo>
                  <a:lnTo>
                    <a:pt x="110" y="153"/>
                  </a:lnTo>
                  <a:lnTo>
                    <a:pt x="196" y="267"/>
                  </a:lnTo>
                  <a:lnTo>
                    <a:pt x="190" y="284"/>
                  </a:lnTo>
                  <a:lnTo>
                    <a:pt x="176" y="289"/>
                  </a:lnTo>
                  <a:lnTo>
                    <a:pt x="154" y="270"/>
                  </a:lnTo>
                  <a:lnTo>
                    <a:pt x="146" y="240"/>
                  </a:lnTo>
                  <a:lnTo>
                    <a:pt x="129" y="216"/>
                  </a:lnTo>
                  <a:lnTo>
                    <a:pt x="85" y="172"/>
                  </a:lnTo>
                  <a:lnTo>
                    <a:pt x="36" y="9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1719C0C-A82E-454C-9BF3-F050CC00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" y="2483"/>
              <a:ext cx="66" cy="63"/>
            </a:xfrm>
            <a:custGeom>
              <a:avLst/>
              <a:gdLst>
                <a:gd name="T0" fmla="*/ 1 w 112"/>
                <a:gd name="T1" fmla="*/ 1 h 110"/>
                <a:gd name="T2" fmla="*/ 1 w 112"/>
                <a:gd name="T3" fmla="*/ 1 h 110"/>
                <a:gd name="T4" fmla="*/ 1 w 112"/>
                <a:gd name="T5" fmla="*/ 1 h 110"/>
                <a:gd name="T6" fmla="*/ 1 w 112"/>
                <a:gd name="T7" fmla="*/ 1 h 110"/>
                <a:gd name="T8" fmla="*/ 1 w 112"/>
                <a:gd name="T9" fmla="*/ 1 h 110"/>
                <a:gd name="T10" fmla="*/ 0 w 112"/>
                <a:gd name="T11" fmla="*/ 1 h 110"/>
                <a:gd name="T12" fmla="*/ 1 w 112"/>
                <a:gd name="T13" fmla="*/ 1 h 110"/>
                <a:gd name="T14" fmla="*/ 1 w 112"/>
                <a:gd name="T15" fmla="*/ 1 h 110"/>
                <a:gd name="T16" fmla="*/ 1 w 112"/>
                <a:gd name="T17" fmla="*/ 0 h 110"/>
                <a:gd name="T18" fmla="*/ 1 w 112"/>
                <a:gd name="T19" fmla="*/ 1 h 110"/>
                <a:gd name="T20" fmla="*/ 1 w 112"/>
                <a:gd name="T21" fmla="*/ 1 h 110"/>
                <a:gd name="T22" fmla="*/ 1 w 112"/>
                <a:gd name="T23" fmla="*/ 1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110"/>
                <a:gd name="T38" fmla="*/ 112 w 112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110">
                  <a:moveTo>
                    <a:pt x="112" y="14"/>
                  </a:moveTo>
                  <a:lnTo>
                    <a:pt x="93" y="41"/>
                  </a:lnTo>
                  <a:lnTo>
                    <a:pt x="73" y="65"/>
                  </a:lnTo>
                  <a:lnTo>
                    <a:pt x="29" y="110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87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CBCAC59C-9E7F-4F6C-8ACF-6595C5DF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" y="2506"/>
              <a:ext cx="1200" cy="47"/>
            </a:xfrm>
            <a:custGeom>
              <a:avLst/>
              <a:gdLst>
                <a:gd name="T0" fmla="*/ 1 w 2054"/>
                <a:gd name="T1" fmla="*/ 1 h 84"/>
                <a:gd name="T2" fmla="*/ 1 w 2054"/>
                <a:gd name="T3" fmla="*/ 1 h 84"/>
                <a:gd name="T4" fmla="*/ 1 w 2054"/>
                <a:gd name="T5" fmla="*/ 1 h 84"/>
                <a:gd name="T6" fmla="*/ 1 w 2054"/>
                <a:gd name="T7" fmla="*/ 1 h 84"/>
                <a:gd name="T8" fmla="*/ 1 w 2054"/>
                <a:gd name="T9" fmla="*/ 0 h 84"/>
                <a:gd name="T10" fmla="*/ 1 w 2054"/>
                <a:gd name="T11" fmla="*/ 0 h 84"/>
                <a:gd name="T12" fmla="*/ 1 w 2054"/>
                <a:gd name="T13" fmla="*/ 1 h 84"/>
                <a:gd name="T14" fmla="*/ 1 w 2054"/>
                <a:gd name="T15" fmla="*/ 1 h 84"/>
                <a:gd name="T16" fmla="*/ 1 w 2054"/>
                <a:gd name="T17" fmla="*/ 1 h 84"/>
                <a:gd name="T18" fmla="*/ 1 w 2054"/>
                <a:gd name="T19" fmla="*/ 1 h 84"/>
                <a:gd name="T20" fmla="*/ 1 w 2054"/>
                <a:gd name="T21" fmla="*/ 1 h 84"/>
                <a:gd name="T22" fmla="*/ 1 w 2054"/>
                <a:gd name="T23" fmla="*/ 1 h 84"/>
                <a:gd name="T24" fmla="*/ 1 w 2054"/>
                <a:gd name="T25" fmla="*/ 1 h 84"/>
                <a:gd name="T26" fmla="*/ 1 w 2054"/>
                <a:gd name="T27" fmla="*/ 1 h 84"/>
                <a:gd name="T28" fmla="*/ 1 w 2054"/>
                <a:gd name="T29" fmla="*/ 1 h 84"/>
                <a:gd name="T30" fmla="*/ 1 w 2054"/>
                <a:gd name="T31" fmla="*/ 1 h 84"/>
                <a:gd name="T32" fmla="*/ 1 w 2054"/>
                <a:gd name="T33" fmla="*/ 1 h 84"/>
                <a:gd name="T34" fmla="*/ 1 w 2054"/>
                <a:gd name="T35" fmla="*/ 1 h 84"/>
                <a:gd name="T36" fmla="*/ 1 w 2054"/>
                <a:gd name="T37" fmla="*/ 1 h 84"/>
                <a:gd name="T38" fmla="*/ 1 w 2054"/>
                <a:gd name="T39" fmla="*/ 1 h 84"/>
                <a:gd name="T40" fmla="*/ 1 w 2054"/>
                <a:gd name="T41" fmla="*/ 1 h 84"/>
                <a:gd name="T42" fmla="*/ 1 w 2054"/>
                <a:gd name="T43" fmla="*/ 1 h 84"/>
                <a:gd name="T44" fmla="*/ 1 w 2054"/>
                <a:gd name="T45" fmla="*/ 1 h 84"/>
                <a:gd name="T46" fmla="*/ 1 w 2054"/>
                <a:gd name="T47" fmla="*/ 1 h 84"/>
                <a:gd name="T48" fmla="*/ 1 w 2054"/>
                <a:gd name="T49" fmla="*/ 1 h 84"/>
                <a:gd name="T50" fmla="*/ 1 w 2054"/>
                <a:gd name="T51" fmla="*/ 1 h 84"/>
                <a:gd name="T52" fmla="*/ 0 w 2054"/>
                <a:gd name="T53" fmla="*/ 1 h 84"/>
                <a:gd name="T54" fmla="*/ 1 w 2054"/>
                <a:gd name="T55" fmla="*/ 1 h 84"/>
                <a:gd name="T56" fmla="*/ 1 w 2054"/>
                <a:gd name="T57" fmla="*/ 1 h 84"/>
                <a:gd name="T58" fmla="*/ 1 w 2054"/>
                <a:gd name="T59" fmla="*/ 1 h 84"/>
                <a:gd name="T60" fmla="*/ 1 w 2054"/>
                <a:gd name="T61" fmla="*/ 1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54"/>
                <a:gd name="T94" fmla="*/ 0 h 84"/>
                <a:gd name="T95" fmla="*/ 2054 w 2054"/>
                <a:gd name="T96" fmla="*/ 84 h 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54" h="84">
                  <a:moveTo>
                    <a:pt x="17" y="15"/>
                  </a:moveTo>
                  <a:lnTo>
                    <a:pt x="130" y="24"/>
                  </a:lnTo>
                  <a:lnTo>
                    <a:pt x="221" y="11"/>
                  </a:lnTo>
                  <a:lnTo>
                    <a:pt x="300" y="3"/>
                  </a:lnTo>
                  <a:lnTo>
                    <a:pt x="471" y="0"/>
                  </a:lnTo>
                  <a:lnTo>
                    <a:pt x="543" y="0"/>
                  </a:lnTo>
                  <a:lnTo>
                    <a:pt x="1295" y="15"/>
                  </a:lnTo>
                  <a:lnTo>
                    <a:pt x="1357" y="16"/>
                  </a:lnTo>
                  <a:lnTo>
                    <a:pt x="1390" y="17"/>
                  </a:lnTo>
                  <a:lnTo>
                    <a:pt x="1575" y="22"/>
                  </a:lnTo>
                  <a:lnTo>
                    <a:pt x="1606" y="28"/>
                  </a:lnTo>
                  <a:lnTo>
                    <a:pt x="2004" y="42"/>
                  </a:lnTo>
                  <a:lnTo>
                    <a:pt x="2054" y="42"/>
                  </a:lnTo>
                  <a:lnTo>
                    <a:pt x="2035" y="77"/>
                  </a:lnTo>
                  <a:lnTo>
                    <a:pt x="2004" y="84"/>
                  </a:lnTo>
                  <a:lnTo>
                    <a:pt x="1804" y="73"/>
                  </a:lnTo>
                  <a:lnTo>
                    <a:pt x="1605" y="63"/>
                  </a:lnTo>
                  <a:lnTo>
                    <a:pt x="1572" y="61"/>
                  </a:lnTo>
                  <a:lnTo>
                    <a:pt x="1387" y="56"/>
                  </a:lnTo>
                  <a:lnTo>
                    <a:pt x="1356" y="51"/>
                  </a:lnTo>
                  <a:lnTo>
                    <a:pt x="1295" y="54"/>
                  </a:lnTo>
                  <a:lnTo>
                    <a:pt x="543" y="38"/>
                  </a:lnTo>
                  <a:lnTo>
                    <a:pt x="471" y="38"/>
                  </a:lnTo>
                  <a:lnTo>
                    <a:pt x="302" y="32"/>
                  </a:lnTo>
                  <a:lnTo>
                    <a:pt x="133" y="43"/>
                  </a:lnTo>
                  <a:lnTo>
                    <a:pt x="11" y="43"/>
                  </a:lnTo>
                  <a:lnTo>
                    <a:pt x="0" y="26"/>
                  </a:lnTo>
                  <a:lnTo>
                    <a:pt x="5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95DB6D8-003E-4C87-86A9-BBDD3CBB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" y="2314"/>
              <a:ext cx="639" cy="65"/>
            </a:xfrm>
            <a:custGeom>
              <a:avLst/>
              <a:gdLst>
                <a:gd name="T0" fmla="*/ 1 w 1095"/>
                <a:gd name="T1" fmla="*/ 0 h 114"/>
                <a:gd name="T2" fmla="*/ 1 w 1095"/>
                <a:gd name="T3" fmla="*/ 1 h 114"/>
                <a:gd name="T4" fmla="*/ 1 w 1095"/>
                <a:gd name="T5" fmla="*/ 1 h 114"/>
                <a:gd name="T6" fmla="*/ 1 w 1095"/>
                <a:gd name="T7" fmla="*/ 1 h 114"/>
                <a:gd name="T8" fmla="*/ 1 w 1095"/>
                <a:gd name="T9" fmla="*/ 1 h 114"/>
                <a:gd name="T10" fmla="*/ 1 w 1095"/>
                <a:gd name="T11" fmla="*/ 1 h 114"/>
                <a:gd name="T12" fmla="*/ 1 w 1095"/>
                <a:gd name="T13" fmla="*/ 1 h 114"/>
                <a:gd name="T14" fmla="*/ 1 w 1095"/>
                <a:gd name="T15" fmla="*/ 1 h 114"/>
                <a:gd name="T16" fmla="*/ 1 w 1095"/>
                <a:gd name="T17" fmla="*/ 1 h 114"/>
                <a:gd name="T18" fmla="*/ 1 w 1095"/>
                <a:gd name="T19" fmla="*/ 1 h 114"/>
                <a:gd name="T20" fmla="*/ 1 w 1095"/>
                <a:gd name="T21" fmla="*/ 1 h 114"/>
                <a:gd name="T22" fmla="*/ 1 w 1095"/>
                <a:gd name="T23" fmla="*/ 1 h 114"/>
                <a:gd name="T24" fmla="*/ 0 w 1095"/>
                <a:gd name="T25" fmla="*/ 1 h 114"/>
                <a:gd name="T26" fmla="*/ 1 w 1095"/>
                <a:gd name="T27" fmla="*/ 1 h 114"/>
                <a:gd name="T28" fmla="*/ 1 w 1095"/>
                <a:gd name="T29" fmla="*/ 0 h 114"/>
                <a:gd name="T30" fmla="*/ 1 w 1095"/>
                <a:gd name="T31" fmla="*/ 0 h 114"/>
                <a:gd name="T32" fmla="*/ 1 w 1095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5"/>
                <a:gd name="T52" fmla="*/ 0 h 114"/>
                <a:gd name="T53" fmla="*/ 1095 w 1095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5" h="114">
                  <a:moveTo>
                    <a:pt x="20" y="0"/>
                  </a:moveTo>
                  <a:lnTo>
                    <a:pt x="274" y="10"/>
                  </a:lnTo>
                  <a:lnTo>
                    <a:pt x="440" y="27"/>
                  </a:lnTo>
                  <a:lnTo>
                    <a:pt x="586" y="40"/>
                  </a:lnTo>
                  <a:lnTo>
                    <a:pt x="900" y="67"/>
                  </a:lnTo>
                  <a:lnTo>
                    <a:pt x="992" y="82"/>
                  </a:lnTo>
                  <a:lnTo>
                    <a:pt x="1086" y="93"/>
                  </a:lnTo>
                  <a:lnTo>
                    <a:pt x="1095" y="104"/>
                  </a:lnTo>
                  <a:lnTo>
                    <a:pt x="1086" y="113"/>
                  </a:lnTo>
                  <a:lnTo>
                    <a:pt x="896" y="114"/>
                  </a:lnTo>
                  <a:lnTo>
                    <a:pt x="268" y="56"/>
                  </a:lnTo>
                  <a:lnTo>
                    <a:pt x="16" y="35"/>
                  </a:lnTo>
                  <a:lnTo>
                    <a:pt x="0" y="15"/>
                  </a:lnTo>
                  <a:lnTo>
                    <a:pt x="7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15640719-6C8B-4E53-8DA7-8433EE7CF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" y="2372"/>
              <a:ext cx="465" cy="48"/>
            </a:xfrm>
            <a:custGeom>
              <a:avLst/>
              <a:gdLst>
                <a:gd name="T0" fmla="*/ 1 w 796"/>
                <a:gd name="T1" fmla="*/ 0 h 84"/>
                <a:gd name="T2" fmla="*/ 1 w 796"/>
                <a:gd name="T3" fmla="*/ 1 h 84"/>
                <a:gd name="T4" fmla="*/ 1 w 796"/>
                <a:gd name="T5" fmla="*/ 1 h 84"/>
                <a:gd name="T6" fmla="*/ 1 w 796"/>
                <a:gd name="T7" fmla="*/ 1 h 84"/>
                <a:gd name="T8" fmla="*/ 1 w 796"/>
                <a:gd name="T9" fmla="*/ 1 h 84"/>
                <a:gd name="T10" fmla="*/ 1 w 796"/>
                <a:gd name="T11" fmla="*/ 1 h 84"/>
                <a:gd name="T12" fmla="*/ 1 w 796"/>
                <a:gd name="T13" fmla="*/ 1 h 84"/>
                <a:gd name="T14" fmla="*/ 1 w 796"/>
                <a:gd name="T15" fmla="*/ 1 h 84"/>
                <a:gd name="T16" fmla="*/ 1 w 796"/>
                <a:gd name="T17" fmla="*/ 1 h 84"/>
                <a:gd name="T18" fmla="*/ 1 w 796"/>
                <a:gd name="T19" fmla="*/ 1 h 84"/>
                <a:gd name="T20" fmla="*/ 1 w 796"/>
                <a:gd name="T21" fmla="*/ 1 h 84"/>
                <a:gd name="T22" fmla="*/ 1 w 796"/>
                <a:gd name="T23" fmla="*/ 1 h 84"/>
                <a:gd name="T24" fmla="*/ 0 w 796"/>
                <a:gd name="T25" fmla="*/ 1 h 84"/>
                <a:gd name="T26" fmla="*/ 1 w 796"/>
                <a:gd name="T27" fmla="*/ 0 h 84"/>
                <a:gd name="T28" fmla="*/ 1 w 796"/>
                <a:gd name="T29" fmla="*/ 0 h 84"/>
                <a:gd name="T30" fmla="*/ 1 w 796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6"/>
                <a:gd name="T49" fmla="*/ 0 h 84"/>
                <a:gd name="T50" fmla="*/ 796 w 79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6" h="84">
                  <a:moveTo>
                    <a:pt x="10" y="0"/>
                  </a:moveTo>
                  <a:lnTo>
                    <a:pt x="251" y="10"/>
                  </a:lnTo>
                  <a:lnTo>
                    <a:pt x="398" y="22"/>
                  </a:lnTo>
                  <a:lnTo>
                    <a:pt x="593" y="41"/>
                  </a:lnTo>
                  <a:lnTo>
                    <a:pt x="683" y="54"/>
                  </a:lnTo>
                  <a:lnTo>
                    <a:pt x="787" y="66"/>
                  </a:lnTo>
                  <a:lnTo>
                    <a:pt x="796" y="77"/>
                  </a:lnTo>
                  <a:lnTo>
                    <a:pt x="786" y="84"/>
                  </a:lnTo>
                  <a:lnTo>
                    <a:pt x="397" y="64"/>
                  </a:lnTo>
                  <a:lnTo>
                    <a:pt x="247" y="52"/>
                  </a:lnTo>
                  <a:lnTo>
                    <a:pt x="129" y="31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3C435A9C-E3DC-46B1-AE65-9BA7964F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" y="2358"/>
              <a:ext cx="140" cy="26"/>
            </a:xfrm>
            <a:custGeom>
              <a:avLst/>
              <a:gdLst>
                <a:gd name="T0" fmla="*/ 1 w 241"/>
                <a:gd name="T1" fmla="*/ 0 h 47"/>
                <a:gd name="T2" fmla="*/ 1 w 241"/>
                <a:gd name="T3" fmla="*/ 1 h 47"/>
                <a:gd name="T4" fmla="*/ 1 w 241"/>
                <a:gd name="T5" fmla="*/ 1 h 47"/>
                <a:gd name="T6" fmla="*/ 1 w 241"/>
                <a:gd name="T7" fmla="*/ 1 h 47"/>
                <a:gd name="T8" fmla="*/ 1 w 241"/>
                <a:gd name="T9" fmla="*/ 1 h 47"/>
                <a:gd name="T10" fmla="*/ 1 w 241"/>
                <a:gd name="T11" fmla="*/ 1 h 47"/>
                <a:gd name="T12" fmla="*/ 1 w 241"/>
                <a:gd name="T13" fmla="*/ 1 h 47"/>
                <a:gd name="T14" fmla="*/ 0 w 241"/>
                <a:gd name="T15" fmla="*/ 1 h 47"/>
                <a:gd name="T16" fmla="*/ 1 w 241"/>
                <a:gd name="T17" fmla="*/ 0 h 47"/>
                <a:gd name="T18" fmla="*/ 1 w 241"/>
                <a:gd name="T19" fmla="*/ 0 h 47"/>
                <a:gd name="T20" fmla="*/ 1 w 24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1"/>
                <a:gd name="T34" fmla="*/ 0 h 47"/>
                <a:gd name="T35" fmla="*/ 241 w 241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1" h="47">
                  <a:moveTo>
                    <a:pt x="10" y="0"/>
                  </a:moveTo>
                  <a:lnTo>
                    <a:pt x="220" y="5"/>
                  </a:lnTo>
                  <a:lnTo>
                    <a:pt x="241" y="26"/>
                  </a:lnTo>
                  <a:lnTo>
                    <a:pt x="235" y="40"/>
                  </a:lnTo>
                  <a:lnTo>
                    <a:pt x="220" y="47"/>
                  </a:lnTo>
                  <a:lnTo>
                    <a:pt x="113" y="37"/>
                  </a:lnTo>
                  <a:lnTo>
                    <a:pt x="8" y="20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DBDA68E-BB86-46B9-B7C6-2924511B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" y="2393"/>
              <a:ext cx="142" cy="23"/>
            </a:xfrm>
            <a:custGeom>
              <a:avLst/>
              <a:gdLst>
                <a:gd name="T0" fmla="*/ 1 w 245"/>
                <a:gd name="T1" fmla="*/ 1 h 42"/>
                <a:gd name="T2" fmla="*/ 1 w 245"/>
                <a:gd name="T3" fmla="*/ 1 h 42"/>
                <a:gd name="T4" fmla="*/ 1 w 245"/>
                <a:gd name="T5" fmla="*/ 0 h 42"/>
                <a:gd name="T6" fmla="*/ 1 w 245"/>
                <a:gd name="T7" fmla="*/ 1 h 42"/>
                <a:gd name="T8" fmla="*/ 1 w 245"/>
                <a:gd name="T9" fmla="*/ 1 h 42"/>
                <a:gd name="T10" fmla="*/ 1 w 245"/>
                <a:gd name="T11" fmla="*/ 1 h 42"/>
                <a:gd name="T12" fmla="*/ 1 w 245"/>
                <a:gd name="T13" fmla="*/ 1 h 42"/>
                <a:gd name="T14" fmla="*/ 1 w 245"/>
                <a:gd name="T15" fmla="*/ 1 h 42"/>
                <a:gd name="T16" fmla="*/ 0 w 245"/>
                <a:gd name="T17" fmla="*/ 1 h 42"/>
                <a:gd name="T18" fmla="*/ 1 w 245"/>
                <a:gd name="T19" fmla="*/ 1 h 42"/>
                <a:gd name="T20" fmla="*/ 1 w 245"/>
                <a:gd name="T21" fmla="*/ 1 h 42"/>
                <a:gd name="T22" fmla="*/ 1 w 245"/>
                <a:gd name="T23" fmla="*/ 1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42"/>
                <a:gd name="T38" fmla="*/ 245 w 245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42">
                  <a:moveTo>
                    <a:pt x="11" y="13"/>
                  </a:moveTo>
                  <a:lnTo>
                    <a:pt x="116" y="12"/>
                  </a:lnTo>
                  <a:lnTo>
                    <a:pt x="223" y="0"/>
                  </a:lnTo>
                  <a:lnTo>
                    <a:pt x="245" y="20"/>
                  </a:lnTo>
                  <a:lnTo>
                    <a:pt x="241" y="34"/>
                  </a:lnTo>
                  <a:lnTo>
                    <a:pt x="227" y="42"/>
                  </a:lnTo>
                  <a:lnTo>
                    <a:pt x="117" y="42"/>
                  </a:lnTo>
                  <a:lnTo>
                    <a:pt x="8" y="33"/>
                  </a:lnTo>
                  <a:lnTo>
                    <a:pt x="0" y="22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7133BC60-8C91-4A5B-8F21-F4F87DD4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2432"/>
              <a:ext cx="165" cy="28"/>
            </a:xfrm>
            <a:custGeom>
              <a:avLst/>
              <a:gdLst>
                <a:gd name="T0" fmla="*/ 1 w 281"/>
                <a:gd name="T1" fmla="*/ 1 h 49"/>
                <a:gd name="T2" fmla="*/ 1 w 281"/>
                <a:gd name="T3" fmla="*/ 1 h 49"/>
                <a:gd name="T4" fmla="*/ 1 w 281"/>
                <a:gd name="T5" fmla="*/ 0 h 49"/>
                <a:gd name="T6" fmla="*/ 1 w 281"/>
                <a:gd name="T7" fmla="*/ 1 h 49"/>
                <a:gd name="T8" fmla="*/ 1 w 281"/>
                <a:gd name="T9" fmla="*/ 1 h 49"/>
                <a:gd name="T10" fmla="*/ 1 w 281"/>
                <a:gd name="T11" fmla="*/ 1 h 49"/>
                <a:gd name="T12" fmla="*/ 1 w 281"/>
                <a:gd name="T13" fmla="*/ 1 h 49"/>
                <a:gd name="T14" fmla="*/ 1 w 281"/>
                <a:gd name="T15" fmla="*/ 1 h 49"/>
                <a:gd name="T16" fmla="*/ 1 w 281"/>
                <a:gd name="T17" fmla="*/ 1 h 49"/>
                <a:gd name="T18" fmla="*/ 0 w 281"/>
                <a:gd name="T19" fmla="*/ 1 h 49"/>
                <a:gd name="T20" fmla="*/ 1 w 281"/>
                <a:gd name="T21" fmla="*/ 1 h 49"/>
                <a:gd name="T22" fmla="*/ 1 w 281"/>
                <a:gd name="T23" fmla="*/ 1 h 49"/>
                <a:gd name="T24" fmla="*/ 1 w 281"/>
                <a:gd name="T25" fmla="*/ 1 h 49"/>
                <a:gd name="T26" fmla="*/ 1 w 281"/>
                <a:gd name="T27" fmla="*/ 1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49"/>
                <a:gd name="T44" fmla="*/ 281 w 281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49">
                  <a:moveTo>
                    <a:pt x="17" y="12"/>
                  </a:moveTo>
                  <a:lnTo>
                    <a:pt x="224" y="9"/>
                  </a:lnTo>
                  <a:lnTo>
                    <a:pt x="269" y="0"/>
                  </a:lnTo>
                  <a:lnTo>
                    <a:pt x="281" y="6"/>
                  </a:lnTo>
                  <a:lnTo>
                    <a:pt x="276" y="18"/>
                  </a:lnTo>
                  <a:lnTo>
                    <a:pt x="254" y="32"/>
                  </a:lnTo>
                  <a:lnTo>
                    <a:pt x="230" y="47"/>
                  </a:lnTo>
                  <a:lnTo>
                    <a:pt x="124" y="49"/>
                  </a:lnTo>
                  <a:lnTo>
                    <a:pt x="17" y="45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7127B182-3744-4424-B2E0-B7BAF121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" y="1105"/>
              <a:ext cx="873" cy="229"/>
            </a:xfrm>
            <a:custGeom>
              <a:avLst/>
              <a:gdLst>
                <a:gd name="T0" fmla="*/ 1 w 1496"/>
                <a:gd name="T1" fmla="*/ 1 h 408"/>
                <a:gd name="T2" fmla="*/ 1 w 1496"/>
                <a:gd name="T3" fmla="*/ 1 h 408"/>
                <a:gd name="T4" fmla="*/ 1 w 1496"/>
                <a:gd name="T5" fmla="*/ 1 h 408"/>
                <a:gd name="T6" fmla="*/ 1 w 1496"/>
                <a:gd name="T7" fmla="*/ 1 h 408"/>
                <a:gd name="T8" fmla="*/ 1 w 1496"/>
                <a:gd name="T9" fmla="*/ 1 h 408"/>
                <a:gd name="T10" fmla="*/ 1 w 1496"/>
                <a:gd name="T11" fmla="*/ 1 h 408"/>
                <a:gd name="T12" fmla="*/ 1 w 1496"/>
                <a:gd name="T13" fmla="*/ 1 h 408"/>
                <a:gd name="T14" fmla="*/ 1 w 1496"/>
                <a:gd name="T15" fmla="*/ 1 h 408"/>
                <a:gd name="T16" fmla="*/ 1 w 1496"/>
                <a:gd name="T17" fmla="*/ 1 h 408"/>
                <a:gd name="T18" fmla="*/ 1 w 1496"/>
                <a:gd name="T19" fmla="*/ 1 h 408"/>
                <a:gd name="T20" fmla="*/ 1 w 1496"/>
                <a:gd name="T21" fmla="*/ 1 h 408"/>
                <a:gd name="T22" fmla="*/ 1 w 1496"/>
                <a:gd name="T23" fmla="*/ 1 h 408"/>
                <a:gd name="T24" fmla="*/ 1 w 1496"/>
                <a:gd name="T25" fmla="*/ 1 h 408"/>
                <a:gd name="T26" fmla="*/ 1 w 1496"/>
                <a:gd name="T27" fmla="*/ 1 h 408"/>
                <a:gd name="T28" fmla="*/ 1 w 1496"/>
                <a:gd name="T29" fmla="*/ 0 h 408"/>
                <a:gd name="T30" fmla="*/ 1 w 1496"/>
                <a:gd name="T31" fmla="*/ 1 h 408"/>
                <a:gd name="T32" fmla="*/ 1 w 1496"/>
                <a:gd name="T33" fmla="*/ 1 h 408"/>
                <a:gd name="T34" fmla="*/ 1 w 1496"/>
                <a:gd name="T35" fmla="*/ 1 h 408"/>
                <a:gd name="T36" fmla="*/ 1 w 1496"/>
                <a:gd name="T37" fmla="*/ 1 h 408"/>
                <a:gd name="T38" fmla="*/ 1 w 1496"/>
                <a:gd name="T39" fmla="*/ 1 h 408"/>
                <a:gd name="T40" fmla="*/ 1 w 1496"/>
                <a:gd name="T41" fmla="*/ 1 h 408"/>
                <a:gd name="T42" fmla="*/ 1 w 1496"/>
                <a:gd name="T43" fmla="*/ 1 h 408"/>
                <a:gd name="T44" fmla="*/ 1 w 1496"/>
                <a:gd name="T45" fmla="*/ 1 h 408"/>
                <a:gd name="T46" fmla="*/ 1 w 1496"/>
                <a:gd name="T47" fmla="*/ 1 h 408"/>
                <a:gd name="T48" fmla="*/ 1 w 1496"/>
                <a:gd name="T49" fmla="*/ 1 h 408"/>
                <a:gd name="T50" fmla="*/ 1 w 1496"/>
                <a:gd name="T51" fmla="*/ 1 h 408"/>
                <a:gd name="T52" fmla="*/ 1 w 1496"/>
                <a:gd name="T53" fmla="*/ 1 h 408"/>
                <a:gd name="T54" fmla="*/ 1 w 1496"/>
                <a:gd name="T55" fmla="*/ 1 h 408"/>
                <a:gd name="T56" fmla="*/ 1 w 1496"/>
                <a:gd name="T57" fmla="*/ 1 h 408"/>
                <a:gd name="T58" fmla="*/ 1 w 1496"/>
                <a:gd name="T59" fmla="*/ 1 h 408"/>
                <a:gd name="T60" fmla="*/ 0 w 1496"/>
                <a:gd name="T61" fmla="*/ 1 h 408"/>
                <a:gd name="T62" fmla="*/ 1 w 1496"/>
                <a:gd name="T63" fmla="*/ 1 h 408"/>
                <a:gd name="T64" fmla="*/ 1 w 1496"/>
                <a:gd name="T65" fmla="*/ 1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6"/>
                <a:gd name="T100" fmla="*/ 0 h 408"/>
                <a:gd name="T101" fmla="*/ 1496 w 1496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6" h="408">
                  <a:moveTo>
                    <a:pt x="3" y="391"/>
                  </a:moveTo>
                  <a:lnTo>
                    <a:pt x="56" y="353"/>
                  </a:lnTo>
                  <a:lnTo>
                    <a:pt x="107" y="320"/>
                  </a:lnTo>
                  <a:lnTo>
                    <a:pt x="205" y="270"/>
                  </a:lnTo>
                  <a:lnTo>
                    <a:pt x="309" y="229"/>
                  </a:lnTo>
                  <a:lnTo>
                    <a:pt x="430" y="194"/>
                  </a:lnTo>
                  <a:lnTo>
                    <a:pt x="512" y="171"/>
                  </a:lnTo>
                  <a:lnTo>
                    <a:pt x="582" y="147"/>
                  </a:lnTo>
                  <a:lnTo>
                    <a:pt x="654" y="125"/>
                  </a:lnTo>
                  <a:lnTo>
                    <a:pt x="736" y="107"/>
                  </a:lnTo>
                  <a:lnTo>
                    <a:pt x="853" y="78"/>
                  </a:lnTo>
                  <a:lnTo>
                    <a:pt x="973" y="44"/>
                  </a:lnTo>
                  <a:lnTo>
                    <a:pt x="1107" y="18"/>
                  </a:lnTo>
                  <a:lnTo>
                    <a:pt x="1226" y="5"/>
                  </a:lnTo>
                  <a:lnTo>
                    <a:pt x="1485" y="0"/>
                  </a:lnTo>
                  <a:lnTo>
                    <a:pt x="1496" y="11"/>
                  </a:lnTo>
                  <a:lnTo>
                    <a:pt x="1485" y="21"/>
                  </a:lnTo>
                  <a:lnTo>
                    <a:pt x="1233" y="41"/>
                  </a:lnTo>
                  <a:lnTo>
                    <a:pt x="1116" y="65"/>
                  </a:lnTo>
                  <a:lnTo>
                    <a:pt x="984" y="97"/>
                  </a:lnTo>
                  <a:lnTo>
                    <a:pt x="865" y="129"/>
                  </a:lnTo>
                  <a:lnTo>
                    <a:pt x="745" y="156"/>
                  </a:lnTo>
                  <a:lnTo>
                    <a:pt x="594" y="197"/>
                  </a:lnTo>
                  <a:lnTo>
                    <a:pt x="524" y="219"/>
                  </a:lnTo>
                  <a:lnTo>
                    <a:pt x="442" y="242"/>
                  </a:lnTo>
                  <a:lnTo>
                    <a:pt x="322" y="272"/>
                  </a:lnTo>
                  <a:lnTo>
                    <a:pt x="218" y="302"/>
                  </a:lnTo>
                  <a:lnTo>
                    <a:pt x="117" y="344"/>
                  </a:lnTo>
                  <a:lnTo>
                    <a:pt x="68" y="372"/>
                  </a:lnTo>
                  <a:lnTo>
                    <a:pt x="15" y="408"/>
                  </a:lnTo>
                  <a:lnTo>
                    <a:pt x="0" y="405"/>
                  </a:lnTo>
                  <a:lnTo>
                    <a:pt x="3" y="3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320B616D-C735-4664-8C23-CE417DBA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123"/>
              <a:ext cx="90" cy="130"/>
            </a:xfrm>
            <a:custGeom>
              <a:avLst/>
              <a:gdLst>
                <a:gd name="T0" fmla="*/ 1 w 153"/>
                <a:gd name="T1" fmla="*/ 0 h 231"/>
                <a:gd name="T2" fmla="*/ 1 w 153"/>
                <a:gd name="T3" fmla="*/ 1 h 231"/>
                <a:gd name="T4" fmla="*/ 1 w 153"/>
                <a:gd name="T5" fmla="*/ 1 h 231"/>
                <a:gd name="T6" fmla="*/ 1 w 153"/>
                <a:gd name="T7" fmla="*/ 1 h 231"/>
                <a:gd name="T8" fmla="*/ 1 w 153"/>
                <a:gd name="T9" fmla="*/ 1 h 231"/>
                <a:gd name="T10" fmla="*/ 1 w 153"/>
                <a:gd name="T11" fmla="*/ 1 h 231"/>
                <a:gd name="T12" fmla="*/ 1 w 153"/>
                <a:gd name="T13" fmla="*/ 1 h 231"/>
                <a:gd name="T14" fmla="*/ 1 w 153"/>
                <a:gd name="T15" fmla="*/ 1 h 231"/>
                <a:gd name="T16" fmla="*/ 1 w 153"/>
                <a:gd name="T17" fmla="*/ 1 h 231"/>
                <a:gd name="T18" fmla="*/ 1 w 153"/>
                <a:gd name="T19" fmla="*/ 1 h 231"/>
                <a:gd name="T20" fmla="*/ 1 w 153"/>
                <a:gd name="T21" fmla="*/ 1 h 231"/>
                <a:gd name="T22" fmla="*/ 1 w 153"/>
                <a:gd name="T23" fmla="*/ 1 h 231"/>
                <a:gd name="T24" fmla="*/ 1 w 153"/>
                <a:gd name="T25" fmla="*/ 1 h 231"/>
                <a:gd name="T26" fmla="*/ 0 w 153"/>
                <a:gd name="T27" fmla="*/ 1 h 231"/>
                <a:gd name="T28" fmla="*/ 1 w 153"/>
                <a:gd name="T29" fmla="*/ 0 h 231"/>
                <a:gd name="T30" fmla="*/ 1 w 153"/>
                <a:gd name="T31" fmla="*/ 0 h 231"/>
                <a:gd name="T32" fmla="*/ 1 w 153"/>
                <a:gd name="T33" fmla="*/ 0 h 231"/>
                <a:gd name="T34" fmla="*/ 1 w 153"/>
                <a:gd name="T35" fmla="*/ 0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231"/>
                <a:gd name="T56" fmla="*/ 153 w 153"/>
                <a:gd name="T57" fmla="*/ 231 h 2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231">
                  <a:moveTo>
                    <a:pt x="16" y="0"/>
                  </a:moveTo>
                  <a:lnTo>
                    <a:pt x="62" y="47"/>
                  </a:lnTo>
                  <a:lnTo>
                    <a:pt x="98" y="91"/>
                  </a:lnTo>
                  <a:lnTo>
                    <a:pt x="153" y="199"/>
                  </a:lnTo>
                  <a:lnTo>
                    <a:pt x="152" y="220"/>
                  </a:lnTo>
                  <a:lnTo>
                    <a:pt x="138" y="231"/>
                  </a:lnTo>
                  <a:lnTo>
                    <a:pt x="118" y="231"/>
                  </a:lnTo>
                  <a:lnTo>
                    <a:pt x="105" y="216"/>
                  </a:lnTo>
                  <a:lnTo>
                    <a:pt x="84" y="159"/>
                  </a:lnTo>
                  <a:lnTo>
                    <a:pt x="66" y="108"/>
                  </a:lnTo>
                  <a:lnTo>
                    <a:pt x="40" y="61"/>
                  </a:lnTo>
                  <a:lnTo>
                    <a:pt x="23" y="37"/>
                  </a:lnTo>
                  <a:lnTo>
                    <a:pt x="2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09D6F97-8987-4150-A34F-AFDF3C024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" y="1234"/>
              <a:ext cx="152" cy="761"/>
            </a:xfrm>
            <a:custGeom>
              <a:avLst/>
              <a:gdLst>
                <a:gd name="T0" fmla="*/ 1 w 259"/>
                <a:gd name="T1" fmla="*/ 1 h 1357"/>
                <a:gd name="T2" fmla="*/ 1 w 259"/>
                <a:gd name="T3" fmla="*/ 1 h 1357"/>
                <a:gd name="T4" fmla="*/ 1 w 259"/>
                <a:gd name="T5" fmla="*/ 1 h 1357"/>
                <a:gd name="T6" fmla="*/ 1 w 259"/>
                <a:gd name="T7" fmla="*/ 1 h 1357"/>
                <a:gd name="T8" fmla="*/ 1 w 259"/>
                <a:gd name="T9" fmla="*/ 1 h 1357"/>
                <a:gd name="T10" fmla="*/ 1 w 259"/>
                <a:gd name="T11" fmla="*/ 1 h 1357"/>
                <a:gd name="T12" fmla="*/ 1 w 259"/>
                <a:gd name="T13" fmla="*/ 1 h 1357"/>
                <a:gd name="T14" fmla="*/ 1 w 259"/>
                <a:gd name="T15" fmla="*/ 1 h 1357"/>
                <a:gd name="T16" fmla="*/ 1 w 259"/>
                <a:gd name="T17" fmla="*/ 1 h 1357"/>
                <a:gd name="T18" fmla="*/ 1 w 259"/>
                <a:gd name="T19" fmla="*/ 1 h 1357"/>
                <a:gd name="T20" fmla="*/ 1 w 259"/>
                <a:gd name="T21" fmla="*/ 1 h 1357"/>
                <a:gd name="T22" fmla="*/ 0 w 259"/>
                <a:gd name="T23" fmla="*/ 1 h 1357"/>
                <a:gd name="T24" fmla="*/ 1 w 259"/>
                <a:gd name="T25" fmla="*/ 1 h 1357"/>
                <a:gd name="T26" fmla="*/ 1 w 259"/>
                <a:gd name="T27" fmla="*/ 1 h 1357"/>
                <a:gd name="T28" fmla="*/ 1 w 259"/>
                <a:gd name="T29" fmla="*/ 1 h 1357"/>
                <a:gd name="T30" fmla="*/ 1 w 259"/>
                <a:gd name="T31" fmla="*/ 1 h 1357"/>
                <a:gd name="T32" fmla="*/ 1 w 259"/>
                <a:gd name="T33" fmla="*/ 1 h 1357"/>
                <a:gd name="T34" fmla="*/ 1 w 259"/>
                <a:gd name="T35" fmla="*/ 1 h 1357"/>
                <a:gd name="T36" fmla="*/ 1 w 259"/>
                <a:gd name="T37" fmla="*/ 1 h 1357"/>
                <a:gd name="T38" fmla="*/ 1 w 259"/>
                <a:gd name="T39" fmla="*/ 1 h 1357"/>
                <a:gd name="T40" fmla="*/ 1 w 259"/>
                <a:gd name="T41" fmla="*/ 1 h 1357"/>
                <a:gd name="T42" fmla="*/ 1 w 259"/>
                <a:gd name="T43" fmla="*/ 1 h 1357"/>
                <a:gd name="T44" fmla="*/ 1 w 259"/>
                <a:gd name="T45" fmla="*/ 0 h 1357"/>
                <a:gd name="T46" fmla="*/ 1 w 259"/>
                <a:gd name="T47" fmla="*/ 1 h 1357"/>
                <a:gd name="T48" fmla="*/ 1 w 259"/>
                <a:gd name="T49" fmla="*/ 1 h 1357"/>
                <a:gd name="T50" fmla="*/ 1 w 259"/>
                <a:gd name="T51" fmla="*/ 1 h 1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357"/>
                <a:gd name="T80" fmla="*/ 259 w 259"/>
                <a:gd name="T81" fmla="*/ 1357 h 1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357">
                  <a:moveTo>
                    <a:pt x="259" y="24"/>
                  </a:moveTo>
                  <a:lnTo>
                    <a:pt x="219" y="337"/>
                  </a:lnTo>
                  <a:lnTo>
                    <a:pt x="200" y="436"/>
                  </a:lnTo>
                  <a:lnTo>
                    <a:pt x="181" y="533"/>
                  </a:lnTo>
                  <a:lnTo>
                    <a:pt x="164" y="614"/>
                  </a:lnTo>
                  <a:lnTo>
                    <a:pt x="150" y="687"/>
                  </a:lnTo>
                  <a:lnTo>
                    <a:pt x="122" y="821"/>
                  </a:lnTo>
                  <a:lnTo>
                    <a:pt x="81" y="1112"/>
                  </a:lnTo>
                  <a:lnTo>
                    <a:pt x="51" y="1332"/>
                  </a:lnTo>
                  <a:lnTo>
                    <a:pt x="42" y="1352"/>
                  </a:lnTo>
                  <a:lnTo>
                    <a:pt x="23" y="1357"/>
                  </a:lnTo>
                  <a:lnTo>
                    <a:pt x="0" y="1331"/>
                  </a:lnTo>
                  <a:lnTo>
                    <a:pt x="13" y="1219"/>
                  </a:lnTo>
                  <a:lnTo>
                    <a:pt x="31" y="1107"/>
                  </a:lnTo>
                  <a:lnTo>
                    <a:pt x="51" y="951"/>
                  </a:lnTo>
                  <a:lnTo>
                    <a:pt x="76" y="814"/>
                  </a:lnTo>
                  <a:lnTo>
                    <a:pt x="105" y="679"/>
                  </a:lnTo>
                  <a:lnTo>
                    <a:pt x="121" y="606"/>
                  </a:lnTo>
                  <a:lnTo>
                    <a:pt x="138" y="525"/>
                  </a:lnTo>
                  <a:lnTo>
                    <a:pt x="178" y="330"/>
                  </a:lnTo>
                  <a:lnTo>
                    <a:pt x="216" y="16"/>
                  </a:lnTo>
                  <a:lnTo>
                    <a:pt x="225" y="2"/>
                  </a:lnTo>
                  <a:lnTo>
                    <a:pt x="241" y="0"/>
                  </a:lnTo>
                  <a:lnTo>
                    <a:pt x="25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86833EE-114E-461B-B3FB-EB3CFBB5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" y="1174"/>
              <a:ext cx="97" cy="689"/>
            </a:xfrm>
            <a:custGeom>
              <a:avLst/>
              <a:gdLst>
                <a:gd name="T0" fmla="*/ 1 w 167"/>
                <a:gd name="T1" fmla="*/ 1 h 1230"/>
                <a:gd name="T2" fmla="*/ 1 w 167"/>
                <a:gd name="T3" fmla="*/ 1 h 1230"/>
                <a:gd name="T4" fmla="*/ 1 w 167"/>
                <a:gd name="T5" fmla="*/ 1 h 1230"/>
                <a:gd name="T6" fmla="*/ 1 w 167"/>
                <a:gd name="T7" fmla="*/ 1 h 1230"/>
                <a:gd name="T8" fmla="*/ 1 w 167"/>
                <a:gd name="T9" fmla="*/ 1 h 1230"/>
                <a:gd name="T10" fmla="*/ 1 w 167"/>
                <a:gd name="T11" fmla="*/ 1 h 1230"/>
                <a:gd name="T12" fmla="*/ 1 w 167"/>
                <a:gd name="T13" fmla="*/ 1 h 1230"/>
                <a:gd name="T14" fmla="*/ 1 w 167"/>
                <a:gd name="T15" fmla="*/ 1 h 1230"/>
                <a:gd name="T16" fmla="*/ 1 w 167"/>
                <a:gd name="T17" fmla="*/ 1 h 1230"/>
                <a:gd name="T18" fmla="*/ 1 w 167"/>
                <a:gd name="T19" fmla="*/ 1 h 1230"/>
                <a:gd name="T20" fmla="*/ 1 w 167"/>
                <a:gd name="T21" fmla="*/ 1 h 1230"/>
                <a:gd name="T22" fmla="*/ 0 w 167"/>
                <a:gd name="T23" fmla="*/ 1 h 1230"/>
                <a:gd name="T24" fmla="*/ 1 w 167"/>
                <a:gd name="T25" fmla="*/ 1 h 1230"/>
                <a:gd name="T26" fmla="*/ 1 w 167"/>
                <a:gd name="T27" fmla="*/ 1 h 1230"/>
                <a:gd name="T28" fmla="*/ 1 w 167"/>
                <a:gd name="T29" fmla="*/ 1 h 1230"/>
                <a:gd name="T30" fmla="*/ 1 w 167"/>
                <a:gd name="T31" fmla="*/ 1 h 1230"/>
                <a:gd name="T32" fmla="*/ 1 w 167"/>
                <a:gd name="T33" fmla="*/ 1 h 1230"/>
                <a:gd name="T34" fmla="*/ 1 w 167"/>
                <a:gd name="T35" fmla="*/ 1 h 1230"/>
                <a:gd name="T36" fmla="*/ 1 w 167"/>
                <a:gd name="T37" fmla="*/ 1 h 1230"/>
                <a:gd name="T38" fmla="*/ 1 w 167"/>
                <a:gd name="T39" fmla="*/ 0 h 1230"/>
                <a:gd name="T40" fmla="*/ 1 w 167"/>
                <a:gd name="T41" fmla="*/ 1 h 1230"/>
                <a:gd name="T42" fmla="*/ 1 w 167"/>
                <a:gd name="T43" fmla="*/ 1 h 1230"/>
                <a:gd name="T44" fmla="*/ 1 w 167"/>
                <a:gd name="T45" fmla="*/ 1 h 12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230"/>
                <a:gd name="T71" fmla="*/ 167 w 167"/>
                <a:gd name="T72" fmla="*/ 1230 h 12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230">
                  <a:moveTo>
                    <a:pt x="167" y="17"/>
                  </a:moveTo>
                  <a:lnTo>
                    <a:pt x="166" y="169"/>
                  </a:lnTo>
                  <a:lnTo>
                    <a:pt x="159" y="228"/>
                  </a:lnTo>
                  <a:lnTo>
                    <a:pt x="149" y="417"/>
                  </a:lnTo>
                  <a:lnTo>
                    <a:pt x="140" y="605"/>
                  </a:lnTo>
                  <a:lnTo>
                    <a:pt x="116" y="767"/>
                  </a:lnTo>
                  <a:lnTo>
                    <a:pt x="89" y="929"/>
                  </a:lnTo>
                  <a:lnTo>
                    <a:pt x="72" y="1008"/>
                  </a:lnTo>
                  <a:lnTo>
                    <a:pt x="54" y="1075"/>
                  </a:lnTo>
                  <a:lnTo>
                    <a:pt x="20" y="1221"/>
                  </a:lnTo>
                  <a:lnTo>
                    <a:pt x="8" y="1230"/>
                  </a:lnTo>
                  <a:lnTo>
                    <a:pt x="0" y="1217"/>
                  </a:lnTo>
                  <a:lnTo>
                    <a:pt x="37" y="920"/>
                  </a:lnTo>
                  <a:lnTo>
                    <a:pt x="88" y="602"/>
                  </a:lnTo>
                  <a:lnTo>
                    <a:pt x="101" y="414"/>
                  </a:lnTo>
                  <a:lnTo>
                    <a:pt x="112" y="225"/>
                  </a:lnTo>
                  <a:lnTo>
                    <a:pt x="116" y="169"/>
                  </a:lnTo>
                  <a:lnTo>
                    <a:pt x="133" y="18"/>
                  </a:lnTo>
                  <a:lnTo>
                    <a:pt x="137" y="5"/>
                  </a:lnTo>
                  <a:lnTo>
                    <a:pt x="149" y="0"/>
                  </a:lnTo>
                  <a:lnTo>
                    <a:pt x="16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E0F742B8-1761-4C71-97B9-7F708AD6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353"/>
              <a:ext cx="169" cy="641"/>
            </a:xfrm>
            <a:custGeom>
              <a:avLst/>
              <a:gdLst>
                <a:gd name="T0" fmla="*/ 1 w 288"/>
                <a:gd name="T1" fmla="*/ 1 h 1146"/>
                <a:gd name="T2" fmla="*/ 1 w 288"/>
                <a:gd name="T3" fmla="*/ 1 h 1146"/>
                <a:gd name="T4" fmla="*/ 1 w 288"/>
                <a:gd name="T5" fmla="*/ 1 h 1146"/>
                <a:gd name="T6" fmla="*/ 1 w 288"/>
                <a:gd name="T7" fmla="*/ 1 h 1146"/>
                <a:gd name="T8" fmla="*/ 1 w 288"/>
                <a:gd name="T9" fmla="*/ 1 h 1146"/>
                <a:gd name="T10" fmla="*/ 1 w 288"/>
                <a:gd name="T11" fmla="*/ 1 h 1146"/>
                <a:gd name="T12" fmla="*/ 1 w 288"/>
                <a:gd name="T13" fmla="*/ 1 h 1146"/>
                <a:gd name="T14" fmla="*/ 1 w 288"/>
                <a:gd name="T15" fmla="*/ 1 h 1146"/>
                <a:gd name="T16" fmla="*/ 1 w 288"/>
                <a:gd name="T17" fmla="*/ 1 h 1146"/>
                <a:gd name="T18" fmla="*/ 1 w 288"/>
                <a:gd name="T19" fmla="*/ 1 h 1146"/>
                <a:gd name="T20" fmla="*/ 1 w 288"/>
                <a:gd name="T21" fmla="*/ 1 h 1146"/>
                <a:gd name="T22" fmla="*/ 1 w 288"/>
                <a:gd name="T23" fmla="*/ 1 h 1146"/>
                <a:gd name="T24" fmla="*/ 1 w 288"/>
                <a:gd name="T25" fmla="*/ 1 h 1146"/>
                <a:gd name="T26" fmla="*/ 1 w 288"/>
                <a:gd name="T27" fmla="*/ 1 h 1146"/>
                <a:gd name="T28" fmla="*/ 1 w 288"/>
                <a:gd name="T29" fmla="*/ 1 h 1146"/>
                <a:gd name="T30" fmla="*/ 1 w 288"/>
                <a:gd name="T31" fmla="*/ 1 h 1146"/>
                <a:gd name="T32" fmla="*/ 1 w 288"/>
                <a:gd name="T33" fmla="*/ 1 h 1146"/>
                <a:gd name="T34" fmla="*/ 1 w 288"/>
                <a:gd name="T35" fmla="*/ 1 h 1146"/>
                <a:gd name="T36" fmla="*/ 1 w 288"/>
                <a:gd name="T37" fmla="*/ 1 h 1146"/>
                <a:gd name="T38" fmla="*/ 1 w 288"/>
                <a:gd name="T39" fmla="*/ 1 h 1146"/>
                <a:gd name="T40" fmla="*/ 1 w 288"/>
                <a:gd name="T41" fmla="*/ 1 h 1146"/>
                <a:gd name="T42" fmla="*/ 1 w 288"/>
                <a:gd name="T43" fmla="*/ 1 h 1146"/>
                <a:gd name="T44" fmla="*/ 0 w 288"/>
                <a:gd name="T45" fmla="*/ 1 h 1146"/>
                <a:gd name="T46" fmla="*/ 1 w 288"/>
                <a:gd name="T47" fmla="*/ 0 h 1146"/>
                <a:gd name="T48" fmla="*/ 1 w 288"/>
                <a:gd name="T49" fmla="*/ 1 h 1146"/>
                <a:gd name="T50" fmla="*/ 1 w 288"/>
                <a:gd name="T51" fmla="*/ 1 h 1146"/>
                <a:gd name="T52" fmla="*/ 1 w 288"/>
                <a:gd name="T53" fmla="*/ 1 h 1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8"/>
                <a:gd name="T82" fmla="*/ 0 h 1146"/>
                <a:gd name="T83" fmla="*/ 288 w 288"/>
                <a:gd name="T84" fmla="*/ 1146 h 1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8" h="1146">
                  <a:moveTo>
                    <a:pt x="21" y="10"/>
                  </a:moveTo>
                  <a:lnTo>
                    <a:pt x="38" y="160"/>
                  </a:lnTo>
                  <a:lnTo>
                    <a:pt x="51" y="227"/>
                  </a:lnTo>
                  <a:lnTo>
                    <a:pt x="66" y="291"/>
                  </a:lnTo>
                  <a:lnTo>
                    <a:pt x="86" y="354"/>
                  </a:lnTo>
                  <a:lnTo>
                    <a:pt x="107" y="421"/>
                  </a:lnTo>
                  <a:lnTo>
                    <a:pt x="129" y="490"/>
                  </a:lnTo>
                  <a:lnTo>
                    <a:pt x="154" y="565"/>
                  </a:lnTo>
                  <a:lnTo>
                    <a:pt x="228" y="878"/>
                  </a:lnTo>
                  <a:lnTo>
                    <a:pt x="285" y="1107"/>
                  </a:lnTo>
                  <a:lnTo>
                    <a:pt x="288" y="1122"/>
                  </a:lnTo>
                  <a:lnTo>
                    <a:pt x="279" y="1146"/>
                  </a:lnTo>
                  <a:lnTo>
                    <a:pt x="256" y="1138"/>
                  </a:lnTo>
                  <a:lnTo>
                    <a:pt x="242" y="1120"/>
                  </a:lnTo>
                  <a:lnTo>
                    <a:pt x="232" y="1057"/>
                  </a:lnTo>
                  <a:lnTo>
                    <a:pt x="219" y="1003"/>
                  </a:lnTo>
                  <a:lnTo>
                    <a:pt x="204" y="949"/>
                  </a:lnTo>
                  <a:lnTo>
                    <a:pt x="186" y="889"/>
                  </a:lnTo>
                  <a:lnTo>
                    <a:pt x="122" y="576"/>
                  </a:lnTo>
                  <a:lnTo>
                    <a:pt x="98" y="499"/>
                  </a:lnTo>
                  <a:lnTo>
                    <a:pt x="77" y="427"/>
                  </a:lnTo>
                  <a:lnTo>
                    <a:pt x="42" y="297"/>
                  </a:lnTo>
                  <a:lnTo>
                    <a:pt x="0" y="11"/>
                  </a:lnTo>
                  <a:lnTo>
                    <a:pt x="9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922F5761-2752-49A0-B604-B9B7CED6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" y="1999"/>
              <a:ext cx="550" cy="33"/>
            </a:xfrm>
            <a:custGeom>
              <a:avLst/>
              <a:gdLst>
                <a:gd name="T0" fmla="*/ 1 w 941"/>
                <a:gd name="T1" fmla="*/ 1 h 60"/>
                <a:gd name="T2" fmla="*/ 1 w 941"/>
                <a:gd name="T3" fmla="*/ 1 h 60"/>
                <a:gd name="T4" fmla="*/ 1 w 941"/>
                <a:gd name="T5" fmla="*/ 0 h 60"/>
                <a:gd name="T6" fmla="*/ 1 w 941"/>
                <a:gd name="T7" fmla="*/ 1 h 60"/>
                <a:gd name="T8" fmla="*/ 1 w 941"/>
                <a:gd name="T9" fmla="*/ 1 h 60"/>
                <a:gd name="T10" fmla="*/ 1 w 941"/>
                <a:gd name="T11" fmla="*/ 1 h 60"/>
                <a:gd name="T12" fmla="*/ 1 w 941"/>
                <a:gd name="T13" fmla="*/ 1 h 60"/>
                <a:gd name="T14" fmla="*/ 1 w 941"/>
                <a:gd name="T15" fmla="*/ 1 h 60"/>
                <a:gd name="T16" fmla="*/ 1 w 941"/>
                <a:gd name="T17" fmla="*/ 1 h 60"/>
                <a:gd name="T18" fmla="*/ 1 w 941"/>
                <a:gd name="T19" fmla="*/ 1 h 60"/>
                <a:gd name="T20" fmla="*/ 1 w 941"/>
                <a:gd name="T21" fmla="*/ 1 h 60"/>
                <a:gd name="T22" fmla="*/ 1 w 941"/>
                <a:gd name="T23" fmla="*/ 1 h 60"/>
                <a:gd name="T24" fmla="*/ 0 w 941"/>
                <a:gd name="T25" fmla="*/ 1 h 60"/>
                <a:gd name="T26" fmla="*/ 1 w 941"/>
                <a:gd name="T27" fmla="*/ 1 h 60"/>
                <a:gd name="T28" fmla="*/ 1 w 941"/>
                <a:gd name="T29" fmla="*/ 1 h 60"/>
                <a:gd name="T30" fmla="*/ 1 w 941"/>
                <a:gd name="T31" fmla="*/ 1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1"/>
                <a:gd name="T49" fmla="*/ 0 h 60"/>
                <a:gd name="T50" fmla="*/ 941 w 941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1" h="60">
                  <a:moveTo>
                    <a:pt x="12" y="7"/>
                  </a:moveTo>
                  <a:lnTo>
                    <a:pt x="136" y="11"/>
                  </a:lnTo>
                  <a:lnTo>
                    <a:pt x="261" y="0"/>
                  </a:lnTo>
                  <a:lnTo>
                    <a:pt x="915" y="8"/>
                  </a:lnTo>
                  <a:lnTo>
                    <a:pt x="935" y="16"/>
                  </a:lnTo>
                  <a:lnTo>
                    <a:pt x="941" y="34"/>
                  </a:lnTo>
                  <a:lnTo>
                    <a:pt x="935" y="52"/>
                  </a:lnTo>
                  <a:lnTo>
                    <a:pt x="915" y="60"/>
                  </a:lnTo>
                  <a:lnTo>
                    <a:pt x="589" y="52"/>
                  </a:lnTo>
                  <a:lnTo>
                    <a:pt x="261" y="44"/>
                  </a:lnTo>
                  <a:lnTo>
                    <a:pt x="133" y="43"/>
                  </a:lnTo>
                  <a:lnTo>
                    <a:pt x="8" y="28"/>
                  </a:lnTo>
                  <a:lnTo>
                    <a:pt x="0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67289213-EA28-4EB6-844F-54554611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" y="2000"/>
              <a:ext cx="105" cy="36"/>
            </a:xfrm>
            <a:custGeom>
              <a:avLst/>
              <a:gdLst>
                <a:gd name="T0" fmla="*/ 1 w 178"/>
                <a:gd name="T1" fmla="*/ 1 h 65"/>
                <a:gd name="T2" fmla="*/ 1 w 178"/>
                <a:gd name="T3" fmla="*/ 1 h 65"/>
                <a:gd name="T4" fmla="*/ 1 w 178"/>
                <a:gd name="T5" fmla="*/ 0 h 65"/>
                <a:gd name="T6" fmla="*/ 1 w 178"/>
                <a:gd name="T7" fmla="*/ 1 h 65"/>
                <a:gd name="T8" fmla="*/ 1 w 178"/>
                <a:gd name="T9" fmla="*/ 1 h 65"/>
                <a:gd name="T10" fmla="*/ 1 w 178"/>
                <a:gd name="T11" fmla="*/ 1 h 65"/>
                <a:gd name="T12" fmla="*/ 1 w 178"/>
                <a:gd name="T13" fmla="*/ 1 h 65"/>
                <a:gd name="T14" fmla="*/ 1 w 178"/>
                <a:gd name="T15" fmla="*/ 1 h 65"/>
                <a:gd name="T16" fmla="*/ 0 w 178"/>
                <a:gd name="T17" fmla="*/ 1 h 65"/>
                <a:gd name="T18" fmla="*/ 1 w 178"/>
                <a:gd name="T19" fmla="*/ 1 h 65"/>
                <a:gd name="T20" fmla="*/ 1 w 178"/>
                <a:gd name="T21" fmla="*/ 1 h 65"/>
                <a:gd name="T22" fmla="*/ 1 w 178"/>
                <a:gd name="T23" fmla="*/ 1 h 65"/>
                <a:gd name="T24" fmla="*/ 1 w 178"/>
                <a:gd name="T25" fmla="*/ 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65"/>
                <a:gd name="T41" fmla="*/ 178 w 178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65">
                  <a:moveTo>
                    <a:pt x="18" y="27"/>
                  </a:moveTo>
                  <a:lnTo>
                    <a:pt x="70" y="17"/>
                  </a:lnTo>
                  <a:lnTo>
                    <a:pt x="165" y="0"/>
                  </a:lnTo>
                  <a:lnTo>
                    <a:pt x="178" y="5"/>
                  </a:lnTo>
                  <a:lnTo>
                    <a:pt x="172" y="19"/>
                  </a:lnTo>
                  <a:lnTo>
                    <a:pt x="126" y="40"/>
                  </a:lnTo>
                  <a:lnTo>
                    <a:pt x="82" y="62"/>
                  </a:lnTo>
                  <a:lnTo>
                    <a:pt x="18" y="65"/>
                  </a:lnTo>
                  <a:lnTo>
                    <a:pt x="0" y="47"/>
                  </a:lnTo>
                  <a:lnTo>
                    <a:pt x="4" y="34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3D04F7D-0415-4B1C-AB56-EA73B4A71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2006"/>
              <a:ext cx="83" cy="109"/>
            </a:xfrm>
            <a:custGeom>
              <a:avLst/>
              <a:gdLst>
                <a:gd name="T0" fmla="*/ 1 w 143"/>
                <a:gd name="T1" fmla="*/ 1 h 194"/>
                <a:gd name="T2" fmla="*/ 1 w 143"/>
                <a:gd name="T3" fmla="*/ 1 h 194"/>
                <a:gd name="T4" fmla="*/ 1 w 143"/>
                <a:gd name="T5" fmla="*/ 1 h 194"/>
                <a:gd name="T6" fmla="*/ 1 w 143"/>
                <a:gd name="T7" fmla="*/ 1 h 194"/>
                <a:gd name="T8" fmla="*/ 1 w 143"/>
                <a:gd name="T9" fmla="*/ 1 h 194"/>
                <a:gd name="T10" fmla="*/ 1 w 143"/>
                <a:gd name="T11" fmla="*/ 1 h 194"/>
                <a:gd name="T12" fmla="*/ 1 w 143"/>
                <a:gd name="T13" fmla="*/ 1 h 194"/>
                <a:gd name="T14" fmla="*/ 0 w 143"/>
                <a:gd name="T15" fmla="*/ 1 h 194"/>
                <a:gd name="T16" fmla="*/ 1 w 143"/>
                <a:gd name="T17" fmla="*/ 1 h 194"/>
                <a:gd name="T18" fmla="*/ 1 w 143"/>
                <a:gd name="T19" fmla="*/ 1 h 194"/>
                <a:gd name="T20" fmla="*/ 1 w 143"/>
                <a:gd name="T21" fmla="*/ 1 h 194"/>
                <a:gd name="T22" fmla="*/ 1 w 143"/>
                <a:gd name="T23" fmla="*/ 1 h 194"/>
                <a:gd name="T24" fmla="*/ 1 w 143"/>
                <a:gd name="T25" fmla="*/ 1 h 194"/>
                <a:gd name="T26" fmla="*/ 1 w 143"/>
                <a:gd name="T27" fmla="*/ 0 h 194"/>
                <a:gd name="T28" fmla="*/ 1 w 143"/>
                <a:gd name="T29" fmla="*/ 1 h 194"/>
                <a:gd name="T30" fmla="*/ 1 w 143"/>
                <a:gd name="T31" fmla="*/ 1 h 194"/>
                <a:gd name="T32" fmla="*/ 1 w 143"/>
                <a:gd name="T33" fmla="*/ 1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94"/>
                <a:gd name="T53" fmla="*/ 143 w 143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94">
                  <a:moveTo>
                    <a:pt x="116" y="13"/>
                  </a:moveTo>
                  <a:lnTo>
                    <a:pt x="143" y="67"/>
                  </a:lnTo>
                  <a:lnTo>
                    <a:pt x="142" y="84"/>
                  </a:lnTo>
                  <a:lnTo>
                    <a:pt x="120" y="126"/>
                  </a:lnTo>
                  <a:lnTo>
                    <a:pt x="91" y="155"/>
                  </a:lnTo>
                  <a:lnTo>
                    <a:pt x="55" y="175"/>
                  </a:lnTo>
                  <a:lnTo>
                    <a:pt x="15" y="194"/>
                  </a:lnTo>
                  <a:lnTo>
                    <a:pt x="0" y="189"/>
                  </a:lnTo>
                  <a:lnTo>
                    <a:pt x="5" y="175"/>
                  </a:lnTo>
                  <a:lnTo>
                    <a:pt x="58" y="135"/>
                  </a:lnTo>
                  <a:lnTo>
                    <a:pt x="89" y="75"/>
                  </a:lnTo>
                  <a:lnTo>
                    <a:pt x="71" y="32"/>
                  </a:lnTo>
                  <a:lnTo>
                    <a:pt x="71" y="13"/>
                  </a:lnTo>
                  <a:lnTo>
                    <a:pt x="84" y="0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948B90CF-21D6-46CE-A3E7-ABFA3503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" y="2107"/>
              <a:ext cx="40" cy="50"/>
            </a:xfrm>
            <a:custGeom>
              <a:avLst/>
              <a:gdLst>
                <a:gd name="T0" fmla="*/ 1 w 69"/>
                <a:gd name="T1" fmla="*/ 1 h 89"/>
                <a:gd name="T2" fmla="*/ 0 w 69"/>
                <a:gd name="T3" fmla="*/ 1 h 89"/>
                <a:gd name="T4" fmla="*/ 1 w 69"/>
                <a:gd name="T5" fmla="*/ 1 h 89"/>
                <a:gd name="T6" fmla="*/ 1 w 69"/>
                <a:gd name="T7" fmla="*/ 1 h 89"/>
                <a:gd name="T8" fmla="*/ 1 w 69"/>
                <a:gd name="T9" fmla="*/ 0 h 89"/>
                <a:gd name="T10" fmla="*/ 1 w 69"/>
                <a:gd name="T11" fmla="*/ 1 h 89"/>
                <a:gd name="T12" fmla="*/ 1 w 69"/>
                <a:gd name="T13" fmla="*/ 1 h 89"/>
                <a:gd name="T14" fmla="*/ 1 w 69"/>
                <a:gd name="T15" fmla="*/ 1 h 89"/>
                <a:gd name="T16" fmla="*/ 1 w 69"/>
                <a:gd name="T17" fmla="*/ 1 h 89"/>
                <a:gd name="T18" fmla="*/ 1 w 69"/>
                <a:gd name="T19" fmla="*/ 1 h 89"/>
                <a:gd name="T20" fmla="*/ 1 w 69"/>
                <a:gd name="T21" fmla="*/ 1 h 89"/>
                <a:gd name="T22" fmla="*/ 1 w 69"/>
                <a:gd name="T23" fmla="*/ 1 h 89"/>
                <a:gd name="T24" fmla="*/ 1 w 69"/>
                <a:gd name="T25" fmla="*/ 1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89"/>
                <a:gd name="T41" fmla="*/ 69 w 69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89">
                  <a:moveTo>
                    <a:pt x="20" y="83"/>
                  </a:moveTo>
                  <a:lnTo>
                    <a:pt x="0" y="55"/>
                  </a:lnTo>
                  <a:lnTo>
                    <a:pt x="3" y="39"/>
                  </a:lnTo>
                  <a:lnTo>
                    <a:pt x="26" y="17"/>
                  </a:lnTo>
                  <a:lnTo>
                    <a:pt x="54" y="0"/>
                  </a:lnTo>
                  <a:lnTo>
                    <a:pt x="69" y="4"/>
                  </a:lnTo>
                  <a:lnTo>
                    <a:pt x="65" y="20"/>
                  </a:lnTo>
                  <a:lnTo>
                    <a:pt x="37" y="52"/>
                  </a:lnTo>
                  <a:lnTo>
                    <a:pt x="42" y="72"/>
                  </a:lnTo>
                  <a:lnTo>
                    <a:pt x="37" y="89"/>
                  </a:lnTo>
                  <a:lnTo>
                    <a:pt x="2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811203CD-D90C-431A-82B9-88BBA949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" y="2004"/>
              <a:ext cx="122" cy="72"/>
            </a:xfrm>
            <a:custGeom>
              <a:avLst/>
              <a:gdLst>
                <a:gd name="T0" fmla="*/ 1 w 208"/>
                <a:gd name="T1" fmla="*/ 1 h 127"/>
                <a:gd name="T2" fmla="*/ 1 w 208"/>
                <a:gd name="T3" fmla="*/ 1 h 127"/>
                <a:gd name="T4" fmla="*/ 1 w 208"/>
                <a:gd name="T5" fmla="*/ 1 h 127"/>
                <a:gd name="T6" fmla="*/ 1 w 208"/>
                <a:gd name="T7" fmla="*/ 1 h 127"/>
                <a:gd name="T8" fmla="*/ 1 w 208"/>
                <a:gd name="T9" fmla="*/ 1 h 127"/>
                <a:gd name="T10" fmla="*/ 1 w 208"/>
                <a:gd name="T11" fmla="*/ 1 h 127"/>
                <a:gd name="T12" fmla="*/ 1 w 208"/>
                <a:gd name="T13" fmla="*/ 1 h 127"/>
                <a:gd name="T14" fmla="*/ 1 w 208"/>
                <a:gd name="T15" fmla="*/ 1 h 127"/>
                <a:gd name="T16" fmla="*/ 1 w 208"/>
                <a:gd name="T17" fmla="*/ 1 h 127"/>
                <a:gd name="T18" fmla="*/ 1 w 208"/>
                <a:gd name="T19" fmla="*/ 1 h 127"/>
                <a:gd name="T20" fmla="*/ 1 w 208"/>
                <a:gd name="T21" fmla="*/ 1 h 127"/>
                <a:gd name="T22" fmla="*/ 0 w 208"/>
                <a:gd name="T23" fmla="*/ 1 h 127"/>
                <a:gd name="T24" fmla="*/ 1 w 208"/>
                <a:gd name="T25" fmla="*/ 1 h 127"/>
                <a:gd name="T26" fmla="*/ 1 w 208"/>
                <a:gd name="T27" fmla="*/ 0 h 127"/>
                <a:gd name="T28" fmla="*/ 1 w 208"/>
                <a:gd name="T29" fmla="*/ 1 h 127"/>
                <a:gd name="T30" fmla="*/ 1 w 208"/>
                <a:gd name="T31" fmla="*/ 1 h 127"/>
                <a:gd name="T32" fmla="*/ 1 w 208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127"/>
                <a:gd name="T53" fmla="*/ 208 w 208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127">
                  <a:moveTo>
                    <a:pt x="46" y="19"/>
                  </a:moveTo>
                  <a:lnTo>
                    <a:pt x="52" y="43"/>
                  </a:lnTo>
                  <a:lnTo>
                    <a:pt x="65" y="60"/>
                  </a:lnTo>
                  <a:lnTo>
                    <a:pt x="83" y="73"/>
                  </a:lnTo>
                  <a:lnTo>
                    <a:pt x="104" y="84"/>
                  </a:lnTo>
                  <a:lnTo>
                    <a:pt x="197" y="87"/>
                  </a:lnTo>
                  <a:lnTo>
                    <a:pt x="208" y="96"/>
                  </a:lnTo>
                  <a:lnTo>
                    <a:pt x="201" y="107"/>
                  </a:lnTo>
                  <a:lnTo>
                    <a:pt x="147" y="120"/>
                  </a:lnTo>
                  <a:lnTo>
                    <a:pt x="95" y="127"/>
                  </a:lnTo>
                  <a:lnTo>
                    <a:pt x="33" y="88"/>
                  </a:lnTo>
                  <a:lnTo>
                    <a:pt x="0" y="25"/>
                  </a:lnTo>
                  <a:lnTo>
                    <a:pt x="5" y="6"/>
                  </a:lnTo>
                  <a:lnTo>
                    <a:pt x="21" y="0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5538F1D-B76C-4571-9E55-E77154A28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" y="2057"/>
              <a:ext cx="19" cy="65"/>
            </a:xfrm>
            <a:custGeom>
              <a:avLst/>
              <a:gdLst>
                <a:gd name="T0" fmla="*/ 1 w 34"/>
                <a:gd name="T1" fmla="*/ 1 h 114"/>
                <a:gd name="T2" fmla="*/ 1 w 34"/>
                <a:gd name="T3" fmla="*/ 1 h 114"/>
                <a:gd name="T4" fmla="*/ 1 w 34"/>
                <a:gd name="T5" fmla="*/ 1 h 114"/>
                <a:gd name="T6" fmla="*/ 1 w 34"/>
                <a:gd name="T7" fmla="*/ 1 h 114"/>
                <a:gd name="T8" fmla="*/ 1 w 34"/>
                <a:gd name="T9" fmla="*/ 1 h 114"/>
                <a:gd name="T10" fmla="*/ 0 w 34"/>
                <a:gd name="T11" fmla="*/ 1 h 114"/>
                <a:gd name="T12" fmla="*/ 1 w 34"/>
                <a:gd name="T13" fmla="*/ 1 h 114"/>
                <a:gd name="T14" fmla="*/ 1 w 34"/>
                <a:gd name="T15" fmla="*/ 0 h 114"/>
                <a:gd name="T16" fmla="*/ 1 w 34"/>
                <a:gd name="T17" fmla="*/ 1 h 114"/>
                <a:gd name="T18" fmla="*/ 1 w 34"/>
                <a:gd name="T19" fmla="*/ 1 h 114"/>
                <a:gd name="T20" fmla="*/ 1 w 34"/>
                <a:gd name="T21" fmla="*/ 1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14"/>
                <a:gd name="T35" fmla="*/ 34 w 34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14">
                  <a:moveTo>
                    <a:pt x="30" y="11"/>
                  </a:moveTo>
                  <a:lnTo>
                    <a:pt x="34" y="48"/>
                  </a:lnTo>
                  <a:lnTo>
                    <a:pt x="27" y="104"/>
                  </a:lnTo>
                  <a:lnTo>
                    <a:pt x="17" y="114"/>
                  </a:lnTo>
                  <a:lnTo>
                    <a:pt x="7" y="104"/>
                  </a:lnTo>
                  <a:lnTo>
                    <a:pt x="0" y="48"/>
                  </a:lnTo>
                  <a:lnTo>
                    <a:pt x="4" y="11"/>
                  </a:lnTo>
                  <a:lnTo>
                    <a:pt x="17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514BE8B-41B0-447A-8D44-E41ACE335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1925"/>
              <a:ext cx="26" cy="53"/>
            </a:xfrm>
            <a:custGeom>
              <a:avLst/>
              <a:gdLst>
                <a:gd name="T0" fmla="*/ 1 w 46"/>
                <a:gd name="T1" fmla="*/ 1 h 96"/>
                <a:gd name="T2" fmla="*/ 1 w 46"/>
                <a:gd name="T3" fmla="*/ 1 h 96"/>
                <a:gd name="T4" fmla="*/ 1 w 46"/>
                <a:gd name="T5" fmla="*/ 1 h 96"/>
                <a:gd name="T6" fmla="*/ 1 w 46"/>
                <a:gd name="T7" fmla="*/ 1 h 96"/>
                <a:gd name="T8" fmla="*/ 0 w 46"/>
                <a:gd name="T9" fmla="*/ 1 h 96"/>
                <a:gd name="T10" fmla="*/ 1 w 46"/>
                <a:gd name="T11" fmla="*/ 1 h 96"/>
                <a:gd name="T12" fmla="*/ 1 w 46"/>
                <a:gd name="T13" fmla="*/ 0 h 96"/>
                <a:gd name="T14" fmla="*/ 1 w 46"/>
                <a:gd name="T15" fmla="*/ 1 h 96"/>
                <a:gd name="T16" fmla="*/ 1 w 46"/>
                <a:gd name="T17" fmla="*/ 1 h 96"/>
                <a:gd name="T18" fmla="*/ 1 w 46"/>
                <a:gd name="T19" fmla="*/ 1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96"/>
                <a:gd name="T32" fmla="*/ 46 w 4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96">
                  <a:moveTo>
                    <a:pt x="35" y="18"/>
                  </a:moveTo>
                  <a:lnTo>
                    <a:pt x="46" y="83"/>
                  </a:lnTo>
                  <a:lnTo>
                    <a:pt x="39" y="96"/>
                  </a:lnTo>
                  <a:lnTo>
                    <a:pt x="26" y="91"/>
                  </a:lnTo>
                  <a:lnTo>
                    <a:pt x="0" y="21"/>
                  </a:lnTo>
                  <a:lnTo>
                    <a:pt x="4" y="5"/>
                  </a:lnTo>
                  <a:lnTo>
                    <a:pt x="14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16E67A8-E807-4518-8E77-7E86345C6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892"/>
              <a:ext cx="486" cy="46"/>
            </a:xfrm>
            <a:custGeom>
              <a:avLst/>
              <a:gdLst>
                <a:gd name="T0" fmla="*/ 1 w 830"/>
                <a:gd name="T1" fmla="*/ 1 h 82"/>
                <a:gd name="T2" fmla="*/ 1 w 830"/>
                <a:gd name="T3" fmla="*/ 1 h 82"/>
                <a:gd name="T4" fmla="*/ 1 w 830"/>
                <a:gd name="T5" fmla="*/ 1 h 82"/>
                <a:gd name="T6" fmla="*/ 1 w 830"/>
                <a:gd name="T7" fmla="*/ 0 h 82"/>
                <a:gd name="T8" fmla="*/ 1 w 830"/>
                <a:gd name="T9" fmla="*/ 1 h 82"/>
                <a:gd name="T10" fmla="*/ 1 w 830"/>
                <a:gd name="T11" fmla="*/ 1 h 82"/>
                <a:gd name="T12" fmla="*/ 1 w 830"/>
                <a:gd name="T13" fmla="*/ 1 h 82"/>
                <a:gd name="T14" fmla="*/ 1 w 830"/>
                <a:gd name="T15" fmla="*/ 1 h 82"/>
                <a:gd name="T16" fmla="*/ 1 w 830"/>
                <a:gd name="T17" fmla="*/ 1 h 82"/>
                <a:gd name="T18" fmla="*/ 1 w 830"/>
                <a:gd name="T19" fmla="*/ 1 h 82"/>
                <a:gd name="T20" fmla="*/ 0 w 830"/>
                <a:gd name="T21" fmla="*/ 1 h 82"/>
                <a:gd name="T22" fmla="*/ 1 w 830"/>
                <a:gd name="T23" fmla="*/ 1 h 82"/>
                <a:gd name="T24" fmla="*/ 1 w 830"/>
                <a:gd name="T25" fmla="*/ 1 h 82"/>
                <a:gd name="T26" fmla="*/ 1 w 830"/>
                <a:gd name="T27" fmla="*/ 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0"/>
                <a:gd name="T43" fmla="*/ 0 h 82"/>
                <a:gd name="T44" fmla="*/ 830 w 830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0" h="82">
                  <a:moveTo>
                    <a:pt x="1" y="60"/>
                  </a:moveTo>
                  <a:lnTo>
                    <a:pt x="83" y="51"/>
                  </a:lnTo>
                  <a:lnTo>
                    <a:pt x="422" y="13"/>
                  </a:lnTo>
                  <a:lnTo>
                    <a:pt x="622" y="0"/>
                  </a:lnTo>
                  <a:lnTo>
                    <a:pt x="821" y="4"/>
                  </a:lnTo>
                  <a:lnTo>
                    <a:pt x="830" y="14"/>
                  </a:lnTo>
                  <a:lnTo>
                    <a:pt x="821" y="25"/>
                  </a:lnTo>
                  <a:lnTo>
                    <a:pt x="406" y="48"/>
                  </a:lnTo>
                  <a:lnTo>
                    <a:pt x="85" y="78"/>
                  </a:lnTo>
                  <a:lnTo>
                    <a:pt x="17" y="82"/>
                  </a:lnTo>
                  <a:lnTo>
                    <a:pt x="0" y="73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B42D069A-9D06-4597-ACFB-CA9094FB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" y="1894"/>
              <a:ext cx="18" cy="61"/>
            </a:xfrm>
            <a:custGeom>
              <a:avLst/>
              <a:gdLst>
                <a:gd name="T0" fmla="*/ 1 w 32"/>
                <a:gd name="T1" fmla="*/ 1 h 109"/>
                <a:gd name="T2" fmla="*/ 1 w 32"/>
                <a:gd name="T3" fmla="*/ 1 h 109"/>
                <a:gd name="T4" fmla="*/ 1 w 32"/>
                <a:gd name="T5" fmla="*/ 1 h 109"/>
                <a:gd name="T6" fmla="*/ 1 w 32"/>
                <a:gd name="T7" fmla="*/ 1 h 109"/>
                <a:gd name="T8" fmla="*/ 0 w 32"/>
                <a:gd name="T9" fmla="*/ 1 h 109"/>
                <a:gd name="T10" fmla="*/ 1 w 32"/>
                <a:gd name="T11" fmla="*/ 1 h 109"/>
                <a:gd name="T12" fmla="*/ 1 w 32"/>
                <a:gd name="T13" fmla="*/ 0 h 109"/>
                <a:gd name="T14" fmla="*/ 1 w 32"/>
                <a:gd name="T15" fmla="*/ 1 h 109"/>
                <a:gd name="T16" fmla="*/ 1 w 32"/>
                <a:gd name="T17" fmla="*/ 1 h 109"/>
                <a:gd name="T18" fmla="*/ 1 w 32"/>
                <a:gd name="T19" fmla="*/ 1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09"/>
                <a:gd name="T32" fmla="*/ 32 w 32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09">
                  <a:moveTo>
                    <a:pt x="32" y="17"/>
                  </a:moveTo>
                  <a:lnTo>
                    <a:pt x="26" y="100"/>
                  </a:lnTo>
                  <a:lnTo>
                    <a:pt x="16" y="109"/>
                  </a:lnTo>
                  <a:lnTo>
                    <a:pt x="5" y="100"/>
                  </a:lnTo>
                  <a:lnTo>
                    <a:pt x="0" y="17"/>
                  </a:lnTo>
                  <a:lnTo>
                    <a:pt x="5" y="4"/>
                  </a:lnTo>
                  <a:lnTo>
                    <a:pt x="16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01C826CF-94CB-4965-B1CA-32A163A54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" y="1918"/>
              <a:ext cx="18" cy="47"/>
            </a:xfrm>
            <a:custGeom>
              <a:avLst/>
              <a:gdLst>
                <a:gd name="T0" fmla="*/ 1 w 32"/>
                <a:gd name="T1" fmla="*/ 1 h 83"/>
                <a:gd name="T2" fmla="*/ 1 w 32"/>
                <a:gd name="T3" fmla="*/ 1 h 83"/>
                <a:gd name="T4" fmla="*/ 1 w 32"/>
                <a:gd name="T5" fmla="*/ 1 h 83"/>
                <a:gd name="T6" fmla="*/ 1 w 32"/>
                <a:gd name="T7" fmla="*/ 1 h 83"/>
                <a:gd name="T8" fmla="*/ 0 w 32"/>
                <a:gd name="T9" fmla="*/ 1 h 83"/>
                <a:gd name="T10" fmla="*/ 1 w 32"/>
                <a:gd name="T11" fmla="*/ 1 h 83"/>
                <a:gd name="T12" fmla="*/ 1 w 32"/>
                <a:gd name="T13" fmla="*/ 0 h 83"/>
                <a:gd name="T14" fmla="*/ 1 w 32"/>
                <a:gd name="T15" fmla="*/ 1 h 83"/>
                <a:gd name="T16" fmla="*/ 1 w 32"/>
                <a:gd name="T17" fmla="*/ 1 h 83"/>
                <a:gd name="T18" fmla="*/ 1 w 32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83"/>
                <a:gd name="T32" fmla="*/ 32 w 32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83">
                  <a:moveTo>
                    <a:pt x="32" y="16"/>
                  </a:moveTo>
                  <a:lnTo>
                    <a:pt x="26" y="74"/>
                  </a:lnTo>
                  <a:lnTo>
                    <a:pt x="16" y="83"/>
                  </a:lnTo>
                  <a:lnTo>
                    <a:pt x="7" y="72"/>
                  </a:lnTo>
                  <a:lnTo>
                    <a:pt x="0" y="16"/>
                  </a:lnTo>
                  <a:lnTo>
                    <a:pt x="6" y="4"/>
                  </a:lnTo>
                  <a:lnTo>
                    <a:pt x="16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452812EA-2911-41E7-8C45-4ADD1F61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917"/>
              <a:ext cx="22" cy="47"/>
            </a:xfrm>
            <a:custGeom>
              <a:avLst/>
              <a:gdLst>
                <a:gd name="T0" fmla="*/ 1 w 39"/>
                <a:gd name="T1" fmla="*/ 1 h 83"/>
                <a:gd name="T2" fmla="*/ 1 w 39"/>
                <a:gd name="T3" fmla="*/ 1 h 83"/>
                <a:gd name="T4" fmla="*/ 1 w 39"/>
                <a:gd name="T5" fmla="*/ 1 h 83"/>
                <a:gd name="T6" fmla="*/ 1 w 39"/>
                <a:gd name="T7" fmla="*/ 1 h 83"/>
                <a:gd name="T8" fmla="*/ 0 w 39"/>
                <a:gd name="T9" fmla="*/ 1 h 83"/>
                <a:gd name="T10" fmla="*/ 1 w 39"/>
                <a:gd name="T11" fmla="*/ 1 h 83"/>
                <a:gd name="T12" fmla="*/ 1 w 39"/>
                <a:gd name="T13" fmla="*/ 0 h 83"/>
                <a:gd name="T14" fmla="*/ 1 w 39"/>
                <a:gd name="T15" fmla="*/ 1 h 83"/>
                <a:gd name="T16" fmla="*/ 1 w 39"/>
                <a:gd name="T17" fmla="*/ 1 h 83"/>
                <a:gd name="T18" fmla="*/ 1 w 39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11"/>
                  </a:moveTo>
                  <a:lnTo>
                    <a:pt x="33" y="66"/>
                  </a:lnTo>
                  <a:lnTo>
                    <a:pt x="22" y="83"/>
                  </a:lnTo>
                  <a:lnTo>
                    <a:pt x="12" y="70"/>
                  </a:lnTo>
                  <a:lnTo>
                    <a:pt x="0" y="10"/>
                  </a:lnTo>
                  <a:lnTo>
                    <a:pt x="7" y="1"/>
                  </a:lnTo>
                  <a:lnTo>
                    <a:pt x="2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501AFA29-7227-4598-84D0-ECA8E3F1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1914"/>
              <a:ext cx="21" cy="49"/>
            </a:xfrm>
            <a:custGeom>
              <a:avLst/>
              <a:gdLst>
                <a:gd name="T0" fmla="*/ 1 w 36"/>
                <a:gd name="T1" fmla="*/ 1 h 87"/>
                <a:gd name="T2" fmla="*/ 1 w 36"/>
                <a:gd name="T3" fmla="*/ 1 h 87"/>
                <a:gd name="T4" fmla="*/ 1 w 36"/>
                <a:gd name="T5" fmla="*/ 1 h 87"/>
                <a:gd name="T6" fmla="*/ 1 w 36"/>
                <a:gd name="T7" fmla="*/ 1 h 87"/>
                <a:gd name="T8" fmla="*/ 0 w 36"/>
                <a:gd name="T9" fmla="*/ 1 h 87"/>
                <a:gd name="T10" fmla="*/ 1 w 36"/>
                <a:gd name="T11" fmla="*/ 1 h 87"/>
                <a:gd name="T12" fmla="*/ 1 w 36"/>
                <a:gd name="T13" fmla="*/ 0 h 87"/>
                <a:gd name="T14" fmla="*/ 1 w 36"/>
                <a:gd name="T15" fmla="*/ 1 h 87"/>
                <a:gd name="T16" fmla="*/ 1 w 36"/>
                <a:gd name="T17" fmla="*/ 1 h 87"/>
                <a:gd name="T18" fmla="*/ 1 w 36"/>
                <a:gd name="T19" fmla="*/ 1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87"/>
                <a:gd name="T32" fmla="*/ 36 w 36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87">
                  <a:moveTo>
                    <a:pt x="36" y="16"/>
                  </a:moveTo>
                  <a:lnTo>
                    <a:pt x="32" y="71"/>
                  </a:lnTo>
                  <a:lnTo>
                    <a:pt x="20" y="87"/>
                  </a:lnTo>
                  <a:lnTo>
                    <a:pt x="7" y="74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8" y="0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DDFB1AD-EFA2-4E0C-893D-D21B8885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" y="1919"/>
              <a:ext cx="22" cy="53"/>
            </a:xfrm>
            <a:custGeom>
              <a:avLst/>
              <a:gdLst>
                <a:gd name="T0" fmla="*/ 1 w 39"/>
                <a:gd name="T1" fmla="*/ 1 h 93"/>
                <a:gd name="T2" fmla="*/ 1 w 39"/>
                <a:gd name="T3" fmla="*/ 1 h 93"/>
                <a:gd name="T4" fmla="*/ 1 w 39"/>
                <a:gd name="T5" fmla="*/ 1 h 93"/>
                <a:gd name="T6" fmla="*/ 1 w 39"/>
                <a:gd name="T7" fmla="*/ 1 h 93"/>
                <a:gd name="T8" fmla="*/ 1 w 39"/>
                <a:gd name="T9" fmla="*/ 1 h 93"/>
                <a:gd name="T10" fmla="*/ 1 w 39"/>
                <a:gd name="T11" fmla="*/ 1 h 93"/>
                <a:gd name="T12" fmla="*/ 0 w 39"/>
                <a:gd name="T13" fmla="*/ 1 h 93"/>
                <a:gd name="T14" fmla="*/ 1 w 39"/>
                <a:gd name="T15" fmla="*/ 1 h 93"/>
                <a:gd name="T16" fmla="*/ 1 w 39"/>
                <a:gd name="T17" fmla="*/ 0 h 93"/>
                <a:gd name="T18" fmla="*/ 1 w 39"/>
                <a:gd name="T19" fmla="*/ 1 h 93"/>
                <a:gd name="T20" fmla="*/ 1 w 39"/>
                <a:gd name="T21" fmla="*/ 1 h 93"/>
                <a:gd name="T22" fmla="*/ 1 w 39"/>
                <a:gd name="T23" fmla="*/ 1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93"/>
                <a:gd name="T38" fmla="*/ 39 w 39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93">
                  <a:moveTo>
                    <a:pt x="39" y="14"/>
                  </a:moveTo>
                  <a:lnTo>
                    <a:pt x="37" y="40"/>
                  </a:lnTo>
                  <a:lnTo>
                    <a:pt x="37" y="83"/>
                  </a:lnTo>
                  <a:lnTo>
                    <a:pt x="26" y="93"/>
                  </a:lnTo>
                  <a:lnTo>
                    <a:pt x="16" y="83"/>
                  </a:lnTo>
                  <a:lnTo>
                    <a:pt x="6" y="43"/>
                  </a:lnTo>
                  <a:lnTo>
                    <a:pt x="0" y="13"/>
                  </a:lnTo>
                  <a:lnTo>
                    <a:pt x="6" y="2"/>
                  </a:lnTo>
                  <a:lnTo>
                    <a:pt x="20" y="0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B2599796-8374-494B-9F9C-BB25A93B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" y="1265"/>
              <a:ext cx="176" cy="71"/>
            </a:xfrm>
            <a:custGeom>
              <a:avLst/>
              <a:gdLst>
                <a:gd name="T0" fmla="*/ 1 w 300"/>
                <a:gd name="T1" fmla="*/ 0 h 126"/>
                <a:gd name="T2" fmla="*/ 1 w 300"/>
                <a:gd name="T3" fmla="*/ 1 h 126"/>
                <a:gd name="T4" fmla="*/ 1 w 300"/>
                <a:gd name="T5" fmla="*/ 1 h 126"/>
                <a:gd name="T6" fmla="*/ 1 w 300"/>
                <a:gd name="T7" fmla="*/ 1 h 126"/>
                <a:gd name="T8" fmla="*/ 1 w 300"/>
                <a:gd name="T9" fmla="*/ 1 h 126"/>
                <a:gd name="T10" fmla="*/ 1 w 300"/>
                <a:gd name="T11" fmla="*/ 1 h 126"/>
                <a:gd name="T12" fmla="*/ 1 w 300"/>
                <a:gd name="T13" fmla="*/ 1 h 126"/>
                <a:gd name="T14" fmla="*/ 1 w 300"/>
                <a:gd name="T15" fmla="*/ 1 h 126"/>
                <a:gd name="T16" fmla="*/ 1 w 300"/>
                <a:gd name="T17" fmla="*/ 1 h 126"/>
                <a:gd name="T18" fmla="*/ 1 w 300"/>
                <a:gd name="T19" fmla="*/ 1 h 126"/>
                <a:gd name="T20" fmla="*/ 1 w 300"/>
                <a:gd name="T21" fmla="*/ 1 h 126"/>
                <a:gd name="T22" fmla="*/ 1 w 300"/>
                <a:gd name="T23" fmla="*/ 1 h 126"/>
                <a:gd name="T24" fmla="*/ 1 w 300"/>
                <a:gd name="T25" fmla="*/ 1 h 126"/>
                <a:gd name="T26" fmla="*/ 1 w 300"/>
                <a:gd name="T27" fmla="*/ 1 h 126"/>
                <a:gd name="T28" fmla="*/ 0 w 300"/>
                <a:gd name="T29" fmla="*/ 1 h 126"/>
                <a:gd name="T30" fmla="*/ 1 w 300"/>
                <a:gd name="T31" fmla="*/ 0 h 126"/>
                <a:gd name="T32" fmla="*/ 1 w 300"/>
                <a:gd name="T33" fmla="*/ 0 h 126"/>
                <a:gd name="T34" fmla="*/ 1 w 300"/>
                <a:gd name="T35" fmla="*/ 0 h 1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0"/>
                <a:gd name="T55" fmla="*/ 0 h 126"/>
                <a:gd name="T56" fmla="*/ 300 w 300"/>
                <a:gd name="T57" fmla="*/ 126 h 1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0" h="126">
                  <a:moveTo>
                    <a:pt x="12" y="0"/>
                  </a:moveTo>
                  <a:lnTo>
                    <a:pt x="168" y="6"/>
                  </a:lnTo>
                  <a:lnTo>
                    <a:pt x="235" y="29"/>
                  </a:lnTo>
                  <a:lnTo>
                    <a:pt x="288" y="79"/>
                  </a:lnTo>
                  <a:lnTo>
                    <a:pt x="296" y="95"/>
                  </a:lnTo>
                  <a:lnTo>
                    <a:pt x="300" y="113"/>
                  </a:lnTo>
                  <a:lnTo>
                    <a:pt x="289" y="126"/>
                  </a:lnTo>
                  <a:lnTo>
                    <a:pt x="258" y="118"/>
                  </a:lnTo>
                  <a:lnTo>
                    <a:pt x="248" y="105"/>
                  </a:lnTo>
                  <a:lnTo>
                    <a:pt x="227" y="79"/>
                  </a:lnTo>
                  <a:lnTo>
                    <a:pt x="202" y="58"/>
                  </a:lnTo>
                  <a:lnTo>
                    <a:pt x="175" y="44"/>
                  </a:lnTo>
                  <a:lnTo>
                    <a:pt x="146" y="33"/>
                  </a:lnTo>
                  <a:lnTo>
                    <a:pt x="12" y="20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7CBCAA52-0EF0-4353-82D8-D6B4ACBB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" y="1484"/>
              <a:ext cx="141" cy="381"/>
            </a:xfrm>
            <a:custGeom>
              <a:avLst/>
              <a:gdLst>
                <a:gd name="T0" fmla="*/ 1 w 239"/>
                <a:gd name="T1" fmla="*/ 1 h 679"/>
                <a:gd name="T2" fmla="*/ 1 w 239"/>
                <a:gd name="T3" fmla="*/ 1 h 679"/>
                <a:gd name="T4" fmla="*/ 1 w 239"/>
                <a:gd name="T5" fmla="*/ 1 h 679"/>
                <a:gd name="T6" fmla="*/ 1 w 239"/>
                <a:gd name="T7" fmla="*/ 1 h 679"/>
                <a:gd name="T8" fmla="*/ 1 w 239"/>
                <a:gd name="T9" fmla="*/ 1 h 679"/>
                <a:gd name="T10" fmla="*/ 1 w 239"/>
                <a:gd name="T11" fmla="*/ 1 h 679"/>
                <a:gd name="T12" fmla="*/ 1 w 239"/>
                <a:gd name="T13" fmla="*/ 1 h 679"/>
                <a:gd name="T14" fmla="*/ 1 w 239"/>
                <a:gd name="T15" fmla="*/ 1 h 679"/>
                <a:gd name="T16" fmla="*/ 1 w 239"/>
                <a:gd name="T17" fmla="*/ 1 h 679"/>
                <a:gd name="T18" fmla="*/ 1 w 239"/>
                <a:gd name="T19" fmla="*/ 1 h 679"/>
                <a:gd name="T20" fmla="*/ 1 w 239"/>
                <a:gd name="T21" fmla="*/ 1 h 679"/>
                <a:gd name="T22" fmla="*/ 1 w 239"/>
                <a:gd name="T23" fmla="*/ 1 h 679"/>
                <a:gd name="T24" fmla="*/ 1 w 239"/>
                <a:gd name="T25" fmla="*/ 1 h 679"/>
                <a:gd name="T26" fmla="*/ 1 w 239"/>
                <a:gd name="T27" fmla="*/ 1 h 679"/>
                <a:gd name="T28" fmla="*/ 1 w 239"/>
                <a:gd name="T29" fmla="*/ 1 h 679"/>
                <a:gd name="T30" fmla="*/ 0 w 239"/>
                <a:gd name="T31" fmla="*/ 1 h 679"/>
                <a:gd name="T32" fmla="*/ 1 w 239"/>
                <a:gd name="T33" fmla="*/ 1 h 679"/>
                <a:gd name="T34" fmla="*/ 1 w 239"/>
                <a:gd name="T35" fmla="*/ 0 h 679"/>
                <a:gd name="T36" fmla="*/ 1 w 239"/>
                <a:gd name="T37" fmla="*/ 1 h 679"/>
                <a:gd name="T38" fmla="*/ 1 w 239"/>
                <a:gd name="T39" fmla="*/ 1 h 6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9"/>
                <a:gd name="T61" fmla="*/ 0 h 679"/>
                <a:gd name="T62" fmla="*/ 239 w 239"/>
                <a:gd name="T63" fmla="*/ 679 h 6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9" h="679">
                  <a:moveTo>
                    <a:pt x="45" y="21"/>
                  </a:moveTo>
                  <a:lnTo>
                    <a:pt x="55" y="104"/>
                  </a:lnTo>
                  <a:lnTo>
                    <a:pt x="69" y="189"/>
                  </a:lnTo>
                  <a:lnTo>
                    <a:pt x="96" y="251"/>
                  </a:lnTo>
                  <a:lnTo>
                    <a:pt x="161" y="414"/>
                  </a:lnTo>
                  <a:lnTo>
                    <a:pt x="198" y="522"/>
                  </a:lnTo>
                  <a:lnTo>
                    <a:pt x="239" y="645"/>
                  </a:lnTo>
                  <a:lnTo>
                    <a:pt x="238" y="668"/>
                  </a:lnTo>
                  <a:lnTo>
                    <a:pt x="221" y="679"/>
                  </a:lnTo>
                  <a:lnTo>
                    <a:pt x="202" y="679"/>
                  </a:lnTo>
                  <a:lnTo>
                    <a:pt x="187" y="662"/>
                  </a:lnTo>
                  <a:lnTo>
                    <a:pt x="150" y="537"/>
                  </a:lnTo>
                  <a:lnTo>
                    <a:pt x="124" y="426"/>
                  </a:lnTo>
                  <a:lnTo>
                    <a:pt x="48" y="194"/>
                  </a:lnTo>
                  <a:lnTo>
                    <a:pt x="21" y="108"/>
                  </a:lnTo>
                  <a:lnTo>
                    <a:pt x="0" y="22"/>
                  </a:lnTo>
                  <a:lnTo>
                    <a:pt x="6" y="5"/>
                  </a:lnTo>
                  <a:lnTo>
                    <a:pt x="22" y="0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662662DB-E74E-4897-9896-D124B2DC0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" y="1810"/>
              <a:ext cx="499" cy="70"/>
            </a:xfrm>
            <a:custGeom>
              <a:avLst/>
              <a:gdLst>
                <a:gd name="T0" fmla="*/ 1 w 854"/>
                <a:gd name="T1" fmla="*/ 1 h 125"/>
                <a:gd name="T2" fmla="*/ 1 w 854"/>
                <a:gd name="T3" fmla="*/ 1 h 125"/>
                <a:gd name="T4" fmla="*/ 1 w 854"/>
                <a:gd name="T5" fmla="*/ 1 h 125"/>
                <a:gd name="T6" fmla="*/ 1 w 854"/>
                <a:gd name="T7" fmla="*/ 1 h 125"/>
                <a:gd name="T8" fmla="*/ 1 w 854"/>
                <a:gd name="T9" fmla="*/ 1 h 125"/>
                <a:gd name="T10" fmla="*/ 1 w 854"/>
                <a:gd name="T11" fmla="*/ 0 h 125"/>
                <a:gd name="T12" fmla="*/ 1 w 854"/>
                <a:gd name="T13" fmla="*/ 1 h 125"/>
                <a:gd name="T14" fmla="*/ 1 w 854"/>
                <a:gd name="T15" fmla="*/ 1 h 125"/>
                <a:gd name="T16" fmla="*/ 1 w 854"/>
                <a:gd name="T17" fmla="*/ 1 h 125"/>
                <a:gd name="T18" fmla="*/ 1 w 854"/>
                <a:gd name="T19" fmla="*/ 1 h 125"/>
                <a:gd name="T20" fmla="*/ 1 w 854"/>
                <a:gd name="T21" fmla="*/ 1 h 125"/>
                <a:gd name="T22" fmla="*/ 1 w 854"/>
                <a:gd name="T23" fmla="*/ 1 h 125"/>
                <a:gd name="T24" fmla="*/ 1 w 854"/>
                <a:gd name="T25" fmla="*/ 1 h 125"/>
                <a:gd name="T26" fmla="*/ 0 w 854"/>
                <a:gd name="T27" fmla="*/ 1 h 125"/>
                <a:gd name="T28" fmla="*/ 1 w 854"/>
                <a:gd name="T29" fmla="*/ 1 h 125"/>
                <a:gd name="T30" fmla="*/ 1 w 854"/>
                <a:gd name="T31" fmla="*/ 1 h 125"/>
                <a:gd name="T32" fmla="*/ 1 w 854"/>
                <a:gd name="T33" fmla="*/ 1 h 125"/>
                <a:gd name="T34" fmla="*/ 1 w 854"/>
                <a:gd name="T35" fmla="*/ 1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4"/>
                <a:gd name="T55" fmla="*/ 0 h 125"/>
                <a:gd name="T56" fmla="*/ 854 w 854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4" h="125">
                  <a:moveTo>
                    <a:pt x="26" y="92"/>
                  </a:moveTo>
                  <a:lnTo>
                    <a:pt x="181" y="71"/>
                  </a:lnTo>
                  <a:lnTo>
                    <a:pt x="326" y="58"/>
                  </a:lnTo>
                  <a:lnTo>
                    <a:pt x="576" y="24"/>
                  </a:lnTo>
                  <a:lnTo>
                    <a:pt x="694" y="8"/>
                  </a:lnTo>
                  <a:lnTo>
                    <a:pt x="826" y="0"/>
                  </a:lnTo>
                  <a:lnTo>
                    <a:pt x="847" y="10"/>
                  </a:lnTo>
                  <a:lnTo>
                    <a:pt x="854" y="26"/>
                  </a:lnTo>
                  <a:lnTo>
                    <a:pt x="847" y="45"/>
                  </a:lnTo>
                  <a:lnTo>
                    <a:pt x="826" y="52"/>
                  </a:lnTo>
                  <a:lnTo>
                    <a:pt x="579" y="72"/>
                  </a:lnTo>
                  <a:lnTo>
                    <a:pt x="463" y="89"/>
                  </a:lnTo>
                  <a:lnTo>
                    <a:pt x="330" y="102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7AB2FE18-E26E-4D33-BF58-9B927DC5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" y="1246"/>
              <a:ext cx="104" cy="593"/>
            </a:xfrm>
            <a:custGeom>
              <a:avLst/>
              <a:gdLst>
                <a:gd name="T0" fmla="*/ 1 w 177"/>
                <a:gd name="T1" fmla="*/ 1 h 1058"/>
                <a:gd name="T2" fmla="*/ 1 w 177"/>
                <a:gd name="T3" fmla="*/ 1 h 1058"/>
                <a:gd name="T4" fmla="*/ 1 w 177"/>
                <a:gd name="T5" fmla="*/ 1 h 1058"/>
                <a:gd name="T6" fmla="*/ 1 w 177"/>
                <a:gd name="T7" fmla="*/ 1 h 1058"/>
                <a:gd name="T8" fmla="*/ 1 w 177"/>
                <a:gd name="T9" fmla="*/ 1 h 1058"/>
                <a:gd name="T10" fmla="*/ 1 w 177"/>
                <a:gd name="T11" fmla="*/ 1 h 1058"/>
                <a:gd name="T12" fmla="*/ 1 w 177"/>
                <a:gd name="T13" fmla="*/ 1 h 1058"/>
                <a:gd name="T14" fmla="*/ 1 w 177"/>
                <a:gd name="T15" fmla="*/ 1 h 1058"/>
                <a:gd name="T16" fmla="*/ 1 w 177"/>
                <a:gd name="T17" fmla="*/ 1 h 1058"/>
                <a:gd name="T18" fmla="*/ 1 w 177"/>
                <a:gd name="T19" fmla="*/ 1 h 1058"/>
                <a:gd name="T20" fmla="*/ 1 w 177"/>
                <a:gd name="T21" fmla="*/ 1 h 1058"/>
                <a:gd name="T22" fmla="*/ 0 w 177"/>
                <a:gd name="T23" fmla="*/ 1 h 1058"/>
                <a:gd name="T24" fmla="*/ 1 w 177"/>
                <a:gd name="T25" fmla="*/ 1 h 1058"/>
                <a:gd name="T26" fmla="*/ 1 w 177"/>
                <a:gd name="T27" fmla="*/ 1 h 1058"/>
                <a:gd name="T28" fmla="*/ 1 w 177"/>
                <a:gd name="T29" fmla="*/ 1 h 1058"/>
                <a:gd name="T30" fmla="*/ 1 w 177"/>
                <a:gd name="T31" fmla="*/ 1 h 1058"/>
                <a:gd name="T32" fmla="*/ 1 w 177"/>
                <a:gd name="T33" fmla="*/ 1 h 1058"/>
                <a:gd name="T34" fmla="*/ 1 w 177"/>
                <a:gd name="T35" fmla="*/ 1 h 1058"/>
                <a:gd name="T36" fmla="*/ 1 w 177"/>
                <a:gd name="T37" fmla="*/ 1 h 1058"/>
                <a:gd name="T38" fmla="*/ 1 w 177"/>
                <a:gd name="T39" fmla="*/ 1 h 1058"/>
                <a:gd name="T40" fmla="*/ 1 w 177"/>
                <a:gd name="T41" fmla="*/ 1 h 1058"/>
                <a:gd name="T42" fmla="*/ 1 w 177"/>
                <a:gd name="T43" fmla="*/ 0 h 1058"/>
                <a:gd name="T44" fmla="*/ 1 w 177"/>
                <a:gd name="T45" fmla="*/ 1 h 1058"/>
                <a:gd name="T46" fmla="*/ 1 w 177"/>
                <a:gd name="T47" fmla="*/ 1 h 1058"/>
                <a:gd name="T48" fmla="*/ 1 w 177"/>
                <a:gd name="T49" fmla="*/ 1 h 10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"/>
                <a:gd name="T76" fmla="*/ 0 h 1058"/>
                <a:gd name="T77" fmla="*/ 177 w 177"/>
                <a:gd name="T78" fmla="*/ 1058 h 10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" h="1058">
                  <a:moveTo>
                    <a:pt x="166" y="14"/>
                  </a:moveTo>
                  <a:lnTo>
                    <a:pt x="177" y="113"/>
                  </a:lnTo>
                  <a:lnTo>
                    <a:pt x="169" y="272"/>
                  </a:lnTo>
                  <a:lnTo>
                    <a:pt x="149" y="408"/>
                  </a:lnTo>
                  <a:lnTo>
                    <a:pt x="123" y="545"/>
                  </a:lnTo>
                  <a:lnTo>
                    <a:pt x="95" y="705"/>
                  </a:lnTo>
                  <a:lnTo>
                    <a:pt x="74" y="874"/>
                  </a:lnTo>
                  <a:lnTo>
                    <a:pt x="66" y="955"/>
                  </a:lnTo>
                  <a:lnTo>
                    <a:pt x="52" y="1036"/>
                  </a:lnTo>
                  <a:lnTo>
                    <a:pt x="41" y="1054"/>
                  </a:lnTo>
                  <a:lnTo>
                    <a:pt x="22" y="1058"/>
                  </a:lnTo>
                  <a:lnTo>
                    <a:pt x="0" y="1028"/>
                  </a:lnTo>
                  <a:lnTo>
                    <a:pt x="18" y="872"/>
                  </a:lnTo>
                  <a:lnTo>
                    <a:pt x="41" y="696"/>
                  </a:lnTo>
                  <a:lnTo>
                    <a:pt x="57" y="613"/>
                  </a:lnTo>
                  <a:lnTo>
                    <a:pt x="73" y="537"/>
                  </a:lnTo>
                  <a:lnTo>
                    <a:pt x="104" y="399"/>
                  </a:lnTo>
                  <a:lnTo>
                    <a:pt x="138" y="103"/>
                  </a:lnTo>
                  <a:lnTo>
                    <a:pt x="126" y="44"/>
                  </a:lnTo>
                  <a:lnTo>
                    <a:pt x="132" y="21"/>
                  </a:lnTo>
                  <a:lnTo>
                    <a:pt x="147" y="4"/>
                  </a:lnTo>
                  <a:lnTo>
                    <a:pt x="160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4ACE9619-BC84-4BCA-8397-5F5DB43C2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" y="2456"/>
              <a:ext cx="52" cy="68"/>
            </a:xfrm>
            <a:custGeom>
              <a:avLst/>
              <a:gdLst>
                <a:gd name="T0" fmla="*/ 1 w 88"/>
                <a:gd name="T1" fmla="*/ 1 h 123"/>
                <a:gd name="T2" fmla="*/ 1 w 88"/>
                <a:gd name="T3" fmla="*/ 1 h 123"/>
                <a:gd name="T4" fmla="*/ 1 w 88"/>
                <a:gd name="T5" fmla="*/ 1 h 123"/>
                <a:gd name="T6" fmla="*/ 1 w 88"/>
                <a:gd name="T7" fmla="*/ 1 h 123"/>
                <a:gd name="T8" fmla="*/ 1 w 88"/>
                <a:gd name="T9" fmla="*/ 1 h 123"/>
                <a:gd name="T10" fmla="*/ 1 w 88"/>
                <a:gd name="T11" fmla="*/ 1 h 123"/>
                <a:gd name="T12" fmla="*/ 0 w 88"/>
                <a:gd name="T13" fmla="*/ 1 h 123"/>
                <a:gd name="T14" fmla="*/ 1 w 88"/>
                <a:gd name="T15" fmla="*/ 0 h 123"/>
                <a:gd name="T16" fmla="*/ 1 w 88"/>
                <a:gd name="T17" fmla="*/ 1 h 123"/>
                <a:gd name="T18" fmla="*/ 1 w 88"/>
                <a:gd name="T19" fmla="*/ 1 h 123"/>
                <a:gd name="T20" fmla="*/ 1 w 88"/>
                <a:gd name="T21" fmla="*/ 1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23"/>
                <a:gd name="T35" fmla="*/ 88 w 88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23">
                  <a:moveTo>
                    <a:pt x="45" y="11"/>
                  </a:moveTo>
                  <a:lnTo>
                    <a:pt x="85" y="93"/>
                  </a:lnTo>
                  <a:lnTo>
                    <a:pt x="88" y="111"/>
                  </a:lnTo>
                  <a:lnTo>
                    <a:pt x="77" y="123"/>
                  </a:lnTo>
                  <a:lnTo>
                    <a:pt x="47" y="115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E7B0CFE6-F174-4E37-9123-AB92D60E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" y="1241"/>
              <a:ext cx="683" cy="179"/>
            </a:xfrm>
            <a:custGeom>
              <a:avLst/>
              <a:gdLst>
                <a:gd name="T0" fmla="*/ 1 w 1167"/>
                <a:gd name="T1" fmla="*/ 1 h 320"/>
                <a:gd name="T2" fmla="*/ 1 w 1167"/>
                <a:gd name="T3" fmla="*/ 1 h 320"/>
                <a:gd name="T4" fmla="*/ 1 w 1167"/>
                <a:gd name="T5" fmla="*/ 1 h 320"/>
                <a:gd name="T6" fmla="*/ 1 w 1167"/>
                <a:gd name="T7" fmla="*/ 1 h 320"/>
                <a:gd name="T8" fmla="*/ 1 w 1167"/>
                <a:gd name="T9" fmla="*/ 1 h 320"/>
                <a:gd name="T10" fmla="*/ 1 w 1167"/>
                <a:gd name="T11" fmla="*/ 1 h 320"/>
                <a:gd name="T12" fmla="*/ 1 w 1167"/>
                <a:gd name="T13" fmla="*/ 1 h 320"/>
                <a:gd name="T14" fmla="*/ 1 w 1167"/>
                <a:gd name="T15" fmla="*/ 1 h 320"/>
                <a:gd name="T16" fmla="*/ 1 w 1167"/>
                <a:gd name="T17" fmla="*/ 1 h 320"/>
                <a:gd name="T18" fmla="*/ 1 w 1167"/>
                <a:gd name="T19" fmla="*/ 1 h 320"/>
                <a:gd name="T20" fmla="*/ 1 w 1167"/>
                <a:gd name="T21" fmla="*/ 1 h 320"/>
                <a:gd name="T22" fmla="*/ 1 w 1167"/>
                <a:gd name="T23" fmla="*/ 1 h 320"/>
                <a:gd name="T24" fmla="*/ 0 w 1167"/>
                <a:gd name="T25" fmla="*/ 1 h 320"/>
                <a:gd name="T26" fmla="*/ 1 w 1167"/>
                <a:gd name="T27" fmla="*/ 1 h 320"/>
                <a:gd name="T28" fmla="*/ 1 w 1167"/>
                <a:gd name="T29" fmla="*/ 1 h 320"/>
                <a:gd name="T30" fmla="*/ 1 w 1167"/>
                <a:gd name="T31" fmla="*/ 1 h 320"/>
                <a:gd name="T32" fmla="*/ 1 w 1167"/>
                <a:gd name="T33" fmla="*/ 1 h 320"/>
                <a:gd name="T34" fmla="*/ 1 w 1167"/>
                <a:gd name="T35" fmla="*/ 1 h 320"/>
                <a:gd name="T36" fmla="*/ 1 w 1167"/>
                <a:gd name="T37" fmla="*/ 1 h 320"/>
                <a:gd name="T38" fmla="*/ 1 w 1167"/>
                <a:gd name="T39" fmla="*/ 1 h 320"/>
                <a:gd name="T40" fmla="*/ 1 w 1167"/>
                <a:gd name="T41" fmla="*/ 1 h 320"/>
                <a:gd name="T42" fmla="*/ 1 w 1167"/>
                <a:gd name="T43" fmla="*/ 1 h 320"/>
                <a:gd name="T44" fmla="*/ 1 w 1167"/>
                <a:gd name="T45" fmla="*/ 1 h 320"/>
                <a:gd name="T46" fmla="*/ 1 w 1167"/>
                <a:gd name="T47" fmla="*/ 0 h 320"/>
                <a:gd name="T48" fmla="*/ 1 w 1167"/>
                <a:gd name="T49" fmla="*/ 1 h 320"/>
                <a:gd name="T50" fmla="*/ 1 w 1167"/>
                <a:gd name="T51" fmla="*/ 1 h 320"/>
                <a:gd name="T52" fmla="*/ 1 w 1167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7"/>
                <a:gd name="T82" fmla="*/ 0 h 320"/>
                <a:gd name="T83" fmla="*/ 1167 w 1167"/>
                <a:gd name="T84" fmla="*/ 320 h 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7" h="320">
                  <a:moveTo>
                    <a:pt x="1158" y="21"/>
                  </a:moveTo>
                  <a:lnTo>
                    <a:pt x="1015" y="42"/>
                  </a:lnTo>
                  <a:lnTo>
                    <a:pt x="890" y="59"/>
                  </a:lnTo>
                  <a:lnTo>
                    <a:pt x="624" y="99"/>
                  </a:lnTo>
                  <a:lnTo>
                    <a:pt x="482" y="136"/>
                  </a:lnTo>
                  <a:lnTo>
                    <a:pt x="345" y="179"/>
                  </a:lnTo>
                  <a:lnTo>
                    <a:pt x="256" y="202"/>
                  </a:lnTo>
                  <a:lnTo>
                    <a:pt x="179" y="225"/>
                  </a:lnTo>
                  <a:lnTo>
                    <a:pt x="109" y="259"/>
                  </a:lnTo>
                  <a:lnTo>
                    <a:pt x="39" y="313"/>
                  </a:lnTo>
                  <a:lnTo>
                    <a:pt x="22" y="320"/>
                  </a:lnTo>
                  <a:lnTo>
                    <a:pt x="6" y="313"/>
                  </a:lnTo>
                  <a:lnTo>
                    <a:pt x="0" y="298"/>
                  </a:lnTo>
                  <a:lnTo>
                    <a:pt x="6" y="281"/>
                  </a:lnTo>
                  <a:lnTo>
                    <a:pt x="44" y="249"/>
                  </a:lnTo>
                  <a:lnTo>
                    <a:pt x="80" y="223"/>
                  </a:lnTo>
                  <a:lnTo>
                    <a:pt x="156" y="186"/>
                  </a:lnTo>
                  <a:lnTo>
                    <a:pt x="238" y="160"/>
                  </a:lnTo>
                  <a:lnTo>
                    <a:pt x="331" y="136"/>
                  </a:lnTo>
                  <a:lnTo>
                    <a:pt x="472" y="93"/>
                  </a:lnTo>
                  <a:lnTo>
                    <a:pt x="615" y="58"/>
                  </a:lnTo>
                  <a:lnTo>
                    <a:pt x="878" y="15"/>
                  </a:lnTo>
                  <a:lnTo>
                    <a:pt x="1004" y="4"/>
                  </a:lnTo>
                  <a:lnTo>
                    <a:pt x="1154" y="0"/>
                  </a:lnTo>
                  <a:lnTo>
                    <a:pt x="1167" y="9"/>
                  </a:lnTo>
                  <a:lnTo>
                    <a:pt x="11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88F60525-91BF-411E-B6E4-7D0A5670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1293"/>
              <a:ext cx="279" cy="300"/>
            </a:xfrm>
            <a:custGeom>
              <a:avLst/>
              <a:gdLst>
                <a:gd name="T0" fmla="*/ 1 w 478"/>
                <a:gd name="T1" fmla="*/ 1 h 535"/>
                <a:gd name="T2" fmla="*/ 0 w 478"/>
                <a:gd name="T3" fmla="*/ 1 h 535"/>
                <a:gd name="T4" fmla="*/ 1 w 478"/>
                <a:gd name="T5" fmla="*/ 1 h 535"/>
                <a:gd name="T6" fmla="*/ 1 w 478"/>
                <a:gd name="T7" fmla="*/ 1 h 535"/>
                <a:gd name="T8" fmla="*/ 1 w 478"/>
                <a:gd name="T9" fmla="*/ 1 h 535"/>
                <a:gd name="T10" fmla="*/ 1 w 478"/>
                <a:gd name="T11" fmla="*/ 1 h 535"/>
                <a:gd name="T12" fmla="*/ 1 w 478"/>
                <a:gd name="T13" fmla="*/ 1 h 535"/>
                <a:gd name="T14" fmla="*/ 1 w 478"/>
                <a:gd name="T15" fmla="*/ 1 h 535"/>
                <a:gd name="T16" fmla="*/ 1 w 478"/>
                <a:gd name="T17" fmla="*/ 1 h 535"/>
                <a:gd name="T18" fmla="*/ 1 w 478"/>
                <a:gd name="T19" fmla="*/ 1 h 535"/>
                <a:gd name="T20" fmla="*/ 1 w 478"/>
                <a:gd name="T21" fmla="*/ 0 h 535"/>
                <a:gd name="T22" fmla="*/ 1 w 478"/>
                <a:gd name="T23" fmla="*/ 1 h 535"/>
                <a:gd name="T24" fmla="*/ 1 w 478"/>
                <a:gd name="T25" fmla="*/ 1 h 535"/>
                <a:gd name="T26" fmla="*/ 1 w 478"/>
                <a:gd name="T27" fmla="*/ 1 h 535"/>
                <a:gd name="T28" fmla="*/ 1 w 478"/>
                <a:gd name="T29" fmla="*/ 1 h 535"/>
                <a:gd name="T30" fmla="*/ 1 w 478"/>
                <a:gd name="T31" fmla="*/ 1 h 535"/>
                <a:gd name="T32" fmla="*/ 1 w 478"/>
                <a:gd name="T33" fmla="*/ 1 h 535"/>
                <a:gd name="T34" fmla="*/ 1 w 478"/>
                <a:gd name="T35" fmla="*/ 1 h 535"/>
                <a:gd name="T36" fmla="*/ 1 w 478"/>
                <a:gd name="T37" fmla="*/ 1 h 535"/>
                <a:gd name="T38" fmla="*/ 1 w 478"/>
                <a:gd name="T39" fmla="*/ 1 h 535"/>
                <a:gd name="T40" fmla="*/ 1 w 478"/>
                <a:gd name="T41" fmla="*/ 1 h 535"/>
                <a:gd name="T42" fmla="*/ 1 w 478"/>
                <a:gd name="T43" fmla="*/ 1 h 535"/>
                <a:gd name="T44" fmla="*/ 1 w 478"/>
                <a:gd name="T45" fmla="*/ 1 h 535"/>
                <a:gd name="T46" fmla="*/ 1 w 478"/>
                <a:gd name="T47" fmla="*/ 1 h 535"/>
                <a:gd name="T48" fmla="*/ 1 w 478"/>
                <a:gd name="T49" fmla="*/ 1 h 535"/>
                <a:gd name="T50" fmla="*/ 1 w 478"/>
                <a:gd name="T51" fmla="*/ 1 h 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8"/>
                <a:gd name="T79" fmla="*/ 0 h 535"/>
                <a:gd name="T80" fmla="*/ 478 w 478"/>
                <a:gd name="T81" fmla="*/ 535 h 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8" h="535">
                  <a:moveTo>
                    <a:pt x="31" y="527"/>
                  </a:moveTo>
                  <a:lnTo>
                    <a:pt x="0" y="315"/>
                  </a:lnTo>
                  <a:lnTo>
                    <a:pt x="5" y="268"/>
                  </a:lnTo>
                  <a:lnTo>
                    <a:pt x="20" y="221"/>
                  </a:lnTo>
                  <a:lnTo>
                    <a:pt x="43" y="178"/>
                  </a:lnTo>
                  <a:lnTo>
                    <a:pt x="77" y="135"/>
                  </a:lnTo>
                  <a:lnTo>
                    <a:pt x="146" y="95"/>
                  </a:lnTo>
                  <a:lnTo>
                    <a:pt x="228" y="64"/>
                  </a:lnTo>
                  <a:lnTo>
                    <a:pt x="302" y="42"/>
                  </a:lnTo>
                  <a:lnTo>
                    <a:pt x="378" y="22"/>
                  </a:lnTo>
                  <a:lnTo>
                    <a:pt x="465" y="0"/>
                  </a:lnTo>
                  <a:lnTo>
                    <a:pt x="478" y="6"/>
                  </a:lnTo>
                  <a:lnTo>
                    <a:pt x="471" y="20"/>
                  </a:lnTo>
                  <a:lnTo>
                    <a:pt x="387" y="47"/>
                  </a:lnTo>
                  <a:lnTo>
                    <a:pt x="316" y="75"/>
                  </a:lnTo>
                  <a:lnTo>
                    <a:pt x="246" y="107"/>
                  </a:lnTo>
                  <a:lnTo>
                    <a:pt x="167" y="142"/>
                  </a:lnTo>
                  <a:lnTo>
                    <a:pt x="113" y="173"/>
                  </a:lnTo>
                  <a:lnTo>
                    <a:pt x="81" y="212"/>
                  </a:lnTo>
                  <a:lnTo>
                    <a:pt x="57" y="251"/>
                  </a:lnTo>
                  <a:lnTo>
                    <a:pt x="34" y="334"/>
                  </a:lnTo>
                  <a:lnTo>
                    <a:pt x="35" y="423"/>
                  </a:lnTo>
                  <a:lnTo>
                    <a:pt x="52" y="522"/>
                  </a:lnTo>
                  <a:lnTo>
                    <a:pt x="44" y="535"/>
                  </a:lnTo>
                  <a:lnTo>
                    <a:pt x="31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25B7961-E5CE-428E-8AE0-6FFDD134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" y="2161"/>
              <a:ext cx="25" cy="101"/>
            </a:xfrm>
            <a:custGeom>
              <a:avLst/>
              <a:gdLst>
                <a:gd name="T0" fmla="*/ 1 w 43"/>
                <a:gd name="T1" fmla="*/ 1 h 179"/>
                <a:gd name="T2" fmla="*/ 1 w 43"/>
                <a:gd name="T3" fmla="*/ 1 h 179"/>
                <a:gd name="T4" fmla="*/ 1 w 43"/>
                <a:gd name="T5" fmla="*/ 1 h 179"/>
                <a:gd name="T6" fmla="*/ 1 w 43"/>
                <a:gd name="T7" fmla="*/ 1 h 179"/>
                <a:gd name="T8" fmla="*/ 0 w 43"/>
                <a:gd name="T9" fmla="*/ 1 h 179"/>
                <a:gd name="T10" fmla="*/ 1 w 43"/>
                <a:gd name="T11" fmla="*/ 0 h 179"/>
                <a:gd name="T12" fmla="*/ 1 w 43"/>
                <a:gd name="T13" fmla="*/ 1 h 179"/>
                <a:gd name="T14" fmla="*/ 1 w 43"/>
                <a:gd name="T15" fmla="*/ 1 h 179"/>
                <a:gd name="T16" fmla="*/ 1 w 43"/>
                <a:gd name="T17" fmla="*/ 1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79"/>
                <a:gd name="T29" fmla="*/ 43 w 4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79">
                  <a:moveTo>
                    <a:pt x="30" y="58"/>
                  </a:moveTo>
                  <a:lnTo>
                    <a:pt x="30" y="95"/>
                  </a:lnTo>
                  <a:lnTo>
                    <a:pt x="43" y="179"/>
                  </a:lnTo>
                  <a:lnTo>
                    <a:pt x="2" y="179"/>
                  </a:lnTo>
                  <a:lnTo>
                    <a:pt x="0" y="6"/>
                  </a:lnTo>
                  <a:lnTo>
                    <a:pt x="28" y="0"/>
                  </a:lnTo>
                  <a:lnTo>
                    <a:pt x="37" y="17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71">
            <a:extLst>
              <a:ext uri="{FF2B5EF4-FFF2-40B4-BE49-F238E27FC236}">
                <a16:creationId xmlns:a16="http://schemas.microsoft.com/office/drawing/2014/main" id="{2ABD2675-C581-47BE-B81D-C184FF62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00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5861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6037E-6 C 0.00174 -0.06326 0.06129 -0.15666 0.1441 -0.18354 C 0.22691 -0.21043 0.41563 -0.20625 0.49671 -0.16106 C 0.57778 -0.11587 0.64462 0.0146 0.63056 0.0883 C 0.6165 0.162 0.4948 0.26258 0.41198 0.28065 C 0.32917 0.29873 0.20209 0.24427 0.13403 0.19676 C 0.06598 0.14925 -0.00815 0.06999 -4.72222E-6 -3.36037E-6 Z " pathEditMode="relative" rAng="0" ptsTypes="aaaaa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FAA624-5056-4086-A156-74EBFBD01BD2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Zeno’s Computer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F73ECD-26AC-4D70-AF7E-FD9058EB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1905000"/>
            <a:ext cx="2540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E4841F90-2893-49CE-82F0-6124373E0AE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771650"/>
            <a:ext cx="3657600" cy="1828800"/>
            <a:chOff x="4572000" y="1600200"/>
            <a:chExt cx="3657600" cy="1828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686FB6-83DC-4E18-B022-F6F59F1A9A24}"/>
                </a:ext>
              </a:extLst>
            </p:cNvPr>
            <p:cNvSpPr/>
            <p:nvPr/>
          </p:nvSpPr>
          <p:spPr>
            <a:xfrm>
              <a:off x="4572000" y="1600200"/>
              <a:ext cx="3657600" cy="1828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4E15A-C58E-4E64-B454-AA475A1379C8}"/>
                </a:ext>
              </a:extLst>
            </p:cNvPr>
            <p:cNvSpPr txBox="1"/>
            <p:nvPr/>
          </p:nvSpPr>
          <p:spPr>
            <a:xfrm>
              <a:off x="5029200" y="2133600"/>
              <a:ext cx="27432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dirty="0">
                  <a:latin typeface="+mj-lt"/>
                  <a:cs typeface="+mn-cs"/>
                </a:rPr>
                <a:t>STEP 1</a:t>
              </a: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2BE9DDD5-AE01-4D34-A557-EFF8B50B47B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600450"/>
            <a:ext cx="3657600" cy="914400"/>
            <a:chOff x="4572000" y="3429000"/>
            <a:chExt cx="36576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83818-21B3-4CB2-9BDB-2749C0DD154E}"/>
                </a:ext>
              </a:extLst>
            </p:cNvPr>
            <p:cNvSpPr/>
            <p:nvPr/>
          </p:nvSpPr>
          <p:spPr>
            <a:xfrm>
              <a:off x="4572000" y="3429000"/>
              <a:ext cx="3657600" cy="9144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553F04-79B4-4AEA-B2ED-E708A926F4CB}"/>
                </a:ext>
              </a:extLst>
            </p:cNvPr>
            <p:cNvSpPr txBox="1"/>
            <p:nvPr/>
          </p:nvSpPr>
          <p:spPr>
            <a:xfrm>
              <a:off x="5562600" y="3581400"/>
              <a:ext cx="16764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latin typeface="+mj-lt"/>
                  <a:cs typeface="+mn-cs"/>
                </a:rPr>
                <a:t>STEP 2</a:t>
              </a:r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F1C13E77-983A-4256-B4CE-E8514B7D1F1A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14850"/>
            <a:ext cx="3657600" cy="461963"/>
            <a:chOff x="4572000" y="4343400"/>
            <a:chExt cx="3657600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60C11C-6D5A-4154-BB34-8D6195A35BC2}"/>
                </a:ext>
              </a:extLst>
            </p:cNvPr>
            <p:cNvSpPr/>
            <p:nvPr/>
          </p:nvSpPr>
          <p:spPr>
            <a:xfrm>
              <a:off x="4572000" y="4343400"/>
              <a:ext cx="3657600" cy="4569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E4ABFA-F0A2-4693-BAAF-589F8725C128}"/>
                </a:ext>
              </a:extLst>
            </p:cNvPr>
            <p:cNvSpPr txBox="1"/>
            <p:nvPr/>
          </p:nvSpPr>
          <p:spPr>
            <a:xfrm>
              <a:off x="5562600" y="4343400"/>
              <a:ext cx="16764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  <a:cs typeface="+mn-cs"/>
                </a:rPr>
                <a:t>STEP 3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B3E436D-8EDF-4082-8B83-F4BE0CF884B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895850"/>
            <a:ext cx="3657600" cy="369888"/>
            <a:chOff x="4572000" y="4724400"/>
            <a:chExt cx="3657600" cy="369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2DE586-7DC2-4BE8-8779-781D038E2CE1}"/>
                </a:ext>
              </a:extLst>
            </p:cNvPr>
            <p:cNvSpPr/>
            <p:nvPr/>
          </p:nvSpPr>
          <p:spPr>
            <a:xfrm>
              <a:off x="4572000" y="4800485"/>
              <a:ext cx="3657600" cy="2282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608A85-DFDF-40E3-B89D-0BEFAD6C3492}"/>
                </a:ext>
              </a:extLst>
            </p:cNvPr>
            <p:cNvSpPr txBox="1"/>
            <p:nvPr/>
          </p:nvSpPr>
          <p:spPr>
            <a:xfrm>
              <a:off x="5562600" y="4724400"/>
              <a:ext cx="1676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cs typeface="+mn-cs"/>
                </a:rPr>
                <a:t>STEP 4</a:t>
              </a: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D619A67C-2AD8-43B8-9482-A2D93D7CAA2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154613"/>
            <a:ext cx="3657600" cy="246062"/>
            <a:chOff x="4572000" y="4983480"/>
            <a:chExt cx="3657600" cy="2462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E800BE-1F98-4A03-80DE-CDBB652A99AE}"/>
                </a:ext>
              </a:extLst>
            </p:cNvPr>
            <p:cNvSpPr/>
            <p:nvPr/>
          </p:nvSpPr>
          <p:spPr>
            <a:xfrm>
              <a:off x="4572000" y="5029547"/>
              <a:ext cx="3657600" cy="119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45C580-6D8C-48EE-A978-F2D8F090F8CC}"/>
                </a:ext>
              </a:extLst>
            </p:cNvPr>
            <p:cNvSpPr txBox="1"/>
            <p:nvPr/>
          </p:nvSpPr>
          <p:spPr>
            <a:xfrm>
              <a:off x="5562600" y="4983480"/>
              <a:ext cx="1676400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latin typeface="+mj-lt"/>
                  <a:cs typeface="+mn-cs"/>
                </a:rPr>
                <a:t>STEP 5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D1F4C3-9F09-4800-B98D-16E0E086BEC6}"/>
              </a:ext>
            </a:extLst>
          </p:cNvPr>
          <p:cNvCxnSpPr/>
          <p:nvPr/>
        </p:nvCxnSpPr>
        <p:spPr>
          <a:xfrm rot="5400000">
            <a:off x="3621088" y="4095750"/>
            <a:ext cx="479901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84046C-FE15-4C28-87CC-C5F645AAF1A3}"/>
              </a:ext>
            </a:extLst>
          </p:cNvPr>
          <p:cNvSpPr txBox="1"/>
          <p:nvPr/>
        </p:nvSpPr>
        <p:spPr>
          <a:xfrm rot="16200000">
            <a:off x="4048919" y="3894931"/>
            <a:ext cx="3276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atin typeface="+mj-lt"/>
                <a:cs typeface="+mn-cs"/>
              </a:rPr>
              <a:t>Time (seconds)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DCC53F-57C9-49EE-A78C-6BB7A21B939A}"/>
              </a:ext>
            </a:extLst>
          </p:cNvPr>
          <p:cNvSpPr/>
          <p:nvPr/>
        </p:nvSpPr>
        <p:spPr>
          <a:xfrm>
            <a:off x="6400800" y="5353050"/>
            <a:ext cx="3657600" cy="5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2110643" y="1480915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220892" y="1865635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220892" y="336298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489067" y="450402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489066" y="5665339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633970" y="4055918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678627" y="5198407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312995" y="1374430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8083291" y="2827653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4029522" y="2447601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1419421" y="1196234"/>
            <a:ext cx="4093827" cy="158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2110643" y="1480915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220892" y="1865635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220892" y="336298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489067" y="450402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489066" y="5665339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633970" y="4055918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678627" y="5198407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312995" y="1374430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8083291" y="2827653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4029522" y="2447601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5210608" y="1480915"/>
            <a:ext cx="6122919" cy="1690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38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FFD1-527B-440D-9707-75E02E7D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890" y="2922270"/>
            <a:ext cx="4404220" cy="1013460"/>
          </a:xfrm>
        </p:spPr>
        <p:txBody>
          <a:bodyPr/>
          <a:lstStyle/>
          <a:p>
            <a:r>
              <a:rPr lang="en-US" dirty="0"/>
              <a:t>End of Lecture</a:t>
            </a:r>
          </a:p>
        </p:txBody>
      </p:sp>
    </p:spTree>
    <p:extLst>
      <p:ext uri="{BB962C8B-B14F-4D97-AF65-F5344CB8AC3E}">
        <p14:creationId xmlns:p14="http://schemas.microsoft.com/office/powerpoint/2010/main" val="147013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313D-5402-4CED-88A3-BF88CA15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RIP: RBG</a:t>
            </a:r>
          </a:p>
        </p:txBody>
      </p:sp>
      <p:pic>
        <p:nvPicPr>
          <p:cNvPr id="10" name="Content Placeholder 9" descr="A picture containing items, table, sitting, food&#10;&#10;Description automatically generated">
            <a:extLst>
              <a:ext uri="{FF2B5EF4-FFF2-40B4-BE49-F238E27FC236}">
                <a16:creationId xmlns:a16="http://schemas.microsoft.com/office/drawing/2014/main" id="{AACD2316-959B-47ED-97D7-03ECFFB65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1013460"/>
            <a:ext cx="7569503" cy="426011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5746F-60E1-475F-A9B4-71EBA6A8AE00}"/>
              </a:ext>
            </a:extLst>
          </p:cNvPr>
          <p:cNvSpPr txBox="1"/>
          <p:nvPr/>
        </p:nvSpPr>
        <p:spPr>
          <a:xfrm>
            <a:off x="171069" y="5364512"/>
            <a:ext cx="84469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https://www.theguardian.com/us-news/gallery/2020/sep/19/tributes-to-ruth-bader-ginsburg-in-pictures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05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755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867" b="1" dirty="0">
                <a:solidFill>
                  <a:srgbClr val="A41034"/>
                </a:solidFill>
                <a:latin typeface="Raleway"/>
                <a:ea typeface="Raleway"/>
                <a:cs typeface="Raleway"/>
                <a:sym typeface="Raleway"/>
              </a:rPr>
              <a:t>If eligible, </a:t>
            </a:r>
            <a:endParaRPr sz="3867" b="1" dirty="0">
              <a:solidFill>
                <a:srgbClr val="A4103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r>
              <a:rPr lang="en" sz="6267" b="1" dirty="0">
                <a:solidFill>
                  <a:srgbClr val="A41034"/>
                </a:solidFill>
                <a:latin typeface="Raleway"/>
                <a:ea typeface="Raleway"/>
                <a:cs typeface="Raleway"/>
                <a:sym typeface="Raleway"/>
              </a:rPr>
              <a:t>Get Ready to Vote</a:t>
            </a:r>
            <a:endParaRPr sz="6267" b="1" dirty="0">
              <a:solidFill>
                <a:srgbClr val="A4103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56400" y="1867400"/>
            <a:ext cx="11279200" cy="448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Today is National Voter Registration and Request your Ballot Day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This year, young people are the largest voting bloc in the country.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Raleway"/>
              </a:rPr>
              <a:t>Less than 50% of Harvard students voted in 2018.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Visit </a:t>
            </a:r>
            <a:r>
              <a:rPr lang="en" sz="2000" b="1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lang="en" sz="2000" b="1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it.ly/HVCpledge</a:t>
            </a: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If eligible, make sure to check your voter registration (and make sure that the right addresses are listed) and either request a mail ballot or make a plan to vote in person.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If you have already completed these steps, still fill out the form to double check! Sometimes people think they are registered when they’re not! Not everyone is eligible to vote – encourage your friends to turn out and take action in other ways.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Questions</a:t>
            </a: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 Email </a:t>
            </a:r>
            <a:r>
              <a:rPr lang="en" sz="20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voteschallenge@harvard.edu</a:t>
            </a:r>
            <a:r>
              <a:rPr lang="en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  <a:endParaRPr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71531" y="5875501"/>
            <a:ext cx="1150435" cy="67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14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845550-3840-4D91-8D8E-5D6B74AC6459}"/>
              </a:ext>
            </a:extLst>
          </p:cNvPr>
          <p:cNvGrpSpPr/>
          <p:nvPr/>
        </p:nvGrpSpPr>
        <p:grpSpPr>
          <a:xfrm>
            <a:off x="2795215" y="609004"/>
            <a:ext cx="9010901" cy="5115436"/>
            <a:chOff x="1172603" y="662792"/>
            <a:chExt cx="9010901" cy="51154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10A4FE-8F58-4227-8DB3-BEDA0244A1B7}"/>
                </a:ext>
              </a:extLst>
            </p:cNvPr>
            <p:cNvSpPr txBox="1"/>
            <p:nvPr/>
          </p:nvSpPr>
          <p:spPr>
            <a:xfrm>
              <a:off x="1863825" y="947473"/>
              <a:ext cx="2749118" cy="954107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I: Circuits: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8B71DB-AD01-4202-935F-7FCE154B3FFA}"/>
                </a:ext>
              </a:extLst>
            </p:cNvPr>
            <p:cNvSpPr txBox="1"/>
            <p:nvPr/>
          </p:nvSpPr>
          <p:spPr>
            <a:xfrm>
              <a:off x="5974074" y="1332193"/>
              <a:ext cx="4209430" cy="954107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II: Automata: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 restricted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42D241-7684-43B7-9C1B-B16A42480661}"/>
                </a:ext>
              </a:extLst>
            </p:cNvPr>
            <p:cNvSpPr txBox="1"/>
            <p:nvPr/>
          </p:nvSpPr>
          <p:spPr>
            <a:xfrm>
              <a:off x="5974074" y="2829546"/>
              <a:ext cx="4209430" cy="67710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III: Turing Machines: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F2034D-665F-4B6F-AF71-70476304A23E}"/>
                </a:ext>
              </a:extLst>
            </p:cNvPr>
            <p:cNvSpPr txBox="1"/>
            <p:nvPr/>
          </p:nvSpPr>
          <p:spPr>
            <a:xfrm>
              <a:off x="3242249" y="3970581"/>
              <a:ext cx="4209430" cy="67710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IV: Efficient Computation: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966DCA-EDD6-49E7-A23A-61CC590E26C6}"/>
                </a:ext>
              </a:extLst>
            </p:cNvPr>
            <p:cNvSpPr txBox="1"/>
            <p:nvPr/>
          </p:nvSpPr>
          <p:spPr>
            <a:xfrm>
              <a:off x="3242248" y="5131897"/>
              <a:ext cx="4209430" cy="6463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V: Randomized computation: </a:t>
              </a: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Extending studies to non-classical algorithms</a:t>
              </a: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9B835A1F-F0AA-45C3-A649-DACFD9878978}"/>
                </a:ext>
              </a:extLst>
            </p:cNvPr>
            <p:cNvSpPr/>
            <p:nvPr/>
          </p:nvSpPr>
          <p:spPr>
            <a:xfrm>
              <a:off x="6387152" y="3522476"/>
              <a:ext cx="484632" cy="44810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7D44C88-973B-49F1-8526-FE1549B07227}"/>
                </a:ext>
              </a:extLst>
            </p:cNvPr>
            <p:cNvSpPr/>
            <p:nvPr/>
          </p:nvSpPr>
          <p:spPr>
            <a:xfrm>
              <a:off x="5431809" y="4664965"/>
              <a:ext cx="484632" cy="44810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CEC63100-047A-4789-95F4-78CFF977985C}"/>
                </a:ext>
              </a:extLst>
            </p:cNvPr>
            <p:cNvSpPr/>
            <p:nvPr/>
          </p:nvSpPr>
          <p:spPr>
            <a:xfrm rot="16782564">
              <a:off x="5066177" y="840988"/>
              <a:ext cx="484632" cy="1367952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42EDEFDE-1316-4083-A21B-0235D119D6B7}"/>
                </a:ext>
              </a:extLst>
            </p:cNvPr>
            <p:cNvSpPr/>
            <p:nvPr/>
          </p:nvSpPr>
          <p:spPr>
            <a:xfrm>
              <a:off x="7836473" y="2294211"/>
              <a:ext cx="484632" cy="53533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B28BCED9-BC34-4A0A-A4CD-CE84E127B341}"/>
                </a:ext>
              </a:extLst>
            </p:cNvPr>
            <p:cNvSpPr/>
            <p:nvPr/>
          </p:nvSpPr>
          <p:spPr>
            <a:xfrm>
              <a:off x="3782704" y="1914159"/>
              <a:ext cx="484632" cy="203914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7E6876-806D-41A7-B3BA-5075E46E2DB6}"/>
                </a:ext>
              </a:extLst>
            </p:cNvPr>
            <p:cNvSpPr/>
            <p:nvPr/>
          </p:nvSpPr>
          <p:spPr>
            <a:xfrm>
              <a:off x="1172603" y="662792"/>
              <a:ext cx="4093827" cy="15894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302770-78B4-453F-B73A-91D9E38F77B0}"/>
              </a:ext>
            </a:extLst>
          </p:cNvPr>
          <p:cNvSpPr/>
          <p:nvPr/>
        </p:nvSpPr>
        <p:spPr>
          <a:xfrm>
            <a:off x="5809" y="2240423"/>
            <a:ext cx="4484949" cy="41775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5B89C-246E-4328-BF39-AE93C7E6D916}"/>
                  </a:ext>
                </a:extLst>
              </p:cNvPr>
              <p:cNvSpPr txBox="1"/>
              <p:nvPr/>
            </p:nvSpPr>
            <p:spPr>
              <a:xfrm>
                <a:off x="158769" y="2623912"/>
                <a:ext cx="448494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Definition of Circuits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Universality of NAND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All functions can be computed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Size(f)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 </m:t>
                    </m:r>
                  </m:oMath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Claimed: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\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Size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Today: Will prove above.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Show: Code =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Show how to interpret Data as Code.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5B89C-246E-4328-BF39-AE93C7E6D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9" y="2623912"/>
                <a:ext cx="4484949" cy="3194208"/>
              </a:xfrm>
              <a:prstGeom prst="rect">
                <a:avLst/>
              </a:prstGeom>
              <a:blipFill>
                <a:blip r:embed="rId2"/>
                <a:stretch>
                  <a:fillRect l="-1223" t="-763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E94D-930F-4134-AC35-C419D19F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Code as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55B9-5419-47EF-840A-29FEF760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629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Circuits can be represented by 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Exercise break: Quantify above. Prove lower bound on Circuit size (for hardest function).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Universality:  Circuit Interpreter I(</a:t>
            </a:r>
            <a:r>
              <a:rPr lang="en-US" dirty="0" err="1"/>
              <a:t>C,x</a:t>
            </a:r>
            <a:r>
              <a:rPr lang="en-US" dirty="0"/>
              <a:t>) = C(x)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As immediate consequence of “Code as data” - Inefficient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Efficient Circuit Interpreter (sketch)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Exercise break: Some Ingredients</a:t>
            </a:r>
          </a:p>
        </p:txBody>
      </p:sp>
    </p:spTree>
    <p:extLst>
      <p:ext uri="{BB962C8B-B14F-4D97-AF65-F5344CB8AC3E}">
        <p14:creationId xmlns:p14="http://schemas.microsoft.com/office/powerpoint/2010/main" val="144723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8E2F51-D500-44AF-BA28-3C17061111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8E2F51-D500-44AF-BA28-3C1706111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5F49E0-9438-4EBF-AEAD-53F959889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41110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NAND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gates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computing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Our first complexity class!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Always a set (aka “class”) of functions, not algorithms 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Is the following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(Claimed) </a:t>
                </a:r>
                <a:r>
                  <a:rPr lang="en-US" dirty="0" err="1"/>
                  <a:t>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5F49E0-9438-4EBF-AEAD-53F959889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411101"/>
              </a:xfrm>
              <a:blipFill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63324CD-1E52-478D-806C-AF52F5154B66}"/>
              </a:ext>
            </a:extLst>
          </p:cNvPr>
          <p:cNvGrpSpPr/>
          <p:nvPr/>
        </p:nvGrpSpPr>
        <p:grpSpPr>
          <a:xfrm>
            <a:off x="7891245" y="4174585"/>
            <a:ext cx="3893290" cy="2473032"/>
            <a:chOff x="6096000" y="3098227"/>
            <a:chExt cx="3893290" cy="24730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9DDB71-8C41-4C51-B49A-E4A6F1FFFA32}"/>
                </a:ext>
              </a:extLst>
            </p:cNvPr>
            <p:cNvSpPr/>
            <p:nvPr/>
          </p:nvSpPr>
          <p:spPr>
            <a:xfrm>
              <a:off x="6096000" y="3098227"/>
              <a:ext cx="3893290" cy="2473032"/>
            </a:xfrm>
            <a:prstGeom prst="ellipse">
              <a:avLst/>
            </a:prstGeom>
            <a:pattFill prst="lt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96A0E1-3F74-4C69-97B9-D2D0DD4DBBDC}"/>
                </a:ext>
              </a:extLst>
            </p:cNvPr>
            <p:cNvSpPr/>
            <p:nvPr/>
          </p:nvSpPr>
          <p:spPr>
            <a:xfrm>
              <a:off x="6912059" y="3539760"/>
              <a:ext cx="2427177" cy="1832637"/>
            </a:xfrm>
            <a:prstGeom prst="ellipse">
              <a:avLst/>
            </a:prstGeom>
            <a:pattFill prst="pct2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957550-F2CA-4022-807E-EA59D0DE55BB}"/>
                </a:ext>
              </a:extLst>
            </p:cNvPr>
            <p:cNvSpPr/>
            <p:nvPr/>
          </p:nvSpPr>
          <p:spPr>
            <a:xfrm>
              <a:off x="7605748" y="4074204"/>
              <a:ext cx="1089419" cy="1241166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6591FB0-A763-425A-89F4-48756219EB8D}"/>
                    </a:ext>
                  </a:extLst>
                </p:cNvPr>
                <p:cNvSpPr txBox="1"/>
                <p:nvPr/>
              </p:nvSpPr>
              <p:spPr>
                <a:xfrm>
                  <a:off x="7604278" y="4431968"/>
                  <a:ext cx="1089419" cy="271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6591FB0-A763-425A-89F4-48756219EB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278" y="4431968"/>
                  <a:ext cx="1089419" cy="271622"/>
                </a:xfrm>
                <a:prstGeom prst="rect">
                  <a:avLst/>
                </a:prstGeom>
                <a:blipFill>
                  <a:blip r:embed="rId4"/>
                  <a:stretch>
                    <a:fillRect r="-2793" b="-7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E14ED2A-F8F1-456A-AF0D-572D90E86248}"/>
                    </a:ext>
                  </a:extLst>
                </p:cNvPr>
                <p:cNvSpPr txBox="1"/>
                <p:nvPr/>
              </p:nvSpPr>
              <p:spPr>
                <a:xfrm>
                  <a:off x="7497935" y="3712327"/>
                  <a:ext cx="1089419" cy="271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(10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E14ED2A-F8F1-456A-AF0D-572D90E86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935" y="3712327"/>
                  <a:ext cx="1089419" cy="271622"/>
                </a:xfrm>
                <a:prstGeom prst="rect">
                  <a:avLst/>
                </a:prstGeom>
                <a:blipFill>
                  <a:blip r:embed="rId5"/>
                  <a:stretch>
                    <a:fillRect r="-29050" b="-7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2D5DDD-D6D4-472A-AB4D-D2DBFBE8E761}"/>
                    </a:ext>
                  </a:extLst>
                </p:cNvPr>
                <p:cNvSpPr txBox="1"/>
                <p:nvPr/>
              </p:nvSpPr>
              <p:spPr>
                <a:xfrm>
                  <a:off x="6768880" y="3369852"/>
                  <a:ext cx="1089419" cy="262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2D5DDD-D6D4-472A-AB4D-D2DBFBE8E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8880" y="3369852"/>
                  <a:ext cx="1089419" cy="262819"/>
                </a:xfrm>
                <a:prstGeom prst="rect">
                  <a:avLst/>
                </a:prstGeom>
                <a:blipFill>
                  <a:blip r:embed="rId6"/>
                  <a:stretch>
                    <a:fillRect r="-19553" b="-7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499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14" y="650096"/>
                <a:ext cx="11535826" cy="1392945"/>
              </a:xfrm>
            </p:spPr>
            <p:txBody>
              <a:bodyPr/>
              <a:lstStyle/>
              <a:p>
                <a:r>
                  <a:rPr lang="en-US" dirty="0"/>
                  <a:t>Def: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there exists NAND-CIRC program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lines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14" y="650096"/>
                <a:ext cx="11535826" cy="1392945"/>
              </a:xfrm>
              <a:blipFill>
                <a:blip r:embed="rId2"/>
                <a:stretch>
                  <a:fillRect l="-1110" t="-438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6228"/>
            <a:ext cx="12192000" cy="985462"/>
          </a:xfrm>
        </p:spPr>
        <p:txBody>
          <a:bodyPr/>
          <a:lstStyle/>
          <a:p>
            <a:r>
              <a:rPr lang="en-US" dirty="0"/>
              <a:t>Reminder: SIZE class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C8332-FDC3-4BA2-BE1E-071E45CCD295}"/>
              </a:ext>
            </a:extLst>
          </p:cNvPr>
          <p:cNvGrpSpPr/>
          <p:nvPr/>
        </p:nvGrpSpPr>
        <p:grpSpPr>
          <a:xfrm>
            <a:off x="632460" y="1738241"/>
            <a:ext cx="7379824" cy="3764887"/>
            <a:chOff x="632460" y="1738241"/>
            <a:chExt cx="7379824" cy="37648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F2E907-A553-4EDB-A34F-2B5433529ED8}"/>
                </a:ext>
              </a:extLst>
            </p:cNvPr>
            <p:cNvSpPr/>
            <p:nvPr/>
          </p:nvSpPr>
          <p:spPr>
            <a:xfrm>
              <a:off x="632460" y="1738241"/>
              <a:ext cx="7379824" cy="3764887"/>
            </a:xfrm>
            <a:prstGeom prst="ellipse">
              <a:avLst/>
            </a:prstGeom>
            <a:pattFill prst="lt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8BDA23-B290-45E9-B67B-45A538AAAC99}"/>
                </a:ext>
              </a:extLst>
            </p:cNvPr>
            <p:cNvSpPr/>
            <p:nvPr/>
          </p:nvSpPr>
          <p:spPr>
            <a:xfrm>
              <a:off x="2179320" y="2410421"/>
              <a:ext cx="4600772" cy="2789965"/>
            </a:xfrm>
            <a:prstGeom prst="ellipse">
              <a:avLst/>
            </a:prstGeom>
            <a:pattFill prst="pct2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B4FC76-3403-47C8-9F06-2DE27CDAF97B}"/>
                </a:ext>
              </a:extLst>
            </p:cNvPr>
            <p:cNvSpPr/>
            <p:nvPr/>
          </p:nvSpPr>
          <p:spPr>
            <a:xfrm>
              <a:off x="3494224" y="3224046"/>
              <a:ext cx="2065020" cy="1889522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F28C0B-D0A5-45A2-BF49-9DC358289081}"/>
                    </a:ext>
                  </a:extLst>
                </p:cNvPr>
                <p:cNvSpPr txBox="1"/>
                <p:nvPr/>
              </p:nvSpPr>
              <p:spPr>
                <a:xfrm>
                  <a:off x="3491436" y="3768697"/>
                  <a:ext cx="2065020" cy="413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F28C0B-D0A5-45A2-BF49-9DC358289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436" y="3768697"/>
                  <a:ext cx="2065020" cy="413511"/>
                </a:xfrm>
                <a:prstGeom prst="rect">
                  <a:avLst/>
                </a:prstGeom>
                <a:blipFill>
                  <a:blip r:embed="rId3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470D524-8166-4F9B-85E5-AA98EDECAF7C}"/>
                    </a:ext>
                  </a:extLst>
                </p:cNvPr>
                <p:cNvSpPr txBox="1"/>
                <p:nvPr/>
              </p:nvSpPr>
              <p:spPr>
                <a:xfrm>
                  <a:off x="3289862" y="2673133"/>
                  <a:ext cx="2065020" cy="413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(10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470D524-8166-4F9B-85E5-AA98EDECA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862" y="2673133"/>
                  <a:ext cx="2065020" cy="413511"/>
                </a:xfrm>
                <a:prstGeom prst="rect">
                  <a:avLst/>
                </a:prstGeom>
                <a:blipFill>
                  <a:blip r:embed="rId4"/>
                  <a:stretch>
                    <a:fillRect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70D524-8166-4F9B-85E5-AA98EDECAF7C}"/>
                    </a:ext>
                  </a:extLst>
                </p:cNvPr>
                <p:cNvSpPr txBox="1"/>
                <p:nvPr/>
              </p:nvSpPr>
              <p:spPr>
                <a:xfrm>
                  <a:off x="1907921" y="2151756"/>
                  <a:ext cx="20650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70D524-8166-4F9B-85E5-AA98EDECA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921" y="2151756"/>
                  <a:ext cx="206502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016338" y="4015509"/>
              <a:ext cx="153329" cy="1635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7267984" y="3516015"/>
                <a:ext cx="3821803" cy="1107288"/>
              </a:xfrm>
              <a:prstGeom prst="wedgeRectCallout">
                <a:avLst>
                  <a:gd name="adj1" fmla="val -74241"/>
                  <a:gd name="adj2" fmla="val -188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𝑆𝐼𝑍𝐸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(10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iff</a:t>
                </a:r>
                <a:r>
                  <a:rPr lang="en-US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can be computed by circuit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≤10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NAND gates</a:t>
                </a:r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84" y="3516015"/>
                <a:ext cx="3821803" cy="1107288"/>
              </a:xfrm>
              <a:prstGeom prst="wedgeRectCallout">
                <a:avLst>
                  <a:gd name="adj1" fmla="val -74241"/>
                  <a:gd name="adj2" fmla="val -1884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87321" y="5557940"/>
                <a:ext cx="11258033" cy="1392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Nothing special about NAND.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1" y="5557940"/>
                <a:ext cx="11258033" cy="1392945"/>
              </a:xfrm>
              <a:prstGeom prst="rect">
                <a:avLst/>
              </a:prstGeom>
              <a:blipFill>
                <a:blip r:embed="rId7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220576" y="5487650"/>
            <a:ext cx="1869211" cy="1335963"/>
            <a:chOff x="9388001" y="5220426"/>
            <a:chExt cx="1869211" cy="1335963"/>
          </a:xfrm>
        </p:grpSpPr>
        <p:pic>
          <p:nvPicPr>
            <p:cNvPr id="3074" name="Picture 2" descr="Image result for cucumber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001" y="5220426"/>
              <a:ext cx="1335963" cy="133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644719" y="5487650"/>
              <a:ext cx="6124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9">
                <a:extLst>
                  <a:ext uri="{FF2B5EF4-FFF2-40B4-BE49-F238E27FC236}">
                    <a16:creationId xmlns:a16="http://schemas.microsoft.com/office/drawing/2014/main" id="{0919E00B-029A-4D28-85B9-F2BEC32FBD5B}"/>
                  </a:ext>
                </a:extLst>
              </p:cNvPr>
              <p:cNvSpPr/>
              <p:nvPr/>
            </p:nvSpPr>
            <p:spPr>
              <a:xfrm>
                <a:off x="7517501" y="1553305"/>
                <a:ext cx="4383185" cy="1517806"/>
              </a:xfrm>
              <a:prstGeom prst="wedgeRectCallout">
                <a:avLst>
                  <a:gd name="adj1" fmla="val 6263"/>
                  <a:gd name="adj2" fmla="val -75229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𝑆𝐼𝑍𝐸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often defined using Boolean circuits.  No difference since only constant factor.</a:t>
                </a:r>
              </a:p>
            </p:txBody>
          </p:sp>
        </mc:Choice>
        <mc:Fallback xmlns="">
          <p:sp>
            <p:nvSpPr>
              <p:cNvPr id="16" name="Rectangular Callout 19">
                <a:extLst>
                  <a:ext uri="{FF2B5EF4-FFF2-40B4-BE49-F238E27FC236}">
                    <a16:creationId xmlns:a16="http://schemas.microsoft.com/office/drawing/2014/main" id="{0919E00B-029A-4D28-85B9-F2BEC32FB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501" y="1553305"/>
                <a:ext cx="4383185" cy="1517806"/>
              </a:xfrm>
              <a:prstGeom prst="wedgeRectCallout">
                <a:avLst>
                  <a:gd name="adj1" fmla="val 6263"/>
                  <a:gd name="adj2" fmla="val -75229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7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6444DA-E67A-45B7-84F2-3292E07B75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Reminder: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Straightline</a:t>
                </a:r>
                <a:r>
                  <a:rPr lang="en-US" dirty="0"/>
                  <a:t> Program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6444DA-E67A-45B7-84F2-3292E07B7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B3040-0D25-4278-A3CD-4B643A02ED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918042"/>
              </a:xfrm>
            </p:spPr>
            <p:txBody>
              <a:bodyPr/>
              <a:lstStyle/>
              <a:p>
                <a:r>
                  <a:rPr lang="en-US" dirty="0"/>
                  <a:t>Temp[0]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NAND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[1]</m:t>
                        </m:r>
                      </m:e>
                    </m:d>
                  </m:oMath>
                </a14:m>
                <a:r>
                  <a:rPr lang="en-US" dirty="0"/>
                  <a:t>                  Encode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class</a:t>
                </a:r>
              </a:p>
              <a:p>
                <a:r>
                  <a:rPr lang="en-US" dirty="0"/>
                  <a:t>Temp[1]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NAND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[2]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Temp[</a:t>
                </a:r>
                <a:r>
                  <a:rPr lang="en-US" dirty="0" err="1"/>
                  <a:t>i</a:t>
                </a:r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NAND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Y[0]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NAND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[1]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Y[m-1]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NAND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[1]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B3040-0D25-4278-A3CD-4B643A02E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918042"/>
              </a:xfrm>
              <a:blipFill>
                <a:blip r:embed="rId3"/>
                <a:stretch>
                  <a:fillRect l="-1019"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52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52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2143</Words>
  <Application>Microsoft Office PowerPoint</Application>
  <PresentationFormat>Widescreen</PresentationFormat>
  <Paragraphs>232</Paragraphs>
  <Slides>36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Raleway</vt:lpstr>
      <vt:lpstr>Segoe UI</vt:lpstr>
      <vt:lpstr>Segoe UI Light</vt:lpstr>
      <vt:lpstr>Office Theme</vt:lpstr>
      <vt:lpstr>If eligible,  Get Ready to Vote</vt:lpstr>
      <vt:lpstr>CS 121: Lecture 6 Code = Data</vt:lpstr>
      <vt:lpstr>Administrative</vt:lpstr>
      <vt:lpstr>Where we are:</vt:lpstr>
      <vt:lpstr>Today: Code as Data</vt:lpstr>
      <vt:lpstr>Notation: SIZE(s)</vt:lpstr>
      <vt:lpstr>Reminder: SIZE class</vt:lpstr>
      <vt:lpstr>Reminder: Circuit ≡ Straightline Program</vt:lpstr>
      <vt:lpstr>PowerPoint Presentation</vt:lpstr>
      <vt:lpstr>Exercise Break 1:</vt:lpstr>
      <vt:lpstr>PowerPoint Presentation</vt:lpstr>
      <vt:lpstr>PowerPoint Presentation</vt:lpstr>
      <vt:lpstr>PowerPoint Presentation</vt:lpstr>
      <vt:lpstr>Interpreting Code</vt:lpstr>
      <vt:lpstr>Interpreting Circuits Efficiently.</vt:lpstr>
      <vt:lpstr>Sketch of EVAL</vt:lpstr>
      <vt:lpstr>Sketch of EVALHELP</vt:lpstr>
      <vt:lpstr>Exercise Break 2:</vt:lpstr>
      <vt:lpstr>PowerPoint Presentation</vt:lpstr>
      <vt:lpstr>PowerPoint Presentation</vt:lpstr>
      <vt:lpstr>PowerPoint Presentation</vt:lpstr>
      <vt:lpstr>PowerPoint Presentation</vt:lpstr>
      <vt:lpstr>Circuits: What you need to know</vt:lpstr>
      <vt:lpstr>Size Hierarchy Theorem (Sec 5.5)</vt:lpstr>
      <vt:lpstr>PowerPoint Presentation</vt:lpstr>
      <vt:lpstr>Extended Church Turing Thesis (circuit version)</vt:lpstr>
      <vt:lpstr>Soap Bubble Computer</vt:lpstr>
      <vt:lpstr>Protein Folding</vt:lpstr>
      <vt:lpstr>Spaghetti Sort</vt:lpstr>
      <vt:lpstr>PowerPoint Presentation</vt:lpstr>
      <vt:lpstr>PowerPoint Presentation</vt:lpstr>
      <vt:lpstr>Where we are:</vt:lpstr>
      <vt:lpstr>Where we are:</vt:lpstr>
      <vt:lpstr>End of Lecture</vt:lpstr>
      <vt:lpstr>RIP: RBG</vt:lpstr>
      <vt:lpstr>If eligible,  Get Ready to Vote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278</cp:revision>
  <dcterms:created xsi:type="dcterms:W3CDTF">2019-08-29T15:27:01Z</dcterms:created>
  <dcterms:modified xsi:type="dcterms:W3CDTF">2020-09-21T23:14:05Z</dcterms:modified>
</cp:coreProperties>
</file>