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3" r:id="rId2"/>
    <p:sldId id="324" r:id="rId3"/>
    <p:sldId id="325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26" r:id="rId15"/>
    <p:sldId id="327" r:id="rId16"/>
    <p:sldId id="332" r:id="rId17"/>
    <p:sldId id="336" r:id="rId18"/>
    <p:sldId id="328" r:id="rId19"/>
    <p:sldId id="330" r:id="rId20"/>
    <p:sldId id="329" r:id="rId21"/>
    <p:sldId id="333" r:id="rId22"/>
    <p:sldId id="334" r:id="rId23"/>
    <p:sldId id="331" r:id="rId24"/>
    <p:sldId id="335" r:id="rId25"/>
    <p:sldId id="347" r:id="rId26"/>
    <p:sldId id="350" r:id="rId27"/>
    <p:sldId id="351" r:id="rId28"/>
    <p:sldId id="349" r:id="rId29"/>
    <p:sldId id="348" r:id="rId30"/>
    <p:sldId id="35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FFFF"/>
    <a:srgbClr val="66FFFF"/>
    <a:srgbClr val="0070C0"/>
    <a:srgbClr val="B2B2B2"/>
    <a:srgbClr val="33CCFF"/>
    <a:srgbClr val="FF0000"/>
    <a:srgbClr val="3399FF"/>
    <a:srgbClr val="BAE1ED"/>
    <a:srgbClr val="FCD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1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6A8DD-FF0F-4B60-BE15-587A7ED1135E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B6FA9-B422-4E00-A627-F0D189AD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6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9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2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1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346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26602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5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8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8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8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2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248866" cy="771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676" y="931696"/>
            <a:ext cx="11464688" cy="1982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09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1pPr>
      <a:lvl2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2pPr>
      <a:lvl3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3pPr>
      <a:lvl4pPr marL="1371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4pPr>
      <a:lvl5pPr marL="1828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class/kdux22p1mvg7ph" TargetMode="External"/><Relationship Id="rId2" Type="http://schemas.openxmlformats.org/officeDocument/2006/relationships/hyperlink" Target="mailto:cs121.fall2020.course.heads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5252" y="307073"/>
            <a:ext cx="9144000" cy="1694811"/>
          </a:xfrm>
        </p:spPr>
        <p:txBody>
          <a:bodyPr>
            <a:normAutofit/>
          </a:bodyPr>
          <a:lstStyle/>
          <a:p>
            <a:r>
              <a:rPr lang="en-US" dirty="0"/>
              <a:t>CS 121: Lecture 7</a:t>
            </a:r>
            <a:br>
              <a:rPr lang="en-US" dirty="0"/>
            </a:br>
            <a:r>
              <a:rPr lang="en-US" dirty="0"/>
              <a:t>Infinite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2521" y="2830527"/>
            <a:ext cx="4842681" cy="1694810"/>
          </a:xfrm>
        </p:spPr>
        <p:txBody>
          <a:bodyPr>
            <a:noAutofit/>
          </a:bodyPr>
          <a:lstStyle/>
          <a:p>
            <a:r>
              <a:rPr lang="en-US" sz="4000" dirty="0"/>
              <a:t>Madhu Sudan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0333" y="4086510"/>
            <a:ext cx="10653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https://madhu.seas.Harvard.edu/courses/Fall2020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4AE05-29C1-4664-8848-DF3153DE463B}"/>
              </a:ext>
            </a:extLst>
          </p:cNvPr>
          <p:cNvSpPr txBox="1"/>
          <p:nvPr/>
        </p:nvSpPr>
        <p:spPr>
          <a:xfrm>
            <a:off x="2796045" y="4805262"/>
            <a:ext cx="6316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Book: </a:t>
            </a:r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https://introtcs.org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7E1F86-6407-4651-8C19-6DEF81A3B1E5}"/>
              </a:ext>
            </a:extLst>
          </p:cNvPr>
          <p:cNvSpPr txBox="1"/>
          <p:nvPr/>
        </p:nvSpPr>
        <p:spPr>
          <a:xfrm>
            <a:off x="3370834" y="5980821"/>
            <a:ext cx="8495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Only the course heads (slower):  </a:t>
            </a:r>
            <a:r>
              <a:rPr lang="en-US" dirty="0">
                <a:hlinkClick r:id="rId2"/>
              </a:rPr>
              <a:t>cs121.fall2020.course.heads@gmail.com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EBCF5-914D-47F4-A9F0-EE30B681317E}"/>
              </a:ext>
            </a:extLst>
          </p:cNvPr>
          <p:cNvSpPr txBox="1"/>
          <p:nvPr/>
        </p:nvSpPr>
        <p:spPr>
          <a:xfrm>
            <a:off x="3292521" y="5330390"/>
            <a:ext cx="61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Segoe UI" panose="020B0502040204020203" pitchFamily="34" charset="0"/>
                <a:cs typeface="Segoe UI" panose="020B0502040204020203" pitchFamily="34" charset="0"/>
              </a:rPr>
              <a:t>{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1BD9A1-88B3-42C6-BC5B-DFA478DA0836}"/>
              </a:ext>
            </a:extLst>
          </p:cNvPr>
          <p:cNvSpPr txBox="1"/>
          <p:nvPr/>
        </p:nvSpPr>
        <p:spPr>
          <a:xfrm>
            <a:off x="771180" y="5783856"/>
            <a:ext cx="2655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How to contact 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E1313-820B-49BD-BDD8-6CF7D88B7248}"/>
              </a:ext>
            </a:extLst>
          </p:cNvPr>
          <p:cNvSpPr txBox="1"/>
          <p:nvPr/>
        </p:nvSpPr>
        <p:spPr>
          <a:xfrm>
            <a:off x="3600993" y="5553023"/>
            <a:ext cx="659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The whole staff (faster response):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CS 121 Piazza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58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E48444EE-0094-44BA-B542-10B122693F1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2000" cy="10134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𝑋𝑂𝑅</m:t>
                    </m:r>
                  </m:oMath>
                </a14:m>
                <a:r>
                  <a:rPr lang="en-US" dirty="0"/>
                  <a:t> on 8 variables</a:t>
                </a: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E48444EE-0094-44BA-B542-10B122693F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2000" cy="1013460"/>
              </a:xfrm>
              <a:blipFill>
                <a:blip r:embed="rId2"/>
                <a:stretch>
                  <a:fillRect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E14950A6-4570-4DD8-AA93-B9DFADD9D2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79190"/>
            <a:ext cx="12192000" cy="645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88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E48444EE-0094-44BA-B542-10B122693F1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2000" cy="10134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𝑋𝑂𝑅</m:t>
                    </m:r>
                  </m:oMath>
                </a14:m>
                <a:r>
                  <a:rPr lang="en-US" dirty="0"/>
                  <a:t> on 9 variables</a:t>
                </a: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E48444EE-0094-44BA-B542-10B122693F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2000" cy="1013460"/>
              </a:xfrm>
              <a:blipFill>
                <a:blip r:embed="rId2"/>
                <a:stretch>
                  <a:fillRect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30359C5B-902A-480B-AA52-10133933777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" y="1103016"/>
            <a:ext cx="10919460" cy="557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06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E48444EE-0094-44BA-B542-10B122693F1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2000" cy="10134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𝑋𝑂𝑅</m:t>
                    </m:r>
                  </m:oMath>
                </a14:m>
                <a:r>
                  <a:rPr lang="en-US" dirty="0"/>
                  <a:t> on 10 variables</a:t>
                </a: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E48444EE-0094-44BA-B542-10B122693F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2000" cy="1013460"/>
              </a:xfrm>
              <a:blipFill>
                <a:blip r:embed="rId2"/>
                <a:stretch>
                  <a:fillRect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60B28B3-359E-48B8-9F57-E27AE5E7FF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040" y="1013460"/>
            <a:ext cx="10866120" cy="56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84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3BD-A01E-49D4-A81E-C5F8BF4AF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8552A2-A046-478A-94F4-08DC49715A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4928734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Have seen Circuits/NAND-CIRC Programs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Compute all finite functions: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exists NAND-CIRC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Sounds great?</a:t>
                </a:r>
              </a:p>
              <a:p>
                <a:pPr lvl="1"/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Weakness: Only computes finite functions.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No generalization?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Given circuits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AD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ADD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ADD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ADD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- do we know what circuit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AD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looks like?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Our favorite algorithms generalize!!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8552A2-A046-478A-94F4-08DC49715A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4928734"/>
              </a:xfrm>
              <a:blipFill>
                <a:blip r:embed="rId2"/>
                <a:stretch>
                  <a:fillRect l="-917" t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953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37353-9867-4D73-9C9C-DFD0DD736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Algorithms with finite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1AEB4-5798-4681-B0CF-1CF01D277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518040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should an algorithm be?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Sequence of simple steps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Different steps for different inputs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Exactly which step to take must be determined (based on input, easily, locally).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Different #steps for different input lengths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When to stop must be determined (based on input, easily, locally).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Finite state algorithms: What step to take, when to stop determined by “finite state” (constant # bits of memory).</a:t>
            </a:r>
          </a:p>
        </p:txBody>
      </p:sp>
    </p:spTree>
    <p:extLst>
      <p:ext uri="{BB962C8B-B14F-4D97-AF65-F5344CB8AC3E}">
        <p14:creationId xmlns:p14="http://schemas.microsoft.com/office/powerpoint/2010/main" val="3676246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79264-114E-42C8-924C-3B3C14819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Addition as finite state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931A9-3D3F-42B8-B7D3-827E537F6C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508" y="4030709"/>
                <a:ext cx="11954984" cy="2680483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Advantage: O(1)-sized description. Tells how to compute an infinite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ADD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Can you do anything else?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Multiplication? NO </a:t>
                </a:r>
                <a:r>
                  <a:rPr lang="en-US" dirty="0">
                    <a:sym typeface="Wingdings" panose="05000000000000000000" pitchFamily="2" charset="2"/>
                  </a:rPr>
                  <a:t>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… but can do modular counting, pattern matching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931A9-3D3F-42B8-B7D3-827E537F6C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508" y="4030709"/>
                <a:ext cx="11954984" cy="2680483"/>
              </a:xfrm>
              <a:blipFill>
                <a:blip r:embed="rId2"/>
                <a:stretch>
                  <a:fillRect l="-917" t="-2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757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2A7FB-9BAF-46C6-AB0F-3D9BCB6E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1F3BA8-C6C5-496E-9572-AF868EBE9D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4391839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From now will focus only on Boolean functions: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0" dirty="0"/>
                  <a:t>Why?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can design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or</a:t>
                </a:r>
              </a:p>
              <a:p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, that are roughly “equally easy/hard”.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Idea: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Can go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(for any single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) by erasing other parts of output.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Can go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calls to algorithm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(⋅,⋅)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1F3BA8-C6C5-496E-9572-AF868EBE9D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4391839"/>
              </a:xfrm>
              <a:blipFill>
                <a:blip r:embed="rId2"/>
                <a:stretch>
                  <a:fillRect l="-917" t="-1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22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7B8C-BB8E-4847-8495-79C8BA11A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Break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CA004-9F98-48E0-B855-C56459826A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Booleanize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𝑀𝑢𝑙𝑡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𝑀𝑢𝑙𝑡</m:t>
                    </m:r>
                  </m:oMath>
                </a14:m>
                <a:r>
                  <a:rPr lang="en-US" dirty="0"/>
                  <a:t> is the multiplication function for integers (given in “little-endian”).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What is domain of your function?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What is the range?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0CA004-9F98-48E0-B855-C56459826A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7" t="-2288" b="-4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979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C7E3-A68D-4226-B6EA-7DBC8C8F9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Automata (DFA)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976E98-E849-42FD-8B74-E69D4CE822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004235"/>
              </a:xfrm>
            </p:spPr>
            <p:txBody>
              <a:bodyPr>
                <a:normAutofit fontScale="925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Finite algorithms computing Boolean functions: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Operation: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Finite number of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b="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Starts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b="0" dirty="0"/>
                  <a:t>, reads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0" dirty="0"/>
                  <a:t>At any stage has current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b="0" dirty="0"/>
                  <a:t>, last read input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b="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0" dirty="0"/>
                  <a:t>Moves to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; moves to read next input symbol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0" dirty="0"/>
                  <a:t>If </a:t>
                </a:r>
                <a:r>
                  <a:rPr lang="en-US" dirty="0"/>
                  <a:t>input not done, repeat from Step 3.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done: Accept (output 1) if current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b="0" dirty="0"/>
                  <a:t> and reject (output 0) otherwise.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0" dirty="0"/>
                  <a:t>Specification:,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b="0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(more elaborate spec. in </a:t>
                </a:r>
                <a:r>
                  <a:rPr lang="en-US" dirty="0" err="1"/>
                  <a:t>Sipser</a:t>
                </a:r>
                <a:r>
                  <a:rPr lang="en-US" dirty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[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=0, 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={0,1}</m:t>
                    </m:r>
                  </m:oMath>
                </a14:m>
                <a:r>
                  <a:rPr lang="en-US" b="0" dirty="0">
                    <a:solidFill>
                      <a:srgbClr val="00B050"/>
                    </a:solidFill>
                  </a:rPr>
                  <a:t> </a:t>
                </a:r>
                <a:r>
                  <a:rPr lang="en-US" b="0" dirty="0"/>
                  <a:t>]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b="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976E98-E849-42FD-8B74-E69D4CE822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004235"/>
              </a:xfrm>
              <a:blipFill>
                <a:blip r:embed="rId2"/>
                <a:stretch>
                  <a:fillRect l="-765" t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400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C73CC-EACE-4A2D-901E-241509E23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7E83BF-384D-473B-A5A0-61A65248A9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20557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contains 011 as a subsequence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7E83BF-384D-473B-A5A0-61A65248A9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205571"/>
              </a:xfrm>
              <a:blipFill>
                <a:blip r:embed="rId2"/>
                <a:stretch>
                  <a:fillRect t="-1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11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1356D-A4A3-41D6-B29A-6E06E9942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C5A12-4E95-45E8-8A94-4E3CB63F5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461834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Infinite vs. Finite functions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Example: Addition as finite state algorithm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(Deterministic) Finite Automata: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Break 1: Understand DFA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Break 2: Design DFA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Preview of next lecture: Regular Expressions</a:t>
            </a:r>
          </a:p>
        </p:txBody>
      </p:sp>
    </p:spTree>
    <p:extLst>
      <p:ext uri="{BB962C8B-B14F-4D97-AF65-F5344CB8AC3E}">
        <p14:creationId xmlns:p14="http://schemas.microsoft.com/office/powerpoint/2010/main" val="2985587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66291-1863-4324-9922-5CC79BDD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Break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155A81-D2C0-4B6A-9F49-10DE672B6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481128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arenR"/>
                </a:pPr>
                <a:r>
                  <a:rPr lang="en-US" dirty="0"/>
                  <a:t>Convert the following diagram to transition function:</a:t>
                </a:r>
              </a:p>
              <a:p>
                <a:pPr marL="514350" indent="-514350">
                  <a:buAutoNum type="arabicParenR"/>
                </a:pPr>
                <a:endParaRPr lang="en-US" dirty="0"/>
              </a:p>
              <a:p>
                <a:pPr marL="514350" indent="-514350">
                  <a:buAutoNum type="arabicParenR"/>
                </a:pPr>
                <a:endParaRPr lang="en-US" dirty="0"/>
              </a:p>
              <a:p>
                <a:pPr marL="514350" indent="-514350">
                  <a:buAutoNum type="arabicParenR"/>
                </a:pPr>
                <a:endParaRPr lang="en-US" dirty="0"/>
              </a:p>
              <a:p>
                <a:pPr marL="514350" indent="-514350">
                  <a:buAutoNum type="arabicParenR"/>
                </a:pPr>
                <a:endParaRPr lang="en-US" dirty="0"/>
              </a:p>
              <a:p>
                <a:pPr marL="514350" indent="-514350">
                  <a:buAutoNum type="arabicParenR"/>
                </a:pPr>
                <a:endParaRPr lang="en-US" dirty="0"/>
              </a:p>
              <a:p>
                <a:pPr marL="514350" indent="-514350">
                  <a:buAutoNum type="arabicParenR"/>
                </a:pPr>
                <a:r>
                  <a:rPr lang="en-US" dirty="0"/>
                  <a:t>Describe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computed by this DFA.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155A81-D2C0-4B6A-9F49-10DE672B6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4811288"/>
              </a:xfrm>
              <a:blipFill>
                <a:blip r:embed="rId2"/>
                <a:stretch>
                  <a:fillRect l="-1223" t="-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359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CA359-0EF1-4199-8108-A118D07BA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7EC1E-050E-41B3-A82B-41BE6C4D8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8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0E162-9C4B-4DF4-9A77-E7D9A547A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C5237-3D15-4869-A9A6-5CFC36DC0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18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B2B72-656E-48B1-9310-52E229EE9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7559EC-B609-4D68-8A93-E1AE85F945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411101"/>
              </a:xfrm>
            </p:spPr>
            <p:txBody>
              <a:bodyPr>
                <a:normAutofit fontScale="85000" lnSpcReduction="2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Motivation: DFA detects simple patterns in strings. Can it do more complex ones?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Regular expressions: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 generalization of “Patterns”.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Succinct descriptions of subsets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Definition: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Basic cases: 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0 is a regular expression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1 is a regular expression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Compound cases: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regular expressions, then so are: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followed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” (or “concatenation”)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b="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):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” 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: “Concatenation of finite number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’s”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End Cases: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(empty set) is regular. 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“” (null string) is regular.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7559EC-B609-4D68-8A93-E1AE85F945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411101"/>
              </a:xfrm>
              <a:blipFill>
                <a:blip r:embed="rId2"/>
                <a:stretch>
                  <a:fillRect l="-663" t="-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945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0A15B-ECA0-4908-967B-61F966CD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B7F6C6-0EA3-44EF-8EBE-4EB4D39F4D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011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B7F6C6-0EA3-44EF-8EBE-4EB4D39F4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808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1A56-58AA-4CEC-9B62-949BD2F19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787A37-6BE5-486A-852B-16D524DCE5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264294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Basic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0 matches 0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1 matches 1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“” matches “”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No string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Compound: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if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if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</m:oMath>
                </a14:m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787A37-6BE5-486A-852B-16D524DCE5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264294"/>
              </a:xfrm>
              <a:blipFill>
                <a:blip r:embed="rId2"/>
                <a:stretch>
                  <a:fillRect l="-917" t="-1042" b="-1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292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0A15B-ECA0-4908-967B-61F966CD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B7F6C6-0EA3-44EF-8EBE-4EB4D39F4D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0|1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B7F6C6-0EA3-44EF-8EBE-4EB4D39F4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272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0A15B-ECA0-4908-967B-61F966CD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B7F6C6-0EA3-44EF-8EBE-4EB4D39F4D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B7F6C6-0EA3-44EF-8EBE-4EB4D39F4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537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8F88C-EB9A-46DA-A4FC-2D919FAD9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54650-81C9-4AF8-ABCF-4E50A22D9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4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6B990-76C5-42AA-B2B2-89BAF0482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00294"/>
          </a:xfrm>
        </p:spPr>
        <p:txBody>
          <a:bodyPr/>
          <a:lstStyle/>
          <a:p>
            <a:r>
              <a:rPr lang="en-US" sz="4400" dirty="0"/>
              <a:t>Regular expressions = sets (languages) =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58F091-A582-45A1-B688-7BAB9C6DC4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3229604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Can think of a regular expression as a set or as a Boolean function: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Given regular expression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can look at set (language)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matches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  </m:t>
                    </m:r>
                  </m:oMath>
                </a14:m>
                <a:endParaRPr lang="en-US" dirty="0"/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matches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We prefer the last version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58F091-A582-45A1-B688-7BAB9C6DC4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3229604"/>
              </a:xfrm>
              <a:blipFill>
                <a:blip r:embed="rId2"/>
                <a:stretch>
                  <a:fillRect l="-917" t="-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54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3BD-A01E-49D4-A81E-C5F8BF4AF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8552A2-A046-478A-94F4-08DC49715A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4928734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Have seen Circuits/NAND-CIRC Programs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Compute all finite functions: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exists NAND-CIRC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Sounds great?</a:t>
                </a:r>
              </a:p>
              <a:p>
                <a:pPr lvl="1"/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8552A2-A046-478A-94F4-08DC49715A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4928734"/>
              </a:xfrm>
              <a:blipFill>
                <a:blip r:embed="rId2"/>
                <a:stretch>
                  <a:fillRect l="-917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402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199C7-CEED-4EB4-99A8-9BF105352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two lectures: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218441-BCC9-47E8-A3D3-96C888D46D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3917581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Understanding DFA via regular expressions: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For which regular expressions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 computable by a DFA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(Note: # states can depend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but not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What are some functions computable by DFA that are not regular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Limits of DFA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What are some functions that are not computed by DFA?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218441-BCC9-47E8-A3D3-96C888D46D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3917581"/>
              </a:xfrm>
              <a:blipFill>
                <a:blip r:embed="rId2"/>
                <a:stretch>
                  <a:fillRect l="-917" t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29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478E7B-6EC5-4E9F-8362-6D6919AD34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4065" y="1797367"/>
            <a:ext cx="8972550" cy="3857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E48444EE-0094-44BA-B542-10B122693F1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2000" cy="10134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𝑋𝑂𝑅</m:t>
                    </m:r>
                  </m:oMath>
                </a14:m>
                <a:r>
                  <a:rPr lang="en-US" dirty="0"/>
                  <a:t> on 2 variables</a:t>
                </a: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E48444EE-0094-44BA-B542-10B122693F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2000" cy="1013460"/>
              </a:xfrm>
              <a:blipFill>
                <a:blip r:embed="rId3"/>
                <a:stretch>
                  <a:fillRect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9628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E48444EE-0094-44BA-B542-10B122693F1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2000" cy="10134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𝑋𝑂𝑅</m:t>
                    </m:r>
                  </m:oMath>
                </a14:m>
                <a:r>
                  <a:rPr lang="en-US" dirty="0"/>
                  <a:t> on 3 variables</a:t>
                </a: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E48444EE-0094-44BA-B542-10B122693F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2000" cy="1013460"/>
              </a:xfrm>
              <a:blipFill>
                <a:blip r:embed="rId2"/>
                <a:stretch>
                  <a:fillRect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EA189C3-AD76-413D-B485-42073CC635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7" y="604837"/>
            <a:ext cx="1170622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01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E48444EE-0094-44BA-B542-10B122693F1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2000" cy="10134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𝑋𝑂𝑅</m:t>
                    </m:r>
                  </m:oMath>
                </a14:m>
                <a:r>
                  <a:rPr lang="en-US" dirty="0"/>
                  <a:t> on 4 variables</a:t>
                </a: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E48444EE-0094-44BA-B542-10B122693F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2000" cy="1013460"/>
              </a:xfrm>
              <a:blipFill>
                <a:blip r:embed="rId2"/>
                <a:stretch>
                  <a:fillRect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C0AEE96E-0DA2-4EEC-9FDD-FAD6942F0D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49024"/>
            <a:ext cx="12192000" cy="555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3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E48444EE-0094-44BA-B542-10B122693F1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2000" cy="10134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𝑋𝑂𝑅</m:t>
                    </m:r>
                  </m:oMath>
                </a14:m>
                <a:r>
                  <a:rPr lang="en-US" dirty="0"/>
                  <a:t> on 5 variables</a:t>
                </a: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E48444EE-0094-44BA-B542-10B122693F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2000" cy="1013460"/>
              </a:xfrm>
              <a:blipFill>
                <a:blip r:embed="rId2"/>
                <a:stretch>
                  <a:fillRect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37D5715-DF7F-4008-B902-920C655861D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480" y="1148725"/>
            <a:ext cx="10370820" cy="532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32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E48444EE-0094-44BA-B542-10B122693F1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2000" cy="10134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𝑋𝑂𝑅</m:t>
                    </m:r>
                  </m:oMath>
                </a14:m>
                <a:r>
                  <a:rPr lang="en-US" dirty="0"/>
                  <a:t> on 6 variables</a:t>
                </a: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E48444EE-0094-44BA-B542-10B122693F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2000" cy="1013460"/>
              </a:xfrm>
              <a:blipFill>
                <a:blip r:embed="rId2"/>
                <a:stretch>
                  <a:fillRect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B50B1AC4-3CF7-4285-8CFD-EE476658E4D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" y="830579"/>
            <a:ext cx="10998268" cy="569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52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E48444EE-0094-44BA-B542-10B122693F1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2000" cy="10134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𝑋𝑂𝑅</m:t>
                    </m:r>
                  </m:oMath>
                </a14:m>
                <a:r>
                  <a:rPr lang="en-US" dirty="0"/>
                  <a:t> on 7 variables</a:t>
                </a: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E48444EE-0094-44BA-B542-10B122693F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2000" cy="1013460"/>
              </a:xfrm>
              <a:blipFill>
                <a:blip r:embed="rId2"/>
                <a:stretch>
                  <a:fillRect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37945FDF-D30B-4B0A-AFB4-A7B5C3B817D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1117752"/>
            <a:ext cx="10828020" cy="551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03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11755</TotalTime>
  <Words>1070</Words>
  <Application>Microsoft Office PowerPoint</Application>
  <PresentationFormat>Widescreen</PresentationFormat>
  <Paragraphs>137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Courier New</vt:lpstr>
      <vt:lpstr>Segoe UI</vt:lpstr>
      <vt:lpstr>Segoe UI Light</vt:lpstr>
      <vt:lpstr>Office Theme</vt:lpstr>
      <vt:lpstr>CS 121: Lecture 7 Infinite Functions</vt:lpstr>
      <vt:lpstr>Today</vt:lpstr>
      <vt:lpstr>So far</vt:lpstr>
      <vt:lpstr>XOR on 2 variables</vt:lpstr>
      <vt:lpstr>XOR on 3 variables</vt:lpstr>
      <vt:lpstr>XOR on 4 variables</vt:lpstr>
      <vt:lpstr>XOR on 5 variables</vt:lpstr>
      <vt:lpstr>XOR on 6 variables</vt:lpstr>
      <vt:lpstr>XOR on 7 variables</vt:lpstr>
      <vt:lpstr>XOR on 8 variables</vt:lpstr>
      <vt:lpstr>XOR on 9 variables</vt:lpstr>
      <vt:lpstr>XOR on 10 variables</vt:lpstr>
      <vt:lpstr>So far</vt:lpstr>
      <vt:lpstr>Today: Algorithms with finite state</vt:lpstr>
      <vt:lpstr>Example: Addition as finite state algorithm</vt:lpstr>
      <vt:lpstr>Boolean functions</vt:lpstr>
      <vt:lpstr>Exercise Break 1</vt:lpstr>
      <vt:lpstr>Deterministic Finite Automata (DFA)</vt:lpstr>
      <vt:lpstr>Example:</vt:lpstr>
      <vt:lpstr>Exercise Break 2:</vt:lpstr>
      <vt:lpstr>PowerPoint Presentation</vt:lpstr>
      <vt:lpstr>PowerPoint Presentation</vt:lpstr>
      <vt:lpstr>Regular Expressions</vt:lpstr>
      <vt:lpstr>Examples:</vt:lpstr>
      <vt:lpstr>Regular Expression Matching</vt:lpstr>
      <vt:lpstr>Examples:</vt:lpstr>
      <vt:lpstr>Examples:</vt:lpstr>
      <vt:lpstr>PowerPoint Presentation</vt:lpstr>
      <vt:lpstr>Regular expressions = sets (languages) = functions</vt:lpstr>
      <vt:lpstr>Next two lectures: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Boaz Barak</dc:creator>
  <cp:lastModifiedBy>Madhu Sudan</cp:lastModifiedBy>
  <cp:revision>321</cp:revision>
  <dcterms:created xsi:type="dcterms:W3CDTF">2019-08-29T15:27:01Z</dcterms:created>
  <dcterms:modified xsi:type="dcterms:W3CDTF">2020-09-23T23:59:40Z</dcterms:modified>
</cp:coreProperties>
</file>