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3" r:id="rId2"/>
    <p:sldId id="324" r:id="rId3"/>
    <p:sldId id="331" r:id="rId4"/>
    <p:sldId id="328" r:id="rId5"/>
    <p:sldId id="354" r:id="rId6"/>
    <p:sldId id="346" r:id="rId7"/>
    <p:sldId id="355" r:id="rId8"/>
    <p:sldId id="329" r:id="rId9"/>
    <p:sldId id="357" r:id="rId10"/>
    <p:sldId id="373" r:id="rId11"/>
    <p:sldId id="360" r:id="rId12"/>
    <p:sldId id="358" r:id="rId13"/>
    <p:sldId id="361" r:id="rId14"/>
    <p:sldId id="363" r:id="rId15"/>
    <p:sldId id="362" r:id="rId16"/>
    <p:sldId id="364" r:id="rId17"/>
    <p:sldId id="365" r:id="rId18"/>
    <p:sldId id="374" r:id="rId19"/>
    <p:sldId id="368" r:id="rId20"/>
    <p:sldId id="375" r:id="rId21"/>
    <p:sldId id="367" r:id="rId22"/>
    <p:sldId id="370" r:id="rId23"/>
    <p:sldId id="372" r:id="rId24"/>
    <p:sldId id="371" r:id="rId25"/>
    <p:sldId id="353" r:id="rId2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2C0D0B-843F-4455-BD5D-2CD1BB164967}">
          <p14:sldIdLst>
            <p14:sldId id="323"/>
            <p14:sldId id="324"/>
            <p14:sldId id="331"/>
            <p14:sldId id="328"/>
            <p14:sldId id="354"/>
            <p14:sldId id="346"/>
            <p14:sldId id="355"/>
            <p14:sldId id="329"/>
            <p14:sldId id="357"/>
            <p14:sldId id="373"/>
            <p14:sldId id="360"/>
            <p14:sldId id="358"/>
            <p14:sldId id="361"/>
            <p14:sldId id="363"/>
            <p14:sldId id="362"/>
            <p14:sldId id="364"/>
            <p14:sldId id="365"/>
            <p14:sldId id="374"/>
            <p14:sldId id="368"/>
            <p14:sldId id="375"/>
            <p14:sldId id="367"/>
            <p14:sldId id="370"/>
            <p14:sldId id="372"/>
            <p14:sldId id="371"/>
            <p14:sldId id="35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FFFF"/>
    <a:srgbClr val="66FFFF"/>
    <a:srgbClr val="0070C0"/>
    <a:srgbClr val="B2B2B2"/>
    <a:srgbClr val="33CCFF"/>
    <a:srgbClr val="FF0000"/>
    <a:srgbClr val="3399FF"/>
    <a:srgbClr val="BAE1ED"/>
    <a:srgbClr val="FCD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2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1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4C6A8DD-FF0F-4B60-BE15-587A7ED1135E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B5B6FA9-B422-4E00-A627-F0D189AD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6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9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2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1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346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26602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5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8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8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8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2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248866" cy="771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676" y="931696"/>
            <a:ext cx="11464688" cy="1982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09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1pPr>
      <a:lvl2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2pPr>
      <a:lvl3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3pPr>
      <a:lvl4pPr marL="1371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4pPr>
      <a:lvl5pPr marL="1828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class/kdux22p1mvg7ph" TargetMode="External"/><Relationship Id="rId2" Type="http://schemas.openxmlformats.org/officeDocument/2006/relationships/hyperlink" Target="mailto:cs121.fall2020.course.heads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1" y="307073"/>
            <a:ext cx="11542510" cy="1694811"/>
          </a:xfrm>
        </p:spPr>
        <p:txBody>
          <a:bodyPr>
            <a:normAutofit/>
          </a:bodyPr>
          <a:lstStyle/>
          <a:p>
            <a:r>
              <a:rPr lang="en-US" dirty="0"/>
              <a:t>CS 121: Lecture 8</a:t>
            </a:r>
            <a:br>
              <a:rPr lang="en-US" dirty="0"/>
            </a:br>
            <a:r>
              <a:rPr lang="en-US" dirty="0"/>
              <a:t>Finite Automata and Regular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2521" y="2830527"/>
            <a:ext cx="4842681" cy="1694810"/>
          </a:xfrm>
        </p:spPr>
        <p:txBody>
          <a:bodyPr>
            <a:noAutofit/>
          </a:bodyPr>
          <a:lstStyle/>
          <a:p>
            <a:r>
              <a:rPr lang="en-US" sz="4000" dirty="0"/>
              <a:t>Adam Hesterberg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0333" y="4086510"/>
            <a:ext cx="10653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https://madhu.seas.Harvard.edu/courses/Fall2020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4AE05-29C1-4664-8848-DF3153DE463B}"/>
              </a:ext>
            </a:extLst>
          </p:cNvPr>
          <p:cNvSpPr txBox="1"/>
          <p:nvPr/>
        </p:nvSpPr>
        <p:spPr>
          <a:xfrm>
            <a:off x="2796045" y="4805262"/>
            <a:ext cx="6316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Book: </a:t>
            </a:r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https://introtcs.org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7E1F86-6407-4651-8C19-6DEF81A3B1E5}"/>
              </a:ext>
            </a:extLst>
          </p:cNvPr>
          <p:cNvSpPr txBox="1"/>
          <p:nvPr/>
        </p:nvSpPr>
        <p:spPr>
          <a:xfrm>
            <a:off x="3370834" y="5980821"/>
            <a:ext cx="8495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Only the course heads (slower):  </a:t>
            </a:r>
            <a:r>
              <a:rPr lang="en-US" dirty="0">
                <a:hlinkClick r:id="rId2"/>
              </a:rPr>
              <a:t>cs121.fall2020.course.heads@gmail.com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EBCF5-914D-47F4-A9F0-EE30B681317E}"/>
              </a:ext>
            </a:extLst>
          </p:cNvPr>
          <p:cNvSpPr txBox="1"/>
          <p:nvPr/>
        </p:nvSpPr>
        <p:spPr>
          <a:xfrm>
            <a:off x="3292521" y="5330390"/>
            <a:ext cx="61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Segoe UI" panose="020B0502040204020203" pitchFamily="34" charset="0"/>
                <a:cs typeface="Segoe UI" panose="020B0502040204020203" pitchFamily="34" charset="0"/>
              </a:rPr>
              <a:t>{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1BD9A1-88B3-42C6-BC5B-DFA478DA0836}"/>
              </a:ext>
            </a:extLst>
          </p:cNvPr>
          <p:cNvSpPr txBox="1"/>
          <p:nvPr/>
        </p:nvSpPr>
        <p:spPr>
          <a:xfrm>
            <a:off x="771180" y="5783856"/>
            <a:ext cx="2655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How to contact 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E1313-820B-49BD-BDD8-6CF7D88B7248}"/>
              </a:ext>
            </a:extLst>
          </p:cNvPr>
          <p:cNvSpPr txBox="1"/>
          <p:nvPr/>
        </p:nvSpPr>
        <p:spPr>
          <a:xfrm>
            <a:off x="3600993" y="5553023"/>
            <a:ext cx="659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The whole staff (faster response):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CS 121 Piazza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5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C7E3-A68D-4226-B6EA-7DBC8C8F9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DFAs and Regular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76E98-E849-42FD-8B74-E69D4CE82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500423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8A68E0C-2A37-47E2-9703-D5C053A20E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838828"/>
                  </p:ext>
                </p:extLst>
              </p:nvPr>
            </p:nvGraphicFramePr>
            <p:xfrm>
              <a:off x="76200" y="891116"/>
              <a:ext cx="12073492" cy="5879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42116">
                      <a:extLst>
                        <a:ext uri="{9D8B030D-6E8A-4147-A177-3AD203B41FA5}">
                          <a16:colId xmlns:a16="http://schemas.microsoft.com/office/drawing/2014/main" val="7211097"/>
                        </a:ext>
                      </a:extLst>
                    </a:gridCol>
                    <a:gridCol w="3732335">
                      <a:extLst>
                        <a:ext uri="{9D8B030D-6E8A-4147-A177-3AD203B41FA5}">
                          <a16:colId xmlns:a16="http://schemas.microsoft.com/office/drawing/2014/main" val="2156831375"/>
                        </a:ext>
                      </a:extLst>
                    </a:gridCol>
                    <a:gridCol w="2299041">
                      <a:extLst>
                        <a:ext uri="{9D8B030D-6E8A-4147-A177-3AD203B41FA5}">
                          <a16:colId xmlns:a16="http://schemas.microsoft.com/office/drawing/2014/main" val="1245449880"/>
                        </a:ext>
                      </a:extLst>
                    </a:gridCol>
                  </a:tblGrid>
                  <a:tr h="520937">
                    <a:tc>
                      <a:txBody>
                        <a:bodyPr/>
                        <a:lstStyle/>
                        <a:p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Regular Expressions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DFAs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8680384"/>
                      </a:ext>
                    </a:extLst>
                  </a:tr>
                  <a:tr h="758614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Define function</a:t>
                          </a:r>
                          <a:r>
                            <a:rPr lang="en-US" sz="320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: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407455"/>
                      </a:ext>
                    </a:extLst>
                  </a:tr>
                  <a:tr h="520937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Define set of strings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200" b="0" i="0" kern="1200" dirty="0" smtClean="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⊆ </m:t>
                              </m:r>
                              <m:sSup>
                                <m:sSupPr>
                                  <m:ctrlPr>
                                    <a:rPr lang="en-US" sz="3200" b="0" i="1" kern="1200" dirty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kern="1200" dirty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{0,1}</m:t>
                                  </m:r>
                                </m:e>
                                <m:sup>
                                  <m:r>
                                    <a:rPr lang="en-US" sz="3200" b="0" i="1" kern="1200" dirty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1606186"/>
                      </a:ext>
                    </a:extLst>
                  </a:tr>
                  <a:tr h="520937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One for every finite 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7559216"/>
                      </a:ext>
                    </a:extLst>
                  </a:tr>
                  <a:tr h="520937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is computed</a:t>
                          </a:r>
                          <a:r>
                            <a:rPr lang="en-US" sz="320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by one</a:t>
                          </a:r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 so is</a:t>
                          </a:r>
                          <a:r>
                            <a:rPr lang="en-US" sz="320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1211659"/>
                      </a:ext>
                    </a:extLst>
                  </a:tr>
                  <a:tr h="52093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is</a:t>
                          </a:r>
                          <a:r>
                            <a:rPr lang="en-US" sz="320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comp</a:t>
                          </a:r>
                          <a:r>
                            <a:rPr lang="en-US" sz="320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by one</a:t>
                          </a:r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 so is</a:t>
                          </a:r>
                          <a:r>
                            <a:rPr lang="en-US" sz="320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NOT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2414366"/>
                      </a:ext>
                    </a:extLst>
                  </a:tr>
                  <a:tr h="52093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are, so is OR(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2869321"/>
                      </a:ext>
                    </a:extLst>
                  </a:tr>
                  <a:tr h="520937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are, so is AND(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4603380"/>
                      </a:ext>
                    </a:extLst>
                  </a:tr>
                  <a:tr h="520937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are, so is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n-US" sz="3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 ∃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.∃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29429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8A68E0C-2A37-47E2-9703-D5C053A20E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838828"/>
                  </p:ext>
                </p:extLst>
              </p:nvPr>
            </p:nvGraphicFramePr>
            <p:xfrm>
              <a:off x="76200" y="891116"/>
              <a:ext cx="12073492" cy="5879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42116">
                      <a:extLst>
                        <a:ext uri="{9D8B030D-6E8A-4147-A177-3AD203B41FA5}">
                          <a16:colId xmlns:a16="http://schemas.microsoft.com/office/drawing/2014/main" val="7211097"/>
                        </a:ext>
                      </a:extLst>
                    </a:gridCol>
                    <a:gridCol w="3732335">
                      <a:extLst>
                        <a:ext uri="{9D8B030D-6E8A-4147-A177-3AD203B41FA5}">
                          <a16:colId xmlns:a16="http://schemas.microsoft.com/office/drawing/2014/main" val="2156831375"/>
                        </a:ext>
                      </a:extLst>
                    </a:gridCol>
                    <a:gridCol w="2299041">
                      <a:extLst>
                        <a:ext uri="{9D8B030D-6E8A-4147-A177-3AD203B41FA5}">
                          <a16:colId xmlns:a16="http://schemas.microsoft.com/office/drawing/2014/main" val="124544988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Regular Expressions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DFAs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8680384"/>
                      </a:ext>
                    </a:extLst>
                  </a:tr>
                  <a:tr h="7586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" t="-86400" r="-100202" b="-62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40745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" t="-245263" r="-100202" b="-7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160618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One for every finite 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755921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" t="-445263" r="-100202" b="-5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121165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" t="-545263" r="-100202" b="-4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241436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" t="-645263" r="-100202" b="-3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286932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" t="-745263" r="-100202" b="-2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4603380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" t="-458857" r="-100202" b="-18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294292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8787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C21EC-2652-4989-8CB3-DBEB8AA8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Kleene closure for DFAs?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76B39E-94FC-46DB-B6FA-1637C1C69D38}"/>
              </a:ext>
            </a:extLst>
          </p:cNvPr>
          <p:cNvSpPr txBox="1"/>
          <p:nvPr/>
        </p:nvSpPr>
        <p:spPr>
          <a:xfrm>
            <a:off x="304800" y="1013460"/>
            <a:ext cx="5934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At right is a DFA that accepts (|01|010):</a:t>
            </a:r>
          </a:p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Which of the bottom two is a DFA that </a:t>
            </a: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accepts (|01|010)*?</a:t>
            </a:r>
          </a:p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E40E57B-EA7D-4220-8F62-5D4F7B409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0774" y="3721875"/>
            <a:ext cx="5895975" cy="302895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2EF5EED-4858-4595-AFC4-682456D17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50" y="3721875"/>
            <a:ext cx="5895975" cy="302895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3E5A4D0-7FF1-4475-9FEB-B92320577B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82859" y="697427"/>
            <a:ext cx="5713889" cy="2935407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93AC7-E8C6-466C-80B5-DEF73BB0E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6" y="1446900"/>
            <a:ext cx="372584" cy="296176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5718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C7E3-A68D-4226-B6EA-7DBC8C8F9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Non-</a:t>
            </a:r>
            <a:r>
              <a:rPr lang="en-US" dirty="0"/>
              <a:t>deterministic Finite Automata (</a:t>
            </a:r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dirty="0"/>
              <a:t>FAs)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976E98-E849-42FD-8B74-E69D4CE822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004235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70C0"/>
                    </a:solidFill>
                  </a:rPr>
                  <a:t>Defines</a:t>
                </a:r>
                <a:r>
                  <a:rPr lang="en-US" dirty="0"/>
                  <a:t> </a:t>
                </a:r>
                <a:r>
                  <a:rPr lang="en-US" strike="sngStrike" dirty="0"/>
                  <a:t>Computes </a:t>
                </a: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Specification: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accept states S (subset of all states, C)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transition </a:t>
                </a:r>
                <a:r>
                  <a:rPr lang="en-US" strike="sngStrike" dirty="0"/>
                  <a:t>function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relation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×{0,1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l-GR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""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Operation:</a:t>
                </a:r>
                <a:endParaRPr lang="en-US" b="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Starts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0" dirty="0"/>
                  <a:t>Read </a:t>
                </a:r>
                <a:r>
                  <a:rPr lang="en-US" b="0" dirty="0">
                    <a:solidFill>
                      <a:srgbClr val="0070C0"/>
                    </a:solidFill>
                  </a:rPr>
                  <a:t>up to </a:t>
                </a:r>
                <a:r>
                  <a:rPr lang="en-US" b="0" dirty="0"/>
                  <a:t>one bit of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/>
                  <a:t>: do </a:t>
                </a:r>
                <a:r>
                  <a:rPr lang="en-US" b="0" strike="sngStrike" dirty="0"/>
                  <a:t>the</a:t>
                </a:r>
                <a:r>
                  <a:rPr lang="en-US" b="0" dirty="0"/>
                  <a:t> </a:t>
                </a:r>
                <a:r>
                  <a:rPr lang="en-US" b="1" dirty="0">
                    <a:solidFill>
                      <a:srgbClr val="0070C0"/>
                    </a:solidFill>
                  </a:rPr>
                  <a:t>any</a:t>
                </a:r>
                <a:r>
                  <a:rPr lang="en-US" b="0" dirty="0"/>
                  <a:t> state transition matching current state and just-read input.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0" dirty="0"/>
                  <a:t>Move past just-read input.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0" dirty="0"/>
                  <a:t>If </a:t>
                </a:r>
                <a:r>
                  <a:rPr lang="en-US" dirty="0"/>
                  <a:t>input not done, repeat from Step 2.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done: Accept (output 1) if </a:t>
                </a:r>
                <a:r>
                  <a:rPr lang="en-US" strike="sngStrike" dirty="0"/>
                  <a:t>the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0070C0"/>
                    </a:solidFill>
                  </a:rPr>
                  <a:t>any</a:t>
                </a:r>
                <a:r>
                  <a:rPr lang="en-US" dirty="0"/>
                  <a:t> sequence of transitions ends in an accept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0" dirty="0"/>
                  <a:t> and reject (output 0) otherwise.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b="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976E98-E849-42FD-8B74-E69D4CE822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004235"/>
              </a:xfrm>
              <a:blipFill>
                <a:blip r:embed="rId2"/>
                <a:stretch>
                  <a:fillRect l="-765" t="-974" r="-815" b="-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495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C21EC-2652-4989-8CB3-DBEB8AA8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Kleene closure for NFAs?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EB5A5-1D11-4E37-A7B8-32E43B5EA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B0460F-0369-48B5-A312-2FB531D88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94" y="2125291"/>
            <a:ext cx="10604524" cy="41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49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C21EC-2652-4989-8CB3-DBEB8AA8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DFA-NFA equivalence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EB5A5-1D11-4E37-A7B8-32E43B5EA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6" y="914401"/>
            <a:ext cx="11954984" cy="5943600"/>
          </a:xfrm>
        </p:spPr>
        <p:txBody>
          <a:bodyPr>
            <a:normAutofit/>
          </a:bodyPr>
          <a:lstStyle/>
          <a:p>
            <a:r>
              <a:rPr lang="en-US" dirty="0"/>
              <a:t>Theorem: For every NFA, there’s a DFA that accepts the same language.</a:t>
            </a:r>
          </a:p>
          <a:p>
            <a:r>
              <a:rPr lang="en-US" dirty="0"/>
              <a:t>Proof: As an NFA reads its input, at all times, there’s a subset of states it could be in. Make each subset of NFA states a DFA state; define DFA transitions and accept states accordingly.</a:t>
            </a:r>
          </a:p>
          <a:p>
            <a:r>
              <a:rPr lang="en-US" dirty="0"/>
              <a:t>Example NFA (third-last bit 1):      Equivalent DFA: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F757E0-34DB-4FEE-8FE0-199D60FA7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1606"/>
            <a:ext cx="5346455" cy="1095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4E67B3-3183-4D9B-A3AB-6ECB23577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591" y="3741607"/>
            <a:ext cx="6749409" cy="311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60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C21EC-2652-4989-8CB3-DBEB8AA8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Kleene closure for DFAs, take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EB5A5-1D11-4E37-A7B8-32E43B5EA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01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C21EC-2652-4989-8CB3-DBEB8AA8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Break 2: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8EB5A5-1D11-4E37-A7B8-32E43B5EAA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306326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arenR"/>
                </a:pPr>
                <a:r>
                  <a:rPr lang="en-US" dirty="0"/>
                  <a:t>We negated the function computed by a DFA by switching accept and reject states. Switching accept and reject states doesn’t necessarily negate the function defined by an NFA. Why not?</a:t>
                </a:r>
              </a:p>
              <a:p>
                <a:pPr marL="514350" indent="-514350">
                  <a:buAutoNum type="arabicParenR"/>
                </a:pPr>
                <a:endParaRPr lang="en-US" dirty="0"/>
              </a:p>
              <a:p>
                <a:pPr marL="514350" indent="-514350">
                  <a:buAutoNum type="arabicParenR"/>
                </a:pPr>
                <a:endParaRPr lang="en-US" dirty="0"/>
              </a:p>
              <a:p>
                <a:pPr marL="514350" indent="-514350">
                  <a:buAutoNum type="arabicParenR"/>
                </a:pPr>
                <a:endParaRPr lang="en-US" dirty="0"/>
              </a:p>
              <a:p>
                <a:pPr marL="514350" indent="-514350">
                  <a:buAutoNum type="arabicParenR"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are sets accepted by DFAs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(the set of concatenations of a string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a string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is the set accepted by some DFA. (Hint: Convert to NFAs, solve the same problem for them, and convert back.)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8EB5A5-1D11-4E37-A7B8-32E43B5EAA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306326"/>
              </a:xfrm>
              <a:blipFill>
                <a:blip r:embed="rId2"/>
                <a:stretch>
                  <a:fillRect l="-1223" t="-1952" r="-1121" b="-2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059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6C88E-7201-45B1-8EF3-E6A5CE82E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concatenation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94D3A-3D2C-4B4E-8EAA-8AEA168EB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8DD43C-763B-460F-B03C-C54E53956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274" y="1446899"/>
            <a:ext cx="8153452" cy="43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66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C7E3-A68D-4226-B6EA-7DBC8C8F9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DFAs and Regular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76E98-E849-42FD-8B74-E69D4CE82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500423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8A68E0C-2A37-47E2-9703-D5C053A20E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7061293"/>
                  </p:ext>
                </p:extLst>
              </p:nvPr>
            </p:nvGraphicFramePr>
            <p:xfrm>
              <a:off x="76200" y="891116"/>
              <a:ext cx="12073492" cy="5879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42116">
                      <a:extLst>
                        <a:ext uri="{9D8B030D-6E8A-4147-A177-3AD203B41FA5}">
                          <a16:colId xmlns:a16="http://schemas.microsoft.com/office/drawing/2014/main" val="7211097"/>
                        </a:ext>
                      </a:extLst>
                    </a:gridCol>
                    <a:gridCol w="3732335">
                      <a:extLst>
                        <a:ext uri="{9D8B030D-6E8A-4147-A177-3AD203B41FA5}">
                          <a16:colId xmlns:a16="http://schemas.microsoft.com/office/drawing/2014/main" val="2156831375"/>
                        </a:ext>
                      </a:extLst>
                    </a:gridCol>
                    <a:gridCol w="2299041">
                      <a:extLst>
                        <a:ext uri="{9D8B030D-6E8A-4147-A177-3AD203B41FA5}">
                          <a16:colId xmlns:a16="http://schemas.microsoft.com/office/drawing/2014/main" val="1245449880"/>
                        </a:ext>
                      </a:extLst>
                    </a:gridCol>
                  </a:tblGrid>
                  <a:tr h="520937">
                    <a:tc>
                      <a:txBody>
                        <a:bodyPr/>
                        <a:lstStyle/>
                        <a:p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Regular Expressions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DFAs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8680384"/>
                      </a:ext>
                    </a:extLst>
                  </a:tr>
                  <a:tr h="758614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Define function</a:t>
                          </a:r>
                          <a:r>
                            <a:rPr lang="en-US" sz="320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: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407455"/>
                      </a:ext>
                    </a:extLst>
                  </a:tr>
                  <a:tr h="520937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Define set of strings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200" b="0" i="0" kern="1200" dirty="0" smtClean="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⊆ </m:t>
                              </m:r>
                              <m:sSup>
                                <m:sSupPr>
                                  <m:ctrlPr>
                                    <a:rPr lang="en-US" sz="3200" b="0" i="1" kern="1200" dirty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kern="1200" dirty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{0,1}</m:t>
                                  </m:r>
                                </m:e>
                                <m:sup>
                                  <m:r>
                                    <a:rPr lang="en-US" sz="3200" b="0" i="1" kern="1200" dirty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1606186"/>
                      </a:ext>
                    </a:extLst>
                  </a:tr>
                  <a:tr h="520937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One for every finite 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7559216"/>
                      </a:ext>
                    </a:extLst>
                  </a:tr>
                  <a:tr h="520937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is computed</a:t>
                          </a:r>
                          <a:r>
                            <a:rPr lang="en-US" sz="320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by one</a:t>
                          </a:r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 so is</a:t>
                          </a:r>
                          <a:r>
                            <a:rPr lang="en-US" sz="320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1211659"/>
                      </a:ext>
                    </a:extLst>
                  </a:tr>
                  <a:tr h="52093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is</a:t>
                          </a:r>
                          <a:r>
                            <a:rPr lang="en-US" sz="320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comp</a:t>
                          </a:r>
                          <a:r>
                            <a:rPr lang="en-US" sz="320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by one</a:t>
                          </a:r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 so is</a:t>
                          </a:r>
                          <a:r>
                            <a:rPr lang="en-US" sz="320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NOT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2414366"/>
                      </a:ext>
                    </a:extLst>
                  </a:tr>
                  <a:tr h="52093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are, so is OR(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2869321"/>
                      </a:ext>
                    </a:extLst>
                  </a:tr>
                  <a:tr h="520937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are, so is AND(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4603380"/>
                      </a:ext>
                    </a:extLst>
                  </a:tr>
                  <a:tr h="520937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are, so is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n-US" sz="3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 ∃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.∃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29429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8A68E0C-2A37-47E2-9703-D5C053A20E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7061293"/>
                  </p:ext>
                </p:extLst>
              </p:nvPr>
            </p:nvGraphicFramePr>
            <p:xfrm>
              <a:off x="76200" y="891116"/>
              <a:ext cx="12073492" cy="5879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42116">
                      <a:extLst>
                        <a:ext uri="{9D8B030D-6E8A-4147-A177-3AD203B41FA5}">
                          <a16:colId xmlns:a16="http://schemas.microsoft.com/office/drawing/2014/main" val="7211097"/>
                        </a:ext>
                      </a:extLst>
                    </a:gridCol>
                    <a:gridCol w="3732335">
                      <a:extLst>
                        <a:ext uri="{9D8B030D-6E8A-4147-A177-3AD203B41FA5}">
                          <a16:colId xmlns:a16="http://schemas.microsoft.com/office/drawing/2014/main" val="2156831375"/>
                        </a:ext>
                      </a:extLst>
                    </a:gridCol>
                    <a:gridCol w="2299041">
                      <a:extLst>
                        <a:ext uri="{9D8B030D-6E8A-4147-A177-3AD203B41FA5}">
                          <a16:colId xmlns:a16="http://schemas.microsoft.com/office/drawing/2014/main" val="124544988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Regular Expressions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DFAs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8680384"/>
                      </a:ext>
                    </a:extLst>
                  </a:tr>
                  <a:tr h="7586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" t="-86400" r="-100202" b="-62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40745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" t="-245263" r="-100202" b="-7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160618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One for every finite 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755921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" t="-445263" r="-100202" b="-5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121165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" t="-545263" r="-100202" b="-4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241436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" t="-645263" r="-100202" b="-3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286932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" t="-745263" r="-100202" b="-2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4603380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" t="-458857" r="-100202" b="-18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294292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47269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011F-D1B0-471D-980D-F378FE548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regular expressions vs DFAs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39867-52C5-41E4-AF70-8EF317592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6" y="1013461"/>
            <a:ext cx="11954984" cy="57207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Theorem: For every regular expression, there’s an equivalent DFA.</a:t>
            </a:r>
          </a:p>
          <a:p>
            <a:r>
              <a:rPr lang="en-US" dirty="0"/>
              <a:t>Proof: Regular expressions are built up with *, |, concatenation. Do those with DFAs (possibly via NFAs), as on previous slides.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Theorem: For every DFA, there’s an equivalent regular expression, too!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Proof (optional, skipped slides):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Generalize DFAs/NFAs to allow transitions to be any regular expressions.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any DFA/NFA/generalized NFA, eliminate states one by one.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just 1 start state and 1 accept state, can read off a regular expression.</a:t>
            </a:r>
          </a:p>
        </p:txBody>
      </p:sp>
    </p:spTree>
    <p:extLst>
      <p:ext uri="{BB962C8B-B14F-4D97-AF65-F5344CB8AC3E}">
        <p14:creationId xmlns:p14="http://schemas.microsoft.com/office/powerpoint/2010/main" val="458426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1356D-A4A3-41D6-B29A-6E06E9942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C5A12-4E95-45E8-8A94-4E3CB63F5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461834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Comparison of regular expressions and finite automata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Nondeterministic Finite Automata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Preview of next lecture: non-regular functions</a:t>
            </a:r>
          </a:p>
        </p:txBody>
      </p:sp>
    </p:spTree>
    <p:extLst>
      <p:ext uri="{BB962C8B-B14F-4D97-AF65-F5344CB8AC3E}">
        <p14:creationId xmlns:p14="http://schemas.microsoft.com/office/powerpoint/2010/main" val="2985587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C7E3-A68D-4226-B6EA-7DBC8C8F9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Equivalent</a:t>
            </a:r>
            <a:r>
              <a:rPr lang="en-US" dirty="0"/>
              <a:t>: DFAs and Regular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76E98-E849-42FD-8B74-E69D4CE82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500423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8A68E0C-2A37-47E2-9703-D5C053A20E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512"/>
                  </p:ext>
                </p:extLst>
              </p:nvPr>
            </p:nvGraphicFramePr>
            <p:xfrm>
              <a:off x="76200" y="891116"/>
              <a:ext cx="12073492" cy="5879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42116">
                      <a:extLst>
                        <a:ext uri="{9D8B030D-6E8A-4147-A177-3AD203B41FA5}">
                          <a16:colId xmlns:a16="http://schemas.microsoft.com/office/drawing/2014/main" val="7211097"/>
                        </a:ext>
                      </a:extLst>
                    </a:gridCol>
                    <a:gridCol w="3732335">
                      <a:extLst>
                        <a:ext uri="{9D8B030D-6E8A-4147-A177-3AD203B41FA5}">
                          <a16:colId xmlns:a16="http://schemas.microsoft.com/office/drawing/2014/main" val="2156831375"/>
                        </a:ext>
                      </a:extLst>
                    </a:gridCol>
                    <a:gridCol w="2299041">
                      <a:extLst>
                        <a:ext uri="{9D8B030D-6E8A-4147-A177-3AD203B41FA5}">
                          <a16:colId xmlns:a16="http://schemas.microsoft.com/office/drawing/2014/main" val="1245449880"/>
                        </a:ext>
                      </a:extLst>
                    </a:gridCol>
                  </a:tblGrid>
                  <a:tr h="520937">
                    <a:tc>
                      <a:txBody>
                        <a:bodyPr/>
                        <a:lstStyle/>
                        <a:p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Regular Expressions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DFAs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8680384"/>
                      </a:ext>
                    </a:extLst>
                  </a:tr>
                  <a:tr h="758614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Define function</a:t>
                          </a:r>
                          <a:r>
                            <a:rPr lang="en-US" sz="320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: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407455"/>
                      </a:ext>
                    </a:extLst>
                  </a:tr>
                  <a:tr h="520937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Define set of strings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200" b="0" i="0" kern="1200" dirty="0" smtClean="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⊆ </m:t>
                              </m:r>
                              <m:sSup>
                                <m:sSupPr>
                                  <m:ctrlPr>
                                    <a:rPr lang="en-US" sz="3200" b="0" i="1" kern="1200" dirty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kern="1200" dirty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{0,1}</m:t>
                                  </m:r>
                                </m:e>
                                <m:sup>
                                  <m:r>
                                    <a:rPr lang="en-US" sz="3200" b="0" i="1" kern="1200" dirty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1606186"/>
                      </a:ext>
                    </a:extLst>
                  </a:tr>
                  <a:tr h="520937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One for every finite 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7559216"/>
                      </a:ext>
                    </a:extLst>
                  </a:tr>
                  <a:tr h="520937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is computed</a:t>
                          </a:r>
                          <a:r>
                            <a:rPr lang="en-US" sz="320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by one</a:t>
                          </a:r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 so is</a:t>
                          </a:r>
                          <a:r>
                            <a:rPr lang="en-US" sz="320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1211659"/>
                      </a:ext>
                    </a:extLst>
                  </a:tr>
                  <a:tr h="52093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is</a:t>
                          </a:r>
                          <a:r>
                            <a:rPr lang="en-US" sz="320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comp</a:t>
                          </a:r>
                          <a:r>
                            <a:rPr lang="en-US" sz="320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by one</a:t>
                          </a:r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 so is</a:t>
                          </a:r>
                          <a:r>
                            <a:rPr lang="en-US" sz="320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NOT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2414366"/>
                      </a:ext>
                    </a:extLst>
                  </a:tr>
                  <a:tr h="52093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are, so is OR(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2869321"/>
                      </a:ext>
                    </a:extLst>
                  </a:tr>
                  <a:tr h="520937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are, so is AND(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4603380"/>
                      </a:ext>
                    </a:extLst>
                  </a:tr>
                  <a:tr h="520937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are, so is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n-US" sz="3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 ∃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.∃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29429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8A68E0C-2A37-47E2-9703-D5C053A20E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512"/>
                  </p:ext>
                </p:extLst>
              </p:nvPr>
            </p:nvGraphicFramePr>
            <p:xfrm>
              <a:off x="76200" y="891116"/>
              <a:ext cx="12073492" cy="5879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42116">
                      <a:extLst>
                        <a:ext uri="{9D8B030D-6E8A-4147-A177-3AD203B41FA5}">
                          <a16:colId xmlns:a16="http://schemas.microsoft.com/office/drawing/2014/main" val="7211097"/>
                        </a:ext>
                      </a:extLst>
                    </a:gridCol>
                    <a:gridCol w="3732335">
                      <a:extLst>
                        <a:ext uri="{9D8B030D-6E8A-4147-A177-3AD203B41FA5}">
                          <a16:colId xmlns:a16="http://schemas.microsoft.com/office/drawing/2014/main" val="2156831375"/>
                        </a:ext>
                      </a:extLst>
                    </a:gridCol>
                    <a:gridCol w="2299041">
                      <a:extLst>
                        <a:ext uri="{9D8B030D-6E8A-4147-A177-3AD203B41FA5}">
                          <a16:colId xmlns:a16="http://schemas.microsoft.com/office/drawing/2014/main" val="124544988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Regular Expressions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DFAs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8680384"/>
                      </a:ext>
                    </a:extLst>
                  </a:tr>
                  <a:tr h="7586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" t="-86400" r="-100202" b="-62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40745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" t="-245263" r="-100202" b="-7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160618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One for every finite 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755921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" t="-445263" r="-100202" b="-5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121165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" t="-545263" r="-100202" b="-4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241436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" t="-645263" r="-100202" b="-3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286932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" t="-745263" r="-100202" b="-2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4603380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" t="-458857" r="-100202" b="-18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Yes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294292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32537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C7E3-A68D-4226-B6EA-7DBC8C8F9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Generalized </a:t>
            </a:r>
            <a:r>
              <a:rPr lang="en-US" dirty="0">
                <a:solidFill>
                  <a:srgbClr val="0070C0"/>
                </a:solidFill>
              </a:rPr>
              <a:t>Non-</a:t>
            </a:r>
            <a:r>
              <a:rPr lang="en-US" dirty="0"/>
              <a:t>deterministic Finite Automata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976E98-E849-42FD-8B74-E69D4CE822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004235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70C0"/>
                    </a:solidFill>
                  </a:rPr>
                  <a:t>Defines</a:t>
                </a:r>
                <a:r>
                  <a:rPr lang="en-US" dirty="0"/>
                  <a:t> </a:t>
                </a:r>
                <a:r>
                  <a:rPr lang="en-US" strike="sngStrike" dirty="0"/>
                  <a:t>Computes </a:t>
                </a: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Specification: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accept states S (subset of all states, C)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transition </a:t>
                </a:r>
                <a:r>
                  <a:rPr lang="en-US" strike="sngStrike" dirty="0"/>
                  <a:t>function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relation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×{0,1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l-GR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𝑟𝑒𝑔𝑢𝑙𝑎𝑟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𝑒𝑥𝑝𝑟𝑒𝑠𝑠𝑖𝑜𝑛𝑠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Operation:</a:t>
                </a:r>
                <a:endParaRPr lang="en-US" b="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Starts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0" dirty="0"/>
                  <a:t>Read </a:t>
                </a:r>
                <a:r>
                  <a:rPr lang="en-US" b="0" dirty="0">
                    <a:solidFill>
                      <a:srgbClr val="0070C0"/>
                    </a:solidFill>
                  </a:rPr>
                  <a:t>up to </a:t>
                </a:r>
                <a:r>
                  <a:rPr lang="en-US" b="0" dirty="0"/>
                  <a:t>one </a:t>
                </a:r>
                <a:r>
                  <a:rPr lang="en-US" b="0" dirty="0">
                    <a:solidFill>
                      <a:srgbClr val="7030A0"/>
                    </a:solidFill>
                  </a:rPr>
                  <a:t>or more</a:t>
                </a:r>
                <a:r>
                  <a:rPr lang="en-US" b="0" dirty="0"/>
                  <a:t> bit</a:t>
                </a:r>
                <a:r>
                  <a:rPr lang="en-US" b="0" dirty="0">
                    <a:solidFill>
                      <a:srgbClr val="7030A0"/>
                    </a:solidFill>
                  </a:rPr>
                  <a:t>s</a:t>
                </a:r>
                <a:r>
                  <a:rPr lang="en-US" b="0" dirty="0"/>
                  <a:t> of input: do </a:t>
                </a:r>
                <a:r>
                  <a:rPr lang="en-US" b="0" strike="sngStrike" dirty="0"/>
                  <a:t>the</a:t>
                </a:r>
                <a:r>
                  <a:rPr lang="en-US" b="0" dirty="0"/>
                  <a:t> </a:t>
                </a:r>
                <a:r>
                  <a:rPr lang="en-US" b="1" dirty="0">
                    <a:solidFill>
                      <a:srgbClr val="0070C0"/>
                    </a:solidFill>
                  </a:rPr>
                  <a:t>any</a:t>
                </a:r>
                <a:r>
                  <a:rPr lang="en-US" b="0" dirty="0"/>
                  <a:t> state transition matching </a:t>
                </a:r>
                <a:r>
                  <a:rPr lang="en-US" b="0" dirty="0">
                    <a:solidFill>
                      <a:srgbClr val="7030A0"/>
                    </a:solidFill>
                  </a:rPr>
                  <a:t>(as a regular expression)</a:t>
                </a:r>
                <a:r>
                  <a:rPr lang="en-US" b="0" dirty="0"/>
                  <a:t> current state and just-read input.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0" dirty="0"/>
                  <a:t>Move past just-read input.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0" dirty="0"/>
                  <a:t>If </a:t>
                </a:r>
                <a:r>
                  <a:rPr lang="en-US" dirty="0"/>
                  <a:t>input not done, repeat from Step 2.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done: Accept (output 1) if </a:t>
                </a:r>
                <a:r>
                  <a:rPr lang="en-US" strike="sngStrike" dirty="0"/>
                  <a:t>the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0070C0"/>
                    </a:solidFill>
                  </a:rPr>
                  <a:t>any</a:t>
                </a:r>
                <a:r>
                  <a:rPr lang="en-US" dirty="0"/>
                  <a:t> sequence of transitions ends in an accept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0" dirty="0"/>
                  <a:t> and reject (output 0) otherwise.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b="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976E98-E849-42FD-8B74-E69D4CE822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004235"/>
              </a:xfrm>
              <a:blipFill>
                <a:blip r:embed="rId2"/>
                <a:stretch>
                  <a:fillRect l="-765" t="-974" r="-815" b="-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4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6EE8E-63D0-4784-86E0-3940389E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Eliminating all but one accept state of NFAs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715667-240E-41D8-A5FF-75BE821CA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3498" y="1013460"/>
            <a:ext cx="4899203" cy="570520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AF3760-D458-4C69-B66E-D6BC225E255B}"/>
              </a:ext>
            </a:extLst>
          </p:cNvPr>
          <p:cNvSpPr txBox="1"/>
          <p:nvPr/>
        </p:nvSpPr>
        <p:spPr>
          <a:xfrm>
            <a:off x="0" y="1013460"/>
            <a:ext cx="7095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Given an NFA with multiple accept states:</a:t>
            </a:r>
          </a:p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Make a new accept state.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Add a free transition from each old accept state.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Un-accept the old accept states.</a:t>
            </a:r>
          </a:p>
        </p:txBody>
      </p:sp>
    </p:spTree>
    <p:extLst>
      <p:ext uri="{BB962C8B-B14F-4D97-AF65-F5344CB8AC3E}">
        <p14:creationId xmlns:p14="http://schemas.microsoft.com/office/powerpoint/2010/main" val="2607628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6EE8E-63D0-4784-86E0-3940389E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Eliminating non-accept, non-start of </a:t>
            </a:r>
            <a:r>
              <a:rPr lang="en-US" dirty="0" err="1"/>
              <a:t>gNFAs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F096F45-F9A8-4DDB-8BDA-E8DDBAB28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6257" y="923925"/>
            <a:ext cx="5095743" cy="59340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A34FB4F-F416-45A6-B425-56336D41BD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446899"/>
                <a:ext cx="7096256" cy="4144276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Given a </a:t>
                </a:r>
                <a:r>
                  <a:rPr lang="en-US" sz="2400" dirty="0" err="1"/>
                  <a:t>gNFA</a:t>
                </a:r>
                <a:r>
                  <a:rPr lang="en-US" sz="2400" dirty="0"/>
                  <a:t> with a non-accept, non-start state c:</a:t>
                </a:r>
              </a:p>
              <a:p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Eliminate it.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For each ordered pair (</a:t>
                </a:r>
                <a:r>
                  <a:rPr lang="en-US" sz="2400" dirty="0" err="1"/>
                  <a:t>a,b</a:t>
                </a:r>
                <a:r>
                  <a:rPr lang="en-US" sz="2400" dirty="0"/>
                  <a:t>) of other states, if: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was the regular expression describing transitions from a to b,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 describe transitions from a to c, c to c, and c to a</a:t>
                </a:r>
              </a:p>
              <a:p>
                <a:pPr lvl="1"/>
                <a:r>
                  <a:rPr lang="en-US" dirty="0"/>
                  <a:t>then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: ways to transition from a to b, possibly through c.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A34FB4F-F416-45A6-B425-56336D41BD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46899"/>
                <a:ext cx="7096256" cy="4144276"/>
              </a:xfrm>
              <a:blipFill>
                <a:blip r:embed="rId4"/>
                <a:stretch>
                  <a:fillRect l="-1289" t="-882" b="-1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115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FCB83-284B-4885-B4F9-BB14004AD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regular expression from 2-state </a:t>
            </a:r>
            <a:r>
              <a:rPr lang="en-US" dirty="0" err="1"/>
              <a:t>gNFA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7B1859-59BD-46E5-8F09-7B598A8FE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0150" y="1013460"/>
            <a:ext cx="3241733" cy="5736776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1D2636-F5C0-4AFC-B0BC-04B2E4605656}"/>
                  </a:ext>
                </a:extLst>
              </p:cNvPr>
              <p:cNvSpPr txBox="1"/>
              <p:nvPr/>
            </p:nvSpPr>
            <p:spPr>
              <a:xfrm>
                <a:off x="130117" y="1409700"/>
                <a:ext cx="7696146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Given a </a:t>
                </a:r>
                <a:r>
                  <a:rPr lang="en-US" sz="24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gNFA</a:t>
                </a:r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with one start state and one accept state:</a:t>
                </a:r>
              </a:p>
              <a:p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 regular expression equivalent to it is: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00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01</m:t>
                          </m:r>
                        </m:sub>
                      </m:sSub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11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∗</m:t>
                          </m:r>
                        </m:sup>
                      </m:sSubSup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00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01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So, every NFA accepts the same set of strings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as some regular expression!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1D2636-F5C0-4AFC-B0BC-04B2E4605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17" y="1409700"/>
                <a:ext cx="7696146" cy="3046988"/>
              </a:xfrm>
              <a:prstGeom prst="rect">
                <a:avLst/>
              </a:prstGeom>
              <a:blipFill>
                <a:blip r:embed="rId4"/>
                <a:stretch>
                  <a:fillRect l="-1188" t="-1400" r="-238" b="-3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234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199C7-CEED-4EB4-99A8-9BF105352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18441-BCC9-47E8-A3D3-96C888D46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391758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Recap of DFA-</a:t>
            </a:r>
            <a:r>
              <a:rPr lang="en-US" dirty="0" err="1"/>
              <a:t>regexp</a:t>
            </a:r>
            <a:r>
              <a:rPr lang="en-US" dirty="0"/>
              <a:t> equivalence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Limits of DFA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NAND circuits computed all (finite) functions.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Do DFA compute all (infinite) functions? No.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What are some functions that are not computed by DFA?</a:t>
            </a:r>
          </a:p>
        </p:txBody>
      </p:sp>
    </p:spTree>
    <p:extLst>
      <p:ext uri="{BB962C8B-B14F-4D97-AF65-F5344CB8AC3E}">
        <p14:creationId xmlns:p14="http://schemas.microsoft.com/office/powerpoint/2010/main" val="1405393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B2B72-656E-48B1-9310-52E229EE9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Regular Expressions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7559EC-B609-4D68-8A93-E1AE85F945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411101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Defines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Definition: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Basic cases: 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0, 1,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={}</m:t>
                    </m:r>
                  </m:oMath>
                </a14:m>
                <a:r>
                  <a:rPr lang="en-US" dirty="0"/>
                  <a:t> (empty set),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""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(null string)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Compound cases: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regular expressions, then so are: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followed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” (or “concatenation”)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b="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):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” 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: “Concatenation of nonnegative (finite) number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’s”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Example: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0|(1(0|1)*0): nonnegative even integers in binary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(deterministic | )finite(-state | state | )automaton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7559EC-B609-4D68-8A93-E1AE85F945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411101"/>
              </a:xfrm>
              <a:blipFill>
                <a:blip r:embed="rId2"/>
                <a:stretch>
                  <a:fillRect l="-917" t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94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C7E3-A68D-4226-B6EA-7DBC8C8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353925" cy="1013460"/>
          </a:xfrm>
        </p:spPr>
        <p:txBody>
          <a:bodyPr/>
          <a:lstStyle/>
          <a:p>
            <a:r>
              <a:rPr lang="en-US" dirty="0"/>
              <a:t>Reminder: Deterministic Finite Automata (DFAs)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976E98-E849-42FD-8B74-E69D4CE822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004235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Computes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Specification: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accept states S (subset of all states, C)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transition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×{0,1}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Operation:</a:t>
                </a:r>
                <a:endParaRPr lang="en-US" b="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Starts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0" dirty="0"/>
                  <a:t>Read one bit of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/>
                  <a:t>: do the state transition matching current state and just-read input.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0" dirty="0"/>
                  <a:t>Move past just-read input.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0" dirty="0"/>
                  <a:t>If </a:t>
                </a:r>
                <a:r>
                  <a:rPr lang="en-US" dirty="0"/>
                  <a:t>input not done, repeat from Step 2.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done: Accept (output 1) if the sequence of transitions ends in an accept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0" dirty="0"/>
                  <a:t> and reject (output 0) otherwise.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b="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976E98-E849-42FD-8B74-E69D4CE822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004235"/>
              </a:xfrm>
              <a:blipFill>
                <a:blip r:embed="rId2"/>
                <a:stretch>
                  <a:fillRect l="-765" t="-974" b="-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>
            <a:extLst>
              <a:ext uri="{FF2B5EF4-FFF2-40B4-BE49-F238E27FC236}">
                <a16:creationId xmlns:a16="http://schemas.microsoft.com/office/drawing/2014/main" id="{A32FEBCB-D630-4A83-B162-FE129DDFC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4150" y="1050659"/>
            <a:ext cx="5169320" cy="265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0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C7E3-A68D-4226-B6EA-7DBC8C8F9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DFAs and Regular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76E98-E849-42FD-8B74-E69D4CE82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500423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8A68E0C-2A37-47E2-9703-D5C053A20E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3478168"/>
                  </p:ext>
                </p:extLst>
              </p:nvPr>
            </p:nvGraphicFramePr>
            <p:xfrm>
              <a:off x="76200" y="891116"/>
              <a:ext cx="12073492" cy="5879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42116">
                      <a:extLst>
                        <a:ext uri="{9D8B030D-6E8A-4147-A177-3AD203B41FA5}">
                          <a16:colId xmlns:a16="http://schemas.microsoft.com/office/drawing/2014/main" val="7211097"/>
                        </a:ext>
                      </a:extLst>
                    </a:gridCol>
                    <a:gridCol w="3732335">
                      <a:extLst>
                        <a:ext uri="{9D8B030D-6E8A-4147-A177-3AD203B41FA5}">
                          <a16:colId xmlns:a16="http://schemas.microsoft.com/office/drawing/2014/main" val="2156831375"/>
                        </a:ext>
                      </a:extLst>
                    </a:gridCol>
                    <a:gridCol w="2299041">
                      <a:extLst>
                        <a:ext uri="{9D8B030D-6E8A-4147-A177-3AD203B41FA5}">
                          <a16:colId xmlns:a16="http://schemas.microsoft.com/office/drawing/2014/main" val="1245449880"/>
                        </a:ext>
                      </a:extLst>
                    </a:gridCol>
                  </a:tblGrid>
                  <a:tr h="520937">
                    <a:tc>
                      <a:txBody>
                        <a:bodyPr/>
                        <a:lstStyle/>
                        <a:p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Regular Expressions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DFAs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8680384"/>
                      </a:ext>
                    </a:extLst>
                  </a:tr>
                  <a:tr h="758614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Define function</a:t>
                          </a:r>
                          <a:r>
                            <a:rPr lang="en-US" sz="320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: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407455"/>
                      </a:ext>
                    </a:extLst>
                  </a:tr>
                  <a:tr h="520937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Define set of strings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200" b="0" i="0" kern="1200" dirty="0" smtClean="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⊆ </m:t>
                              </m:r>
                              <m:sSup>
                                <m:sSupPr>
                                  <m:ctrlPr>
                                    <a:rPr lang="en-US" sz="3200" b="0" i="1" kern="1200" dirty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kern="1200" dirty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{0,1}</m:t>
                                  </m:r>
                                </m:e>
                                <m:sup>
                                  <m:r>
                                    <a:rPr lang="en-US" sz="3200" b="0" i="1" kern="1200" dirty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1606186"/>
                      </a:ext>
                    </a:extLst>
                  </a:tr>
                  <a:tr h="520937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One for every finite 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7559216"/>
                      </a:ext>
                    </a:extLst>
                  </a:tr>
                  <a:tr h="520937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is computed</a:t>
                          </a:r>
                          <a:r>
                            <a:rPr lang="en-US" sz="320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by one</a:t>
                          </a:r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 so is</a:t>
                          </a:r>
                          <a:r>
                            <a:rPr lang="en-US" sz="320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1211659"/>
                      </a:ext>
                    </a:extLst>
                  </a:tr>
                  <a:tr h="52093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is</a:t>
                          </a:r>
                          <a:r>
                            <a:rPr lang="en-US" sz="320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comp</a:t>
                          </a:r>
                          <a:r>
                            <a:rPr lang="en-US" sz="320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by one</a:t>
                          </a:r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 so is</a:t>
                          </a:r>
                          <a:r>
                            <a:rPr lang="en-US" sz="320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NOT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2414366"/>
                      </a:ext>
                    </a:extLst>
                  </a:tr>
                  <a:tr h="52093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are, so is OR(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2869321"/>
                      </a:ext>
                    </a:extLst>
                  </a:tr>
                  <a:tr h="520937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are, so is AND(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4603380"/>
                      </a:ext>
                    </a:extLst>
                  </a:tr>
                  <a:tr h="520937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are, so is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n-US" sz="3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 ∃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.∃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29429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8A68E0C-2A37-47E2-9703-D5C053A20E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3478168"/>
                  </p:ext>
                </p:extLst>
              </p:nvPr>
            </p:nvGraphicFramePr>
            <p:xfrm>
              <a:off x="76200" y="891116"/>
              <a:ext cx="12073492" cy="5879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42116">
                      <a:extLst>
                        <a:ext uri="{9D8B030D-6E8A-4147-A177-3AD203B41FA5}">
                          <a16:colId xmlns:a16="http://schemas.microsoft.com/office/drawing/2014/main" val="7211097"/>
                        </a:ext>
                      </a:extLst>
                    </a:gridCol>
                    <a:gridCol w="3732335">
                      <a:extLst>
                        <a:ext uri="{9D8B030D-6E8A-4147-A177-3AD203B41FA5}">
                          <a16:colId xmlns:a16="http://schemas.microsoft.com/office/drawing/2014/main" val="2156831375"/>
                        </a:ext>
                      </a:extLst>
                    </a:gridCol>
                    <a:gridCol w="2299041">
                      <a:extLst>
                        <a:ext uri="{9D8B030D-6E8A-4147-A177-3AD203B41FA5}">
                          <a16:colId xmlns:a16="http://schemas.microsoft.com/office/drawing/2014/main" val="124544988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Regular Expressions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DFAs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8680384"/>
                      </a:ext>
                    </a:extLst>
                  </a:tr>
                  <a:tr h="7586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" t="-86400" r="-100202" b="-62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40745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" t="-245263" r="-100202" b="-7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160618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One for every finite 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755921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" t="-445263" r="-100202" b="-5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121165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" t="-545263" r="-100202" b="-4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241436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" t="-645263" r="-100202" b="-3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286932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" t="-745263" r="-100202" b="-2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4603380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" t="-458857" r="-100202" b="-18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294292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93326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D18C3BD-A01E-49D4-A81E-C5F8BF4AF3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the function of some DFA, so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NOT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D18C3BD-A01E-49D4-A81E-C5F8BF4AF3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0" t="-7831" r="-2000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552A2-A046-478A-94F4-08DC49715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4928734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DFA for the function that’s 1 at </a:t>
            </a:r>
          </a:p>
          <a:p>
            <a:pPr lvl="1"/>
            <a:r>
              <a:rPr lang="en-US" dirty="0"/>
              <a:t>“”, “01”, “010”, and nothing else: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DFA for the function that’s 1 at </a:t>
            </a:r>
          </a:p>
          <a:p>
            <a:pPr lvl="1"/>
            <a:r>
              <a:rPr lang="en-US" dirty="0"/>
              <a:t>everything but “”, “01”, and “010”?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6011FD5-6C21-4B60-B2F4-978F7168A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38750" y="1446899"/>
            <a:ext cx="5169320" cy="265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53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D18C3BD-A01E-49D4-A81E-C5F8BF4AF3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are DFA functions, is AND(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)?</a:t>
                </a: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D18C3BD-A01E-49D4-A81E-C5F8BF4AF3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0"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552A2-A046-478A-94F4-08DC49715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492873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2132CD4-BB86-46D7-A4A9-F564FADCD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2084" y="1013460"/>
            <a:ext cx="3800475" cy="121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EDAE36-5EA2-4664-92A2-DED10CAE0A69}"/>
              </a:ext>
            </a:extLst>
          </p:cNvPr>
          <p:cNvSpPr txBox="1"/>
          <p:nvPr/>
        </p:nvSpPr>
        <p:spPr>
          <a:xfrm>
            <a:off x="76200" y="1013460"/>
            <a:ext cx="2525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DFA for multiples</a:t>
            </a: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of 2 in binary: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DADFC6C-8113-4968-AF58-A1B1486E2E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1087" y="2789924"/>
            <a:ext cx="1466850" cy="3962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DCF5BE-8A93-4114-8FCE-1D2F71067194}"/>
              </a:ext>
            </a:extLst>
          </p:cNvPr>
          <p:cNvSpPr txBox="1"/>
          <p:nvPr/>
        </p:nvSpPr>
        <p:spPr>
          <a:xfrm>
            <a:off x="22053" y="1986222"/>
            <a:ext cx="2694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DFA for strings</a:t>
            </a: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of length 2 mod 3: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EC2722-E71C-4BCD-BF56-683B2508133F}"/>
              </a:ext>
            </a:extLst>
          </p:cNvPr>
          <p:cNvSpPr txBox="1"/>
          <p:nvPr/>
        </p:nvSpPr>
        <p:spPr>
          <a:xfrm>
            <a:off x="6867525" y="1013460"/>
            <a:ext cx="4791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Is there a DFA for multiples of 2 of length 2 mod 3?</a:t>
            </a:r>
          </a:p>
        </p:txBody>
      </p:sp>
    </p:spTree>
    <p:extLst>
      <p:ext uri="{BB962C8B-B14F-4D97-AF65-F5344CB8AC3E}">
        <p14:creationId xmlns:p14="http://schemas.microsoft.com/office/powerpoint/2010/main" val="2702001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66291-1863-4324-9922-5CC79BDD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Break 1: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155A81-D2C0-4B6A-9F49-10DE672B6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8"/>
                <a:ext cx="11954984" cy="5201551"/>
              </a:xfrm>
            </p:spPr>
            <p:txBody>
              <a:bodyPr>
                <a:normAutofit fontScale="70000" lnSpcReduction="20000"/>
              </a:bodyPr>
              <a:lstStyle/>
              <a:p>
                <a:pPr marL="514350" indent="-514350">
                  <a:buAutoNum type="arabicParenR"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Express “if each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the function computed by some DFA, so is OR(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)’’ in terms of sets of strings instead of functions.</a:t>
                </a:r>
              </a:p>
              <a:p>
                <a:pPr marL="514350" indent="-514350">
                  <a:buAutoNum type="arabicParenR"/>
                </a:pPr>
                <a:endParaRPr lang="en-US" dirty="0"/>
              </a:p>
              <a:p>
                <a:pPr marL="514350" indent="-514350">
                  <a:buAutoNum type="arabicParenR"/>
                </a:pPr>
                <a:endParaRPr lang="en-US" dirty="0"/>
              </a:p>
              <a:p>
                <a:pPr marL="514350" indent="-514350">
                  <a:buAutoNum type="arabicParenR"/>
                </a:pPr>
                <a:r>
                  <a:rPr lang="en-US" dirty="0"/>
                  <a:t>Prove the above.</a:t>
                </a:r>
              </a:p>
              <a:p>
                <a:pPr marL="514350" indent="-514350">
                  <a:buAutoNum type="arabicParenR"/>
                </a:pPr>
                <a:endParaRPr lang="en-US" dirty="0"/>
              </a:p>
              <a:p>
                <a:pPr marL="514350" indent="-514350">
                  <a:buAutoNum type="arabicParenR"/>
                </a:pPr>
                <a:endParaRPr lang="en-US" dirty="0"/>
              </a:p>
              <a:p>
                <a:pPr marL="514350" indent="-514350">
                  <a:buAutoNum type="arabicParenR"/>
                </a:pPr>
                <a:endParaRPr lang="en-US" dirty="0"/>
              </a:p>
              <a:p>
                <a:pPr marL="514350" indent="-514350">
                  <a:buAutoNum type="arabicParenR"/>
                </a:pPr>
                <a:endParaRPr lang="en-US" dirty="0"/>
              </a:p>
              <a:p>
                <a:pPr marL="514350" indent="-514350">
                  <a:buAutoNum type="arabicParenR"/>
                </a:pPr>
                <a:r>
                  <a:rPr lang="en-US" dirty="0"/>
                  <a:t>Prove that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each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the function computed by some DFA, so is NAND(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).</a:t>
                </a:r>
              </a:p>
              <a:p>
                <a:pPr marL="514350" indent="-514350">
                  <a:buAutoNum type="arabicParenR"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True or false: 3) means that every function is the function computed by some DFA.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155A81-D2C0-4B6A-9F49-10DE672B6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8"/>
                <a:ext cx="11954984" cy="5201551"/>
              </a:xfrm>
              <a:blipFill>
                <a:blip r:embed="rId2"/>
                <a:stretch>
                  <a:fillRect l="-663" t="-1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359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66291-1863-4324-9922-5CC79BDD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DFA for each infinite function?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155A81-D2C0-4B6A-9F49-10DE672B6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481128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True or false: “if each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the function computed by some DFA, so is NAND(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)” means that every infinite function is the function computed by some DFA.</a:t>
                </a: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are the function of DFAs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states, NAND(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is the function of some DFA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states.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NAND of finitely many functions: still function of some DFA.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NAND of infinitely many functions: DFAs aren’t allowed infinitely many states!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155A81-D2C0-4B6A-9F49-10DE672B6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4811288"/>
              </a:xfrm>
              <a:blipFill>
                <a:blip r:embed="rId2"/>
                <a:stretch>
                  <a:fillRect l="-1019" t="-1139" r="-866" b="-2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7905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12045</TotalTime>
  <Words>1806</Words>
  <Application>Microsoft Office PowerPoint</Application>
  <PresentationFormat>Widescreen</PresentationFormat>
  <Paragraphs>243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Courier New</vt:lpstr>
      <vt:lpstr>Segoe UI</vt:lpstr>
      <vt:lpstr>Segoe UI Light</vt:lpstr>
      <vt:lpstr>Tahoma</vt:lpstr>
      <vt:lpstr>Office Theme</vt:lpstr>
      <vt:lpstr>CS 121: Lecture 8 Finite Automata and Regular Functions</vt:lpstr>
      <vt:lpstr>Today</vt:lpstr>
      <vt:lpstr>Reminder: Regular Expressions</vt:lpstr>
      <vt:lpstr>Reminder: Deterministic Finite Automata (DFAs)</vt:lpstr>
      <vt:lpstr>Comparison: DFAs and Regular expressions</vt:lpstr>
      <vt:lpstr>If f_1 is the function of some DFA, so is NOT(f_1)</vt:lpstr>
      <vt:lpstr>If f_1 and f_2 are DFA functions, is AND(f_1,f_2)?</vt:lpstr>
      <vt:lpstr>Exercise Break 1:</vt:lpstr>
      <vt:lpstr>DFA for each infinite function?</vt:lpstr>
      <vt:lpstr>Comparison: DFAs and Regular expressions</vt:lpstr>
      <vt:lpstr>Kleene closure for DFAs?</vt:lpstr>
      <vt:lpstr>Non-deterministic Finite Automata (NFAs)</vt:lpstr>
      <vt:lpstr>Kleene closure for NFAs?</vt:lpstr>
      <vt:lpstr>DFA-NFA equivalence</vt:lpstr>
      <vt:lpstr>Kleene closure for DFAs, take 2</vt:lpstr>
      <vt:lpstr>Exercise Break 2:</vt:lpstr>
      <vt:lpstr>NFA concatenation</vt:lpstr>
      <vt:lpstr>Comparison: DFAs and Regular expressions</vt:lpstr>
      <vt:lpstr>Summary: regular expressions vs DFAs</vt:lpstr>
      <vt:lpstr>Equivalent: DFAs and Regular expressions</vt:lpstr>
      <vt:lpstr>Generalized Non-deterministic Finite Automata</vt:lpstr>
      <vt:lpstr>Eliminating all but one accept state of NFAs</vt:lpstr>
      <vt:lpstr>Eliminating non-accept, non-start of gNFAs</vt:lpstr>
      <vt:lpstr>Reading regular expression from 2-state gNFA</vt:lpstr>
      <vt:lpstr>Next lecture: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Boaz Barak</dc:creator>
  <cp:lastModifiedBy>Adam Hesterberg</cp:lastModifiedBy>
  <cp:revision>352</cp:revision>
  <cp:lastPrinted>2020-09-29T03:43:13Z</cp:lastPrinted>
  <dcterms:created xsi:type="dcterms:W3CDTF">2019-08-29T15:27:01Z</dcterms:created>
  <dcterms:modified xsi:type="dcterms:W3CDTF">2020-09-29T03:43:20Z</dcterms:modified>
</cp:coreProperties>
</file>