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3" r:id="rId2"/>
    <p:sldId id="378" r:id="rId3"/>
    <p:sldId id="380" r:id="rId4"/>
    <p:sldId id="377" r:id="rId5"/>
    <p:sldId id="381" r:id="rId6"/>
    <p:sldId id="329" r:id="rId7"/>
    <p:sldId id="268" r:id="rId8"/>
    <p:sldId id="382" r:id="rId9"/>
    <p:sldId id="383" r:id="rId10"/>
    <p:sldId id="384" r:id="rId11"/>
    <p:sldId id="385" r:id="rId12"/>
    <p:sldId id="364" r:id="rId13"/>
    <p:sldId id="386" r:id="rId14"/>
    <p:sldId id="387" r:id="rId15"/>
    <p:sldId id="388" r:id="rId16"/>
    <p:sldId id="389" r:id="rId17"/>
    <p:sldId id="278" r:id="rId18"/>
    <p:sldId id="281" r:id="rId19"/>
    <p:sldId id="353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2C0D0B-843F-4455-BD5D-2CD1BB164967}">
          <p14:sldIdLst>
            <p14:sldId id="323"/>
            <p14:sldId id="378"/>
            <p14:sldId id="380"/>
            <p14:sldId id="377"/>
            <p14:sldId id="381"/>
            <p14:sldId id="329"/>
            <p14:sldId id="268"/>
            <p14:sldId id="382"/>
            <p14:sldId id="383"/>
            <p14:sldId id="384"/>
            <p14:sldId id="385"/>
            <p14:sldId id="364"/>
            <p14:sldId id="386"/>
            <p14:sldId id="387"/>
            <p14:sldId id="388"/>
            <p14:sldId id="389"/>
            <p14:sldId id="278"/>
            <p14:sldId id="281"/>
            <p14:sldId id="35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B0F0"/>
    <a:srgbClr val="00FFFF"/>
    <a:srgbClr val="66FFFF"/>
    <a:srgbClr val="B2B2B2"/>
    <a:srgbClr val="33CCFF"/>
    <a:srgbClr val="FF0000"/>
    <a:srgbClr val="3399FF"/>
    <a:srgbClr val="BAE1ED"/>
    <a:srgbClr val="FCD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2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1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4C6A8DD-FF0F-4B60-BE15-587A7ED1135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B5B6FA9-B422-4E00-A627-F0D189AD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26602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48866" cy="7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76" y="931696"/>
            <a:ext cx="11464688" cy="198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0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dux22p1mvg7ph" TargetMode="External"/><Relationship Id="rId2" Type="http://schemas.openxmlformats.org/officeDocument/2006/relationships/hyperlink" Target="mailto:cs121.fall2020.course.head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1" y="307073"/>
            <a:ext cx="11542510" cy="1694811"/>
          </a:xfrm>
        </p:spPr>
        <p:txBody>
          <a:bodyPr>
            <a:normAutofit/>
          </a:bodyPr>
          <a:lstStyle/>
          <a:p>
            <a:r>
              <a:rPr lang="en-US" dirty="0"/>
              <a:t>CS 121: Lecture 9</a:t>
            </a:r>
            <a:br>
              <a:rPr lang="en-US" dirty="0"/>
            </a:br>
            <a:r>
              <a:rPr lang="en-US" dirty="0"/>
              <a:t>Limits of Finite Automata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521" y="2830527"/>
            <a:ext cx="4842681" cy="1694810"/>
          </a:xfrm>
        </p:spPr>
        <p:txBody>
          <a:bodyPr>
            <a:noAutofit/>
          </a:bodyPr>
          <a:lstStyle/>
          <a:p>
            <a:r>
              <a:rPr lang="en-US" sz="4000" dirty="0"/>
              <a:t>Adam Hesterberg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33" y="4086510"/>
            <a:ext cx="1065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https://madhu.seas.Harvard.edu/courses/Fall2020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4AE05-29C1-4664-8848-DF3153DE463B}"/>
              </a:ext>
            </a:extLst>
          </p:cNvPr>
          <p:cNvSpPr txBox="1"/>
          <p:nvPr/>
        </p:nvSpPr>
        <p:spPr>
          <a:xfrm>
            <a:off x="2796045" y="4805262"/>
            <a:ext cx="631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Book: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https://introtcs.org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E1F86-6407-4651-8C19-6DEF81A3B1E5}"/>
              </a:ext>
            </a:extLst>
          </p:cNvPr>
          <p:cNvSpPr txBox="1"/>
          <p:nvPr/>
        </p:nvSpPr>
        <p:spPr>
          <a:xfrm>
            <a:off x="3370834" y="5980821"/>
            <a:ext cx="8495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Only the course heads (slower):  </a:t>
            </a:r>
            <a:r>
              <a:rPr lang="en-US" dirty="0">
                <a:hlinkClick r:id="rId2"/>
              </a:rPr>
              <a:t>cs121.fall2020.course.heads@gmail.com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BCF5-914D-47F4-A9F0-EE30B681317E}"/>
              </a:ext>
            </a:extLst>
          </p:cNvPr>
          <p:cNvSpPr txBox="1"/>
          <p:nvPr/>
        </p:nvSpPr>
        <p:spPr>
          <a:xfrm>
            <a:off x="3292521" y="5330390"/>
            <a:ext cx="61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Segoe UI" panose="020B0502040204020203" pitchFamily="34" charset="0"/>
                <a:cs typeface="Segoe UI" panose="020B0502040204020203" pitchFamily="34" charset="0"/>
              </a:rPr>
              <a:t>{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BD9A1-88B3-42C6-BC5B-DFA478DA0836}"/>
              </a:ext>
            </a:extLst>
          </p:cNvPr>
          <p:cNvSpPr txBox="1"/>
          <p:nvPr/>
        </p:nvSpPr>
        <p:spPr>
          <a:xfrm>
            <a:off x="771180" y="5783856"/>
            <a:ext cx="265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to contact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E1313-820B-49BD-BDD8-6CF7D88B7248}"/>
              </a:ext>
            </a:extLst>
          </p:cNvPr>
          <p:cNvSpPr txBox="1"/>
          <p:nvPr/>
        </p:nvSpPr>
        <p:spPr>
          <a:xfrm>
            <a:off x="3600993" y="5553023"/>
            <a:ext cx="659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whole staff (faster response):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CS 121 Piazza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D5DBDA7-66F5-4010-B4D5-7D16756A99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 non-regular language: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D5DBDA7-66F5-4010-B4D5-7D16756A99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50" t="-7831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5F9CBB-C752-47BA-9F40-CF739A9AAD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2885174"/>
                <a:ext cx="11954984" cy="2660281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Theorem: There‘s no DFA or regular expression that accepts exactly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 010, 00100, …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Proof 2: </a:t>
                </a:r>
              </a:p>
              <a:p>
                <a:r>
                  <a:rPr lang="en-US" dirty="0"/>
                  <a:t>Suppose, for contradiction, that there is such a </a:t>
                </a:r>
                <a:r>
                  <a:rPr lang="en-US" dirty="0" err="1">
                    <a:solidFill>
                      <a:srgbClr val="0070C0"/>
                    </a:solidFill>
                  </a:rPr>
                  <a:t>regexp</a:t>
                </a:r>
                <a:r>
                  <a:rPr lang="en-US" dirty="0"/>
                  <a:t>, say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characters…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5F9CBB-C752-47BA-9F40-CF739A9AAD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2885174"/>
                <a:ext cx="11954984" cy="2660281"/>
              </a:xfrm>
              <a:blipFill>
                <a:blip r:embed="rId3"/>
                <a:stretch>
                  <a:fillRect l="-917" t="-1602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oogle Shape;387;p35">
            <a:extLst>
              <a:ext uri="{FF2B5EF4-FFF2-40B4-BE49-F238E27FC236}">
                <a16:creationId xmlns:a16="http://schemas.microsoft.com/office/drawing/2014/main" id="{E1294EDF-1A6D-4167-A80F-01B6CCD1271C}"/>
              </a:ext>
            </a:extLst>
          </p:cNvPr>
          <p:cNvSpPr txBox="1">
            <a:spLocks/>
          </p:cNvSpPr>
          <p:nvPr/>
        </p:nvSpPr>
        <p:spPr>
          <a:xfrm>
            <a:off x="80408" y="1360801"/>
            <a:ext cx="12031184" cy="117703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011" t="-518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1pPr>
            <a:lvl2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2pPr>
            <a:lvl3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3pPr>
            <a:lvl4pPr marL="13716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4pPr>
            <a:lvl5pPr marL="18288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35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A265-F2C4-41F2-BAB0-368E0CB9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E96C7-FA78-4AFD-B713-AAF44DD1F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3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21EC-2652-4989-8CB3-DBEB8AA8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B5A5-1D11-4E37-A7B8-32E43B5E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5306326"/>
          </a:xfrm>
        </p:spPr>
        <p:txBody>
          <a:bodyPr>
            <a:normAutofit/>
          </a:bodyPr>
          <a:lstStyle/>
          <a:p>
            <a:r>
              <a:rPr lang="en-US" dirty="0"/>
              <a:t>For each of the following sets of strings, either describe a DFA or regular expression for it or prove that none exists.</a:t>
            </a:r>
          </a:p>
          <a:p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Strings with the same number of 0s and 1s</a:t>
            </a:r>
          </a:p>
          <a:p>
            <a:pPr marL="514350" indent="-514350">
              <a:buAutoNum type="arabicParenR"/>
            </a:pPr>
            <a:r>
              <a:rPr lang="en-US" dirty="0"/>
              <a:t>Strings with the same number of 01s and 10s</a:t>
            </a:r>
          </a:p>
          <a:p>
            <a:pPr marL="514350" indent="-514350">
              <a:buAutoNum type="arabicParenR"/>
            </a:pPr>
            <a:r>
              <a:rPr lang="en-US" dirty="0"/>
              <a:t>Strings with at least 4 1s</a:t>
            </a:r>
          </a:p>
          <a:p>
            <a:pPr marL="514350" indent="-514350">
              <a:buAutoNum type="arabicParenR"/>
            </a:pPr>
            <a:r>
              <a:rPr lang="en-US" dirty="0"/>
              <a:t>Strings with at least ¼ 1s</a:t>
            </a:r>
          </a:p>
        </p:txBody>
      </p:sp>
    </p:spTree>
    <p:extLst>
      <p:ext uri="{BB962C8B-B14F-4D97-AF65-F5344CB8AC3E}">
        <p14:creationId xmlns:p14="http://schemas.microsoft.com/office/powerpoint/2010/main" val="2614059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ABD5-A30C-4242-82EF-B31CBD06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with the same number of 0s and 1s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D74F-FEC5-416F-83C7-92F6A0729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18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1B73-EEDD-49B4-A7FD-2E4B445D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with the same number of 01s and 10s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A93D9-E66A-432A-9373-C70365371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53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D1DFC-55C4-4879-A6E2-93E22C080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with at least 4 1s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B5B83-F564-4017-B8EF-B60E9106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00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7422-7BA2-41A6-9015-FAD99745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with at least ¼ 1s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77423-2D7C-4E72-96E0-D49B62A77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Google Shape;382;p35"/>
          <p:cNvGrpSpPr/>
          <p:nvPr/>
        </p:nvGrpSpPr>
        <p:grpSpPr>
          <a:xfrm>
            <a:off x="-1356380" y="-943429"/>
            <a:ext cx="13969294" cy="8726715"/>
            <a:chOff x="-1356380" y="-943429"/>
            <a:chExt cx="13969294" cy="8726715"/>
          </a:xfrm>
        </p:grpSpPr>
        <p:sp>
          <p:nvSpPr>
            <p:cNvPr id="383" name="Google Shape;383;p35"/>
            <p:cNvSpPr/>
            <p:nvPr/>
          </p:nvSpPr>
          <p:spPr>
            <a:xfrm>
              <a:off x="-1356380" y="-943429"/>
              <a:ext cx="13969294" cy="8726715"/>
            </a:xfrm>
            <a:prstGeom prst="rect">
              <a:avLst/>
            </a:prstGeom>
            <a:solidFill>
              <a:srgbClr val="EC2704"/>
            </a:solidFill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pic>
          <p:nvPicPr>
            <p:cNvPr id="384" name="Google Shape;384;p3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926311" y="-210996"/>
              <a:ext cx="8335868" cy="727999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85" name="Google Shape;385;p35"/>
          <p:cNvSpPr/>
          <p:nvPr/>
        </p:nvSpPr>
        <p:spPr>
          <a:xfrm>
            <a:off x="-2343111" y="-1476829"/>
            <a:ext cx="15486743" cy="9811657"/>
          </a:xfrm>
          <a:prstGeom prst="rect">
            <a:avLst/>
          </a:prstGeom>
          <a:solidFill>
            <a:schemeClr val="lt1">
              <a:alpha val="9098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86" name="Google Shape;386;p3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800"/>
              <a:buFont typeface="Quattrocento Sans"/>
              <a:buNone/>
            </a:pPr>
            <a:r>
              <a:rPr lang="en-US" dirty="0"/>
              <a:t>Pumping Lemma</a:t>
            </a:r>
            <a:endParaRPr dirty="0"/>
          </a:p>
        </p:txBody>
      </p:sp>
      <p:sp>
        <p:nvSpPr>
          <p:cNvPr id="388" name="Google Shape;388;p35"/>
          <p:cNvSpPr txBox="1"/>
          <p:nvPr/>
        </p:nvSpPr>
        <p:spPr>
          <a:xfrm>
            <a:off x="78653" y="2500779"/>
            <a:ext cx="12031184" cy="117703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063" t="-466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89" name="Google Shape;389;p35"/>
          <p:cNvSpPr txBox="1"/>
          <p:nvPr/>
        </p:nvSpPr>
        <p:spPr>
          <a:xfrm>
            <a:off x="78653" y="3832954"/>
            <a:ext cx="11949021" cy="2166849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1070" t="-281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</p:txBody>
      </p:sp>
      <p:sp>
        <p:nvSpPr>
          <p:cNvPr id="390" name="Google Shape;390;p35"/>
          <p:cNvSpPr txBox="1"/>
          <p:nvPr/>
        </p:nvSpPr>
        <p:spPr>
          <a:xfrm>
            <a:off x="160816" y="6154947"/>
            <a:ext cx="1621601" cy="683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Arial"/>
              <a:buNone/>
            </a:pPr>
            <a:r>
              <a:rPr lang="en-US" sz="2800">
                <a:solidFill>
                  <a:srgbClr val="C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Proof:</a:t>
            </a:r>
            <a:endParaRPr sz="2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cxnSp>
        <p:nvCxnSpPr>
          <p:cNvPr id="391" name="Google Shape;391;p35"/>
          <p:cNvCxnSpPr/>
          <p:nvPr/>
        </p:nvCxnSpPr>
        <p:spPr>
          <a:xfrm>
            <a:off x="1550504" y="6488260"/>
            <a:ext cx="10114059" cy="0"/>
          </a:xfrm>
          <a:prstGeom prst="straightConnector1">
            <a:avLst/>
          </a:prstGeom>
          <a:noFill/>
          <a:ln w="635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2" name="Google Shape;392;p35"/>
          <p:cNvCxnSpPr/>
          <p:nvPr/>
        </p:nvCxnSpPr>
        <p:spPr>
          <a:xfrm rot="10800000">
            <a:off x="11648661" y="2878368"/>
            <a:ext cx="0" cy="3593990"/>
          </a:xfrm>
          <a:prstGeom prst="straightConnector1">
            <a:avLst/>
          </a:prstGeom>
          <a:noFill/>
          <a:ln w="635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3" name="Google Shape;393;p35"/>
          <p:cNvCxnSpPr/>
          <p:nvPr/>
        </p:nvCxnSpPr>
        <p:spPr>
          <a:xfrm rot="10800000">
            <a:off x="10058400" y="2878368"/>
            <a:ext cx="1606163" cy="0"/>
          </a:xfrm>
          <a:prstGeom prst="straightConnector1">
            <a:avLst/>
          </a:prstGeom>
          <a:noFill/>
          <a:ln w="63500" cap="flat" cmpd="sng">
            <a:solidFill>
              <a:srgbClr val="C0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2C9AD4-1E4C-4566-AA52-D2D31A4A6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8"/>
          <p:cNvSpPr txBox="1"/>
          <p:nvPr/>
        </p:nvSpPr>
        <p:spPr>
          <a:xfrm>
            <a:off x="636104" y="6061087"/>
            <a:ext cx="11322721" cy="68198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75" t="-3508" b="-10525"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411" name="Google Shape;411;p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6916" y="1306513"/>
            <a:ext cx="1404453" cy="1378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10512425" y="1220887"/>
            <a:ext cx="1298121" cy="1678379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Google Shape;413;p38"/>
          <p:cNvSpPr txBox="1"/>
          <p:nvPr/>
        </p:nvSpPr>
        <p:spPr>
          <a:xfrm>
            <a:off x="166916" y="796913"/>
            <a:ext cx="4383314" cy="369332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1112" t="-9999" b="-2666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14" name="Google Shape;414;p38"/>
          <p:cNvSpPr txBox="1"/>
          <p:nvPr/>
        </p:nvSpPr>
        <p:spPr>
          <a:xfrm>
            <a:off x="760297" y="171356"/>
            <a:ext cx="10276114" cy="369332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473" t="-6348" b="-22220"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15" name="Google Shape;415;p38"/>
          <p:cNvSpPr txBox="1"/>
          <p:nvPr/>
        </p:nvSpPr>
        <p:spPr>
          <a:xfrm>
            <a:off x="6480629" y="796913"/>
            <a:ext cx="5638800" cy="369332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863" t="-9999" b="-2666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16" name="Google Shape;416;p38"/>
          <p:cNvSpPr txBox="1"/>
          <p:nvPr/>
        </p:nvSpPr>
        <p:spPr>
          <a:xfrm>
            <a:off x="5145119" y="1421962"/>
            <a:ext cx="4593770" cy="369332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1060" t="-8196" b="-2458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17" name="Google Shape;417;p38"/>
          <p:cNvSpPr txBox="1"/>
          <p:nvPr/>
        </p:nvSpPr>
        <p:spPr>
          <a:xfrm>
            <a:off x="2042887" y="1832734"/>
            <a:ext cx="501468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“Is that so? Then what is the number whose existence is guaranteed by the pumping lemma?”</a:t>
            </a:r>
            <a:endParaRPr/>
          </a:p>
        </p:txBody>
      </p:sp>
      <p:sp>
        <p:nvSpPr>
          <p:cNvPr id="418" name="Google Shape;418;p38"/>
          <p:cNvSpPr txBox="1"/>
          <p:nvPr/>
        </p:nvSpPr>
        <p:spPr>
          <a:xfrm>
            <a:off x="5172757" y="2656159"/>
            <a:ext cx="4593770" cy="369332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l="-1194" t="-9999" b="-2666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19" name="Google Shape;419;p38"/>
          <p:cNvSpPr txBox="1"/>
          <p:nvPr/>
        </p:nvSpPr>
        <p:spPr>
          <a:xfrm>
            <a:off x="2042887" y="3141012"/>
            <a:ext cx="5014686" cy="923330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l="-971" t="-3288" r="-1457" b="-921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20" name="Google Shape;420;p38"/>
          <p:cNvSpPr txBox="1"/>
          <p:nvPr/>
        </p:nvSpPr>
        <p:spPr>
          <a:xfrm>
            <a:off x="5175899" y="4100627"/>
            <a:ext cx="6283130" cy="651269"/>
          </a:xfrm>
          <a:prstGeom prst="rect">
            <a:avLst/>
          </a:prstGeom>
          <a:blipFill rotWithShape="1">
            <a:blip r:embed="rId12">
              <a:alphaModFix/>
            </a:blip>
            <a:stretch>
              <a:fillRect l="-775" t="-5606" b="-14017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421" name="Google Shape;421;p38"/>
          <p:cNvSpPr txBox="1"/>
          <p:nvPr/>
        </p:nvSpPr>
        <p:spPr>
          <a:xfrm>
            <a:off x="2042886" y="4900192"/>
            <a:ext cx="6186713" cy="963918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l="-787" t="-3795" r="-1477" b="-822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99C7-CEED-4EB4-99A8-9BF10535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18441-BCC9-47E8-A3D3-96C888D4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391758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Turing Machines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Like DFAs, can read and </a:t>
            </a:r>
            <a:r>
              <a:rPr lang="en-US" b="1" dirty="0"/>
              <a:t>write</a:t>
            </a:r>
            <a:r>
              <a:rPr lang="en-US" dirty="0"/>
              <a:t>, and can move right and </a:t>
            </a:r>
            <a:r>
              <a:rPr lang="en-US" b="1" dirty="0"/>
              <a:t>left</a:t>
            </a:r>
            <a:r>
              <a:rPr lang="en-US" dirty="0"/>
              <a:t> over input.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As powerful as any programming language.</a:t>
            </a:r>
          </a:p>
        </p:txBody>
      </p:sp>
    </p:spTree>
    <p:extLst>
      <p:ext uri="{BB962C8B-B14F-4D97-AF65-F5344CB8AC3E}">
        <p14:creationId xmlns:p14="http://schemas.microsoft.com/office/powerpoint/2010/main" val="140539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B1C5-E371-455F-B63D-6DE82FDD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87488-9AB0-4B25-BBCD-C5F267B6F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5" y="1446899"/>
            <a:ext cx="11954984" cy="50975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121.5 at 4:30: Ben Edelman on Probably Approximately Correct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Section 4 cycle begins today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Problem set 2 due tonight (midnight 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Problem set 3 out tonight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Midterm on 2020-10-13 (1.5 weeks), covering material through today</a:t>
            </a:r>
          </a:p>
        </p:txBody>
      </p:sp>
      <p:pic>
        <p:nvPicPr>
          <p:cNvPr id="1026" name="Picture 2" descr="Gecko">
            <a:extLst>
              <a:ext uri="{FF2B5EF4-FFF2-40B4-BE49-F238E27FC236}">
                <a16:creationId xmlns:a16="http://schemas.microsoft.com/office/drawing/2014/main" id="{C39D371A-0D6C-474B-966D-A0D03E3C7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12" y="313509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 Reasons Geckos Are the Coolest Lizards | HowStuffWorks">
            <a:extLst>
              <a:ext uri="{FF2B5EF4-FFF2-40B4-BE49-F238E27FC236}">
                <a16:creationId xmlns:a16="http://schemas.microsoft.com/office/drawing/2014/main" id="{17D15FEF-7F97-4D8D-A2A5-A800EFDB1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288" y="668655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vatar">
            <a:extLst>
              <a:ext uri="{FF2B5EF4-FFF2-40B4-BE49-F238E27FC236}">
                <a16:creationId xmlns:a16="http://schemas.microsoft.com/office/drawing/2014/main" id="{705F6AAB-8592-41E7-950B-82707B708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506" y="180975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5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99C7-CEED-4EB4-99A8-9BF10535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18441-BCC9-47E8-A3D3-96C888D4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391758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Recap of DFA-</a:t>
            </a:r>
            <a:r>
              <a:rPr lang="en-US" dirty="0" err="1"/>
              <a:t>regexp</a:t>
            </a:r>
            <a:r>
              <a:rPr lang="en-US" dirty="0"/>
              <a:t> equivalence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Break 1: convert a regular expression to a DFA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Limits of DFA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All functions computed by DFAs take O(n) time.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Some functions are not computed by any DFA.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Break 2: Regular or not?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Summary of nonregularity: the “Pumping Lemma”</a:t>
            </a:r>
          </a:p>
        </p:txBody>
      </p:sp>
    </p:spTree>
    <p:extLst>
      <p:ext uri="{BB962C8B-B14F-4D97-AF65-F5344CB8AC3E}">
        <p14:creationId xmlns:p14="http://schemas.microsoft.com/office/powerpoint/2010/main" val="21620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1490-2863-4E47-AA25-33DC2D48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DFAs and regular expressions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0D9F907-FCC5-4E21-8FB7-B94F278CC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9125" y="1013460"/>
            <a:ext cx="10954983" cy="5844540"/>
          </a:xfrm>
        </p:spPr>
      </p:pic>
    </p:spTree>
    <p:extLst>
      <p:ext uri="{BB962C8B-B14F-4D97-AF65-F5344CB8AC3E}">
        <p14:creationId xmlns:p14="http://schemas.microsoft.com/office/powerpoint/2010/main" val="344386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1490-2863-4E47-AA25-33DC2D48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(0|1)*1 -&gt; NFA -&gt; DFA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7AEBF-93AE-49D1-BC56-99D480CD8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0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6291-1863-4324-9922-5CC79BDD0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Break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55A81-D2C0-4B6A-9F49-10DE672B6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8"/>
            <a:ext cx="11954984" cy="520155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Find a 2-state DFA for (0|1)*1.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Find a DFA for (0(0|1)*1)|(1(0|1)*0)</a:t>
            </a:r>
          </a:p>
        </p:txBody>
      </p:sp>
    </p:spTree>
    <p:extLst>
      <p:ext uri="{BB962C8B-B14F-4D97-AF65-F5344CB8AC3E}">
        <p14:creationId xmlns:p14="http://schemas.microsoft.com/office/powerpoint/2010/main" val="156135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5"/>
          <p:cNvSpPr/>
          <p:nvPr/>
        </p:nvSpPr>
        <p:spPr>
          <a:xfrm>
            <a:off x="59832" y="616901"/>
            <a:ext cx="11895152" cy="1200056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68" name="Google Shape;268;p25"/>
          <p:cNvSpPr txBox="1">
            <a:spLocks noGrp="1"/>
          </p:cNvSpPr>
          <p:nvPr>
            <p:ph type="body" idx="1"/>
          </p:nvPr>
        </p:nvSpPr>
        <p:spPr>
          <a:xfrm>
            <a:off x="237016" y="687633"/>
            <a:ext cx="11610427" cy="112932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00" t="-5404" b="-324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dirty="0"/>
              <a:t> </a:t>
            </a:r>
            <a:endParaRPr dirty="0"/>
          </a:p>
        </p:txBody>
      </p:sp>
      <p:sp>
        <p:nvSpPr>
          <p:cNvPr id="269" name="Google Shape;269;p25"/>
          <p:cNvSpPr txBox="1"/>
          <p:nvPr/>
        </p:nvSpPr>
        <p:spPr>
          <a:xfrm>
            <a:off x="388090" y="2175851"/>
            <a:ext cx="11610427" cy="112932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1100" t="-540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D5DBDA7-66F5-4010-B4D5-7D16756A99E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 non-regular language: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D5DBDA7-66F5-4010-B4D5-7D16756A99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50" t="-7831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5F9CBB-C752-47BA-9F40-CF739A9AAD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Theorem: There‘s no DFA or regular expression that accepts exactly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 010, 00100, …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Proof 1: </a:t>
                </a:r>
              </a:p>
              <a:p>
                <a:r>
                  <a:rPr lang="en-US" dirty="0"/>
                  <a:t>Suppose, for contradiction, that there is such a DFA, say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states…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5F9CBB-C752-47BA-9F40-CF739A9AAD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19" t="-2288" b="-4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3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A265-F2C4-41F2-BAB0-368E0CB9E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E96C7-FA78-4AFD-B713-AAF44DD1F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0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12251</TotalTime>
  <Words>452</Words>
  <Application>Microsoft Office PowerPoint</Application>
  <PresentationFormat>Widescreen</PresentationFormat>
  <Paragraphs>73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Quattrocento Sans</vt:lpstr>
      <vt:lpstr>Segoe UI</vt:lpstr>
      <vt:lpstr>Segoe UI Light</vt:lpstr>
      <vt:lpstr>Tahoma</vt:lpstr>
      <vt:lpstr>Office Theme</vt:lpstr>
      <vt:lpstr>CS 121: Lecture 9 Limits of Finite Automata</vt:lpstr>
      <vt:lpstr>Reminders</vt:lpstr>
      <vt:lpstr>Today:</vt:lpstr>
      <vt:lpstr>Equivalence of DFAs and regular expressions</vt:lpstr>
      <vt:lpstr>Example: (0|1)*1 -&gt; NFA -&gt; DFA</vt:lpstr>
      <vt:lpstr>Exercise Break 1:</vt:lpstr>
      <vt:lpstr>PowerPoint Presentation</vt:lpstr>
      <vt:lpstr>A non-regular language: {0^n 10^n}</vt:lpstr>
      <vt:lpstr>PowerPoint Presentation</vt:lpstr>
      <vt:lpstr>A non-regular language: {0^n 10^n}</vt:lpstr>
      <vt:lpstr>PowerPoint Presentation</vt:lpstr>
      <vt:lpstr>Exercise Break 2:</vt:lpstr>
      <vt:lpstr>Strings with the same number of 0s and 1s</vt:lpstr>
      <vt:lpstr>Strings with the same number of 01s and 10s</vt:lpstr>
      <vt:lpstr>Strings with at least 4 1s</vt:lpstr>
      <vt:lpstr>Strings with at least ¼ 1s</vt:lpstr>
      <vt:lpstr>Pumping Lemma</vt:lpstr>
      <vt:lpstr>PowerPoint Presentation</vt:lpstr>
      <vt:lpstr>Next lecture: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Adam Hesterberg</cp:lastModifiedBy>
  <cp:revision>367</cp:revision>
  <cp:lastPrinted>2020-10-01T02:40:36Z</cp:lastPrinted>
  <dcterms:created xsi:type="dcterms:W3CDTF">2019-08-29T15:27:01Z</dcterms:created>
  <dcterms:modified xsi:type="dcterms:W3CDTF">2020-10-01T02:42:00Z</dcterms:modified>
</cp:coreProperties>
</file>