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73"/>
  </p:notesMasterIdLst>
  <p:handoutMasterIdLst>
    <p:handoutMasterId r:id="rId74"/>
  </p:handoutMasterIdLst>
  <p:sldIdLst>
    <p:sldId id="929" r:id="rId6"/>
    <p:sldId id="939" r:id="rId7"/>
    <p:sldId id="940" r:id="rId8"/>
    <p:sldId id="941" r:id="rId9"/>
    <p:sldId id="948" r:id="rId10"/>
    <p:sldId id="949" r:id="rId11"/>
    <p:sldId id="950" r:id="rId12"/>
    <p:sldId id="951" r:id="rId13"/>
    <p:sldId id="952" r:id="rId14"/>
    <p:sldId id="953" r:id="rId15"/>
    <p:sldId id="942" r:id="rId16"/>
    <p:sldId id="954" r:id="rId17"/>
    <p:sldId id="955" r:id="rId18"/>
    <p:sldId id="957" r:id="rId19"/>
    <p:sldId id="958" r:id="rId20"/>
    <p:sldId id="946" r:id="rId21"/>
    <p:sldId id="960" r:id="rId22"/>
    <p:sldId id="984" r:id="rId23"/>
    <p:sldId id="962" r:id="rId24"/>
    <p:sldId id="963" r:id="rId25"/>
    <p:sldId id="964" r:id="rId26"/>
    <p:sldId id="965" r:id="rId27"/>
    <p:sldId id="966" r:id="rId28"/>
    <p:sldId id="967" r:id="rId29"/>
    <p:sldId id="968" r:id="rId30"/>
    <p:sldId id="969" r:id="rId31"/>
    <p:sldId id="970" r:id="rId32"/>
    <p:sldId id="971" r:id="rId33"/>
    <p:sldId id="972" r:id="rId34"/>
    <p:sldId id="973" r:id="rId35"/>
    <p:sldId id="974" r:id="rId36"/>
    <p:sldId id="975" r:id="rId37"/>
    <p:sldId id="976" r:id="rId38"/>
    <p:sldId id="977" r:id="rId39"/>
    <p:sldId id="978" r:id="rId40"/>
    <p:sldId id="979" r:id="rId41"/>
    <p:sldId id="980" r:id="rId42"/>
    <p:sldId id="981" r:id="rId43"/>
    <p:sldId id="982" r:id="rId44"/>
    <p:sldId id="983" r:id="rId45"/>
    <p:sldId id="961" r:id="rId46"/>
    <p:sldId id="959" r:id="rId47"/>
    <p:sldId id="947" r:id="rId48"/>
    <p:sldId id="936" r:id="rId49"/>
    <p:sldId id="873" r:id="rId50"/>
    <p:sldId id="930" r:id="rId51"/>
    <p:sldId id="931" r:id="rId52"/>
    <p:sldId id="859" r:id="rId53"/>
    <p:sldId id="905" r:id="rId54"/>
    <p:sldId id="874" r:id="rId55"/>
    <p:sldId id="911" r:id="rId56"/>
    <p:sldId id="938" r:id="rId57"/>
    <p:sldId id="912" r:id="rId58"/>
    <p:sldId id="913" r:id="rId59"/>
    <p:sldId id="914" r:id="rId60"/>
    <p:sldId id="915" r:id="rId61"/>
    <p:sldId id="916" r:id="rId62"/>
    <p:sldId id="918" r:id="rId63"/>
    <p:sldId id="919" r:id="rId64"/>
    <p:sldId id="920" r:id="rId65"/>
    <p:sldId id="927" r:id="rId66"/>
    <p:sldId id="924" r:id="rId67"/>
    <p:sldId id="923" r:id="rId68"/>
    <p:sldId id="935" r:id="rId69"/>
    <p:sldId id="932" r:id="rId70"/>
    <p:sldId id="921" r:id="rId71"/>
    <p:sldId id="928" r:id="rId72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75"/>
      <p:bold r:id="rId76"/>
      <p:italic r:id="rId77"/>
      <p:boldItalic r:id="rId78"/>
    </p:embeddedFont>
    <p:embeddedFont>
      <p:font typeface="Cambria Math" panose="02040503050406030204" pitchFamily="18" charset="0"/>
      <p:regular r:id="rId79"/>
    </p:embeddedFont>
    <p:embeddedFont>
      <p:font typeface="Tahoma" panose="020B0604030504040204" pitchFamily="34" charset="0"/>
      <p:regular r:id="rId80"/>
      <p:bold r:id="rId81"/>
    </p:embeddedFont>
  </p:embeddedFontLst>
  <p:custDataLst>
    <p:tags r:id="rId82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05FC5BB-834F-409F-AF0D-06DEF7DE207A}">
          <p14:sldIdLst>
            <p14:sldId id="929"/>
            <p14:sldId id="939"/>
            <p14:sldId id="940"/>
            <p14:sldId id="941"/>
            <p14:sldId id="948"/>
            <p14:sldId id="949"/>
            <p14:sldId id="950"/>
            <p14:sldId id="951"/>
            <p14:sldId id="952"/>
            <p14:sldId id="953"/>
            <p14:sldId id="942"/>
            <p14:sldId id="954"/>
            <p14:sldId id="955"/>
            <p14:sldId id="957"/>
            <p14:sldId id="958"/>
            <p14:sldId id="946"/>
            <p14:sldId id="960"/>
            <p14:sldId id="984"/>
            <p14:sldId id="962"/>
            <p14:sldId id="963"/>
            <p14:sldId id="964"/>
            <p14:sldId id="965"/>
            <p14:sldId id="966"/>
            <p14:sldId id="967"/>
            <p14:sldId id="968"/>
            <p14:sldId id="969"/>
            <p14:sldId id="970"/>
            <p14:sldId id="971"/>
            <p14:sldId id="972"/>
            <p14:sldId id="973"/>
            <p14:sldId id="974"/>
            <p14:sldId id="975"/>
            <p14:sldId id="976"/>
            <p14:sldId id="977"/>
            <p14:sldId id="978"/>
            <p14:sldId id="979"/>
            <p14:sldId id="980"/>
            <p14:sldId id="981"/>
            <p14:sldId id="982"/>
            <p14:sldId id="983"/>
            <p14:sldId id="961"/>
            <p14:sldId id="959"/>
            <p14:sldId id="947"/>
            <p14:sldId id="936"/>
            <p14:sldId id="873"/>
            <p14:sldId id="930"/>
            <p14:sldId id="931"/>
            <p14:sldId id="859"/>
            <p14:sldId id="905"/>
            <p14:sldId id="874"/>
            <p14:sldId id="911"/>
            <p14:sldId id="938"/>
            <p14:sldId id="912"/>
            <p14:sldId id="913"/>
            <p14:sldId id="914"/>
            <p14:sldId id="915"/>
            <p14:sldId id="916"/>
            <p14:sldId id="918"/>
            <p14:sldId id="919"/>
            <p14:sldId id="920"/>
            <p14:sldId id="927"/>
            <p14:sldId id="924"/>
            <p14:sldId id="923"/>
            <p14:sldId id="935"/>
            <p14:sldId id="932"/>
            <p14:sldId id="921"/>
            <p14:sldId id="9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CC99FF"/>
    <a:srgbClr val="993300"/>
    <a:srgbClr val="CC00CC"/>
    <a:srgbClr val="FF7C80"/>
    <a:srgbClr val="FF5050"/>
    <a:srgbClr val="FF0066"/>
    <a:srgbClr val="FF0000"/>
    <a:srgbClr val="FF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8110" autoAdjust="0"/>
  </p:normalViewPr>
  <p:slideViewPr>
    <p:cSldViewPr snapToGrid="0">
      <p:cViewPr>
        <p:scale>
          <a:sx n="85" d="100"/>
          <a:sy n="85" d="100"/>
        </p:scale>
        <p:origin x="-2370" y="-726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font" Target="fonts/font2.fntdata"/><Relationship Id="rId84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tags" Target="tags/tag1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font" Target="fonts/font3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font" Target="fonts/font6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font" Target="fonts/font1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527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3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9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3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3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9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663" y="6245225"/>
            <a:ext cx="2196791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25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25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0.png"/><Relationship Id="rId7" Type="http://schemas.openxmlformats.org/officeDocument/2006/relationships/image" Target="../media/image1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80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90.png"/><Relationship Id="rId7" Type="http://schemas.openxmlformats.org/officeDocument/2006/relationships/image" Target="../media/image1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80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113506" y="6245225"/>
            <a:ext cx="2032794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HLF: Mathematical Theory Communication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506" y="721999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Mathematical Theories of Communication: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Old and New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1892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post-Shannon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Encoding/Decoding functions not “constructive”.</a:t>
                </a:r>
              </a:p>
              <a:p>
                <a:pPr lvl="1"/>
                <a:r>
                  <a:rPr lang="en-US" dirty="0" smtClean="0"/>
                  <a:t>Shannon picked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at random,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brute force.</a:t>
                </a:r>
              </a:p>
              <a:p>
                <a:pPr lvl="1"/>
                <a:r>
                  <a:rPr lang="en-US" dirty="0" smtClean="0"/>
                  <a:t>Consequence: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takes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to compute (on a computer).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takes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to find!</a:t>
                </a:r>
              </a:p>
              <a:p>
                <a:r>
                  <a:rPr lang="en-US" dirty="0" smtClean="0"/>
                  <a:t>Algorithmic challenge:</a:t>
                </a:r>
              </a:p>
              <a:p>
                <a:pPr lvl="1"/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more explicitly.</a:t>
                </a:r>
              </a:p>
              <a:p>
                <a:pPr lvl="1"/>
                <a:r>
                  <a:rPr lang="en-US" dirty="0" smtClean="0"/>
                  <a:t>Both should take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r>
                  <a:rPr lang="en-US" dirty="0" smtClean="0"/>
                  <a:t> to compute</a:t>
                </a:r>
              </a:p>
              <a:p>
                <a:pPr lvl="1"/>
                <a:r>
                  <a:rPr lang="en-US" dirty="0" smtClean="0"/>
                  <a:t>Solutions: 1948-2017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IISER: Reliable Meaningful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81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Chomsky: Theory of “Language”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Formalized syntax in languages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mathematically (with caveats). </a:t>
            </a:r>
          </a:p>
          <a:p>
            <a:pPr lvl="1"/>
            <a:r>
              <a:rPr lang="en-US" dirty="0" smtClean="0"/>
              <a:t>Initially goal was to understand inter-human communication!</a:t>
            </a:r>
          </a:p>
          <a:p>
            <a:pPr lvl="2"/>
            <a:r>
              <a:rPr lang="en-US" dirty="0" smtClean="0"/>
              <a:t>Structure behind languages</a:t>
            </a:r>
          </a:p>
          <a:p>
            <a:pPr lvl="2"/>
            <a:r>
              <a:rPr lang="en-US" dirty="0" smtClean="0"/>
              <a:t>Implication on acquisition.</a:t>
            </a:r>
          </a:p>
          <a:p>
            <a:pPr lvl="1"/>
            <a:r>
              <a:rPr lang="en-US" dirty="0" smtClean="0"/>
              <a:t>Major side-effect: Use of “context-free grammars’’ to specify programming languages!</a:t>
            </a:r>
          </a:p>
          <a:p>
            <a:pPr lvl="2"/>
            <a:r>
              <a:rPr lang="en-US" dirty="0" smtClean="0"/>
              <a:t>Automated parsing, compiling, interpretation!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 descr="C:\Users\Madhu Sudan\Google Drive\temp\HLF2017\chomsky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224" y="234175"/>
            <a:ext cx="1315845" cy="16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329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Theories: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Communication is interactive </a:t>
                </a:r>
              </a:p>
              <a:p>
                <a:pPr lvl="1"/>
                <a:r>
                  <a:rPr lang="en-US" dirty="0" smtClean="0"/>
                  <a:t>E.g., “buying airline ticket online”</a:t>
                </a:r>
                <a:endParaRPr lang="en-US" dirty="0"/>
              </a:p>
              <a:p>
                <a:r>
                  <a:rPr lang="en-US" dirty="0" smtClean="0"/>
                  <a:t>Involve large inputs from either side:</a:t>
                </a:r>
              </a:p>
              <a:p>
                <a:pPr lvl="1"/>
                <a:r>
                  <a:rPr lang="en-US" dirty="0" smtClean="0"/>
                  <a:t>Travel agent = vast portfolio of </a:t>
                </a:r>
                <a:r>
                  <a:rPr lang="en-US" dirty="0" err="1" smtClean="0"/>
                  <a:t>airlines+flights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Traveler = complex collection of constraints and preferences.</a:t>
                </a:r>
              </a:p>
              <a:p>
                <a:pPr lvl="1"/>
                <a:r>
                  <a:rPr lang="en-US" dirty="0" smtClean="0"/>
                  <a:t>Best protocol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Travel agent sends brochure.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Traveller</a:t>
                </a:r>
                <a:r>
                  <a:rPr lang="en-US" dirty="0" smtClean="0"/>
                  <a:t> sends entire list of constraints. </a:t>
                </a:r>
              </a:p>
              <a:p>
                <a:r>
                  <a:rPr lang="en-US" dirty="0" smtClean="0"/>
                  <a:t>How to model? What happens if errors happen? How well should context be shared?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432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846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Communication Complexity: Yao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The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IITB Math &amp; Inf: Functional Uncertainty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2561" y="1371600"/>
            <a:ext cx="426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(with shared randomness)</a:t>
            </a:r>
          </a:p>
        </p:txBody>
      </p:sp>
      <p:sp>
        <p:nvSpPr>
          <p:cNvPr id="9" name="Oval 8"/>
          <p:cNvSpPr/>
          <p:nvPr/>
        </p:nvSpPr>
        <p:spPr>
          <a:xfrm>
            <a:off x="798755" y="3340936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3" name="Oval 12"/>
          <p:cNvSpPr/>
          <p:nvPr/>
        </p:nvSpPr>
        <p:spPr>
          <a:xfrm>
            <a:off x="6971035" y="3355140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03350" y="2336800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7583338" y="2336800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7608572" y="4126664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$$$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endCxn id="9" idx="7"/>
          </p:cNvCxnSpPr>
          <p:nvPr/>
        </p:nvCxnSpPr>
        <p:spPr bwMode="auto">
          <a:xfrm flipH="1">
            <a:off x="1802396" y="2792610"/>
            <a:ext cx="1851933" cy="661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3" idx="1"/>
          </p:cNvCxnSpPr>
          <p:nvPr/>
        </p:nvCxnSpPr>
        <p:spPr bwMode="auto">
          <a:xfrm>
            <a:off x="5212080" y="2755997"/>
            <a:ext cx="1939038" cy="712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1984753" y="3598662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>
            <a:off x="1653511" y="2309723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586420" y="2371247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80" y="175757"/>
            <a:ext cx="1274436" cy="164737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51626" y="5524945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=# 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bits exchanged </a:t>
                </a:r>
                <a:endParaRPr lang="en-US" sz="240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  <a:p>
                <a:pPr>
                  <a:buNone/>
                </a:pP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</a:t>
                </a:r>
                <a:r>
                  <a:rPr lang="en-US" sz="240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       by </a:t>
                </a: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best protocol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blipFill rotWithShape="0">
                <a:blip r:embed="rId8"/>
                <a:stretch>
                  <a:fillRect l="-149" t="-6757" r="-2526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509761" y="2728086"/>
            <a:ext cx="5612732" cy="1846788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Usuall</a:t>
            </a:r>
            <a:r>
              <a:rPr lang="en-US" dirty="0" smtClean="0"/>
              <a:t>y studied for lower bounds.</a:t>
            </a: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lang="en-US" dirty="0" smtClean="0"/>
              <a:t>This talk: CC as +</a:t>
            </a:r>
            <a:r>
              <a:rPr lang="en-US" dirty="0" err="1" smtClean="0"/>
              <a:t>ve</a:t>
            </a:r>
            <a:r>
              <a:rPr lang="en-US" dirty="0" smtClean="0"/>
              <a:t> model.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76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58" grpId="0"/>
      <p:bldP spid="59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short protocols!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Problem 1: Alice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 ; Bob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; </a:t>
                </a:r>
              </a:p>
              <a:p>
                <a:r>
                  <a:rPr lang="en-US" sz="2000" dirty="0" smtClean="0"/>
                  <a:t>Want to know: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+⋯+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Solution: Alice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Bob: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≝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+⋯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b="0" dirty="0" smtClean="0"/>
              </a:p>
              <a:p>
                <a:pPr marL="0" indent="0">
                  <a:buNone/>
                </a:pPr>
                <a:r>
                  <a:rPr lang="en-US" sz="2000" b="0" dirty="0" smtClean="0"/>
                  <a:t>                 Bob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Alice: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</m:t>
                    </m:r>
                    <m:r>
                      <a:rPr lang="en-US" sz="2000" b="0" i="0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+⋯+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Problem 2: </a:t>
                </a:r>
                <a:r>
                  <a:rPr lang="en-US" sz="2000" dirty="0"/>
                  <a:t>Alice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; Bob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; </a:t>
                </a:r>
                <a:endParaRPr lang="en-US" sz="2000" dirty="0" smtClean="0"/>
              </a:p>
              <a:p>
                <a:r>
                  <a:rPr lang="en-US" sz="2000" dirty="0"/>
                  <a:t>Want to </a:t>
                </a:r>
                <a:r>
                  <a:rPr lang="en-US" sz="2000" dirty="0" smtClean="0"/>
                  <a:t>know: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+⋯+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Solution?</a:t>
                </a:r>
              </a:p>
              <a:p>
                <a:pPr lvl="1"/>
                <a:r>
                  <a:rPr lang="en-US" sz="2000" dirty="0" smtClean="0"/>
                  <a:t>Deterministically: Needs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bits of communication.</a:t>
                </a:r>
              </a:p>
              <a:p>
                <a:pPr lvl="1"/>
                <a:r>
                  <a:rPr lang="en-US" sz="2000" dirty="0" smtClean="0"/>
                  <a:t>Randomized: Say </a:t>
                </a:r>
                <a:r>
                  <a:rPr lang="en-US" sz="2000" dirty="0" err="1" smtClean="0"/>
                  <a:t>Alice+Bob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←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.+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/>
                  <a:t> random.</a:t>
                </a:r>
              </a:p>
              <a:p>
                <a:pPr lvl="1"/>
                <a:r>
                  <a:rPr lang="en-US" sz="2000" dirty="0" smtClean="0"/>
                  <a:t>Alice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Bob: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+⋯+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 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+⋯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Bob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Alice: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+⋯+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 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+⋯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err="1" smtClean="0"/>
                  <a:t>Thm</a:t>
                </a:r>
                <a:r>
                  <a:rPr lang="en-US" sz="2000" dirty="0" smtClean="0"/>
                  <a:t>: Exp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+⋯+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774" b="-3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268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Buying Air Tickets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can express every flight and every user’s preference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numbers </a:t>
                </a:r>
              </a:p>
              <a:p>
                <a:pPr lvl="1"/>
                <a:r>
                  <a:rPr lang="en-US" dirty="0" smtClean="0"/>
                  <a:t>(</a:t>
                </a:r>
                <a:r>
                  <a:rPr lang="en-US" smtClean="0"/>
                  <a:t>commonly done in </a:t>
                </a:r>
                <a:r>
                  <a:rPr lang="en-US" dirty="0" smtClean="0"/>
                  <a:t>Machine Learning)</a:t>
                </a:r>
              </a:p>
              <a:p>
                <a:pPr lvl="1"/>
                <a:r>
                  <a:rPr lang="en-US" dirty="0" smtClean="0"/>
                  <a:t>Then #bits communicated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≈2. </m:t>
                    </m:r>
                  </m:oMath>
                </a14:m>
                <a:r>
                  <a:rPr lang="en-US" dirty="0" smtClean="0"/>
                  <a:t>description of final itinerary. </a:t>
                </a:r>
              </a:p>
              <a:p>
                <a:pPr lvl="1"/>
                <a:r>
                  <a:rPr lang="en-US" dirty="0" smtClean="0"/>
                  <a:t>Only two rounds of communication!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Challenge: Express user preferences as numbers!</a:t>
                </a:r>
              </a:p>
              <a:p>
                <a:pPr lvl="1"/>
                <a:r>
                  <a:rPr lang="en-US" dirty="0" smtClean="0"/>
                  <a:t>Not yet there … but soon your cellphones will do it!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36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+ Errors: Schulman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distributed update of shared document.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if there are errors in interaction?</a:t>
            </a:r>
          </a:p>
          <a:p>
            <a:r>
              <a:rPr lang="en-US" dirty="0" smtClean="0"/>
              <a:t>Error must be detected immediately?</a:t>
            </a:r>
          </a:p>
          <a:p>
            <a:pPr lvl="1"/>
            <a:r>
              <a:rPr lang="en-US" dirty="0" smtClean="0"/>
              <a:t>Or else all future communication wasted.</a:t>
            </a:r>
          </a:p>
          <a:p>
            <a:r>
              <a:rPr lang="en-US" dirty="0" smtClean="0"/>
              <a:t>But too early detection might lead to false alarms!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10633" y="1895995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8" name="Oval 7"/>
          <p:cNvSpPr/>
          <p:nvPr/>
        </p:nvSpPr>
        <p:spPr>
          <a:xfrm>
            <a:off x="7057618" y="1895995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13717" y="1895995"/>
            <a:ext cx="1505415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108412" y="2153948"/>
            <a:ext cx="17618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108412" y="2425196"/>
            <a:ext cx="1755254" cy="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218771" y="2439596"/>
            <a:ext cx="189155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266425" y="2144559"/>
            <a:ext cx="18439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69815" y="2877822"/>
                <a:ext cx="5087803" cy="107106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buNone/>
                </a:pPr>
                <a:r>
                  <a:rPr lang="en-US" sz="1800" dirty="0" smtClean="0"/>
                  <a:t>Typical interaction: </a:t>
                </a:r>
              </a:p>
              <a:p>
                <a:pPr algn="l">
                  <a:buNone/>
                </a:pPr>
                <a:r>
                  <a:rPr lang="en-US" sz="1800" dirty="0" smtClean="0"/>
                  <a:t>Server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1800" dirty="0" smtClean="0"/>
                  <a:t> User: Current state of document</a:t>
                </a:r>
              </a:p>
              <a:p>
                <a:pPr algn="l">
                  <a:buNone/>
                </a:pPr>
                <a:r>
                  <a:rPr lang="en-US" sz="1800" dirty="0" smtClean="0"/>
                  <a:t>User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1800" dirty="0" smtClean="0"/>
                  <a:t> Server: Update</a:t>
                </a:r>
                <a:endParaRPr lang="en-US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15" y="2877822"/>
                <a:ext cx="5087803" cy="1071062"/>
              </a:xfrm>
              <a:prstGeom prst="rect">
                <a:avLst/>
              </a:prstGeom>
              <a:blipFill rotWithShape="1">
                <a:blip r:embed="rId2"/>
                <a:stretch>
                  <a:fillRect l="-834" t="-2222" r="-715" b="-6111"/>
                </a:stretch>
              </a:blipFill>
              <a:ln w="254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Madhu Sudan\Google Drive\temp\HLF2017\leonard-schulman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05" y="0"/>
            <a:ext cx="1047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593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bits are flipped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what is the rate of communication?</a:t>
                </a:r>
              </a:p>
              <a:p>
                <a:r>
                  <a:rPr lang="en-US" dirty="0" smtClean="0"/>
                  <a:t>Limits still not precisely determined! But linear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b="0" dirty="0" smtClean="0"/>
                  <a:t>   (scales more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b="0" dirty="0" smtClean="0"/>
                  <a:t>)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Non-trivial mathematics! Some still not fully constructive </a:t>
                </a:r>
              </a:p>
              <a:p>
                <a:r>
                  <a:rPr lang="en-US" dirty="0" smtClean="0"/>
                  <a:t>… surprising even given Shannon theory!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290"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Coding Schemes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8548" y="3155172"/>
            <a:ext cx="7587570" cy="1428751"/>
            <a:chOff x="858548" y="2663825"/>
            <a:chExt cx="7587570" cy="1428751"/>
          </a:xfrm>
        </p:grpSpPr>
        <p:pic>
          <p:nvPicPr>
            <p:cNvPr id="1026" name="Picture 2" descr="C:\Users\Madhu Sudan\Google Drive\temp\HLF2017\leonard-schulman-origina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48" y="2663825"/>
              <a:ext cx="1047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adhu Sudan\Google Drive\temp\HLF2017\MSRMarkLar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346" y="2663825"/>
              <a:ext cx="12124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adhu Sudan\Google Drive\temp\HLF2017\Anup-Rao-201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771" y="2663826"/>
              <a:ext cx="1020536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Madhu Sudan\Google Drive\temp\HLF2017\image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690" y="2663827"/>
              <a:ext cx="1070182" cy="142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Madhu Sudan\Google Drive\temp\HLF2017\DSC00432SS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872" y="2663825"/>
              <a:ext cx="1071561" cy="142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Madhu Sudan\Google Drive\temp\HLF2017\hp-pic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506" y="2663828"/>
              <a:ext cx="1145612" cy="142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781136" y="4583920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9933FF"/>
                </a:solidFill>
              </a:rPr>
              <a:t>Schulman</a:t>
            </a:r>
            <a:endParaRPr lang="en-US" sz="1600" dirty="0">
              <a:solidFill>
                <a:srgbClr val="99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8893" y="4606990"/>
            <a:ext cx="1795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9933FF"/>
                </a:solidFill>
              </a:rPr>
              <a:t>Braverman-Rao</a:t>
            </a:r>
            <a:endParaRPr lang="en-US" sz="1600" dirty="0">
              <a:solidFill>
                <a:srgbClr val="9933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9913" y="4617376"/>
            <a:ext cx="96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9933FF"/>
                </a:solidFill>
              </a:rPr>
              <a:t>Kol-Raz</a:t>
            </a:r>
            <a:endParaRPr lang="en-US" sz="1600" dirty="0">
              <a:solidFill>
                <a:srgbClr val="9933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9314" y="4572768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9933FF"/>
                </a:solidFill>
              </a:rPr>
              <a:t>Haeupler</a:t>
            </a:r>
            <a:endParaRPr lang="en-US" sz="1600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454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3058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Pitch +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communication theory [a la Shannon, Hamming]:</a:t>
            </a:r>
          </a:p>
          <a:p>
            <a:pPr lvl="1"/>
            <a:r>
              <a:rPr lang="en-US" sz="2000" dirty="0" smtClean="0"/>
              <a:t>Built around sender and receiver perfectly synchronized.</a:t>
            </a:r>
          </a:p>
          <a:p>
            <a:pPr lvl="1"/>
            <a:r>
              <a:rPr lang="en-US" sz="2000" dirty="0" smtClean="0"/>
              <a:t>So large context (codes, protocols, priors) ignored.</a:t>
            </a:r>
          </a:p>
          <a:p>
            <a:r>
              <a:rPr lang="en-US" dirty="0" smtClean="0"/>
              <a:t>Most Human communication (also device-device)</a:t>
            </a:r>
          </a:p>
          <a:p>
            <a:pPr lvl="1"/>
            <a:r>
              <a:rPr lang="en-US" sz="2000" dirty="0" smtClean="0"/>
              <a:t>… does not assume perfect synchronization.</a:t>
            </a:r>
          </a:p>
          <a:p>
            <a:pPr lvl="1"/>
            <a:r>
              <a:rPr lang="en-US" sz="2000" dirty="0" smtClean="0"/>
              <a:t>So context is relevant: </a:t>
            </a:r>
          </a:p>
          <a:p>
            <a:pPr lvl="2"/>
            <a:r>
              <a:rPr lang="en-US" sz="2000" dirty="0" smtClean="0"/>
              <a:t>Qualitatively (receiver takes wrong action)</a:t>
            </a:r>
          </a:p>
          <a:p>
            <a:pPr lvl="2"/>
            <a:r>
              <a:rPr lang="en-US" sz="2000" dirty="0" smtClean="0"/>
              <a:t>and Quantitatively (inputs are long!!)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C:\Users\Madhu Sudan\Dropbox\temp\IITB-Comm\20161230_102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9742" y="4609852"/>
            <a:ext cx="2810184" cy="168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dhu Sudan\Dropbox\temp\IITB-Comm\20161230_102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5852" y="4609852"/>
            <a:ext cx="2810185" cy="16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dhu Sudan\Dropbox\temp\IITB-Comm\20161230_102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3631" y="4609851"/>
            <a:ext cx="2810185" cy="16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86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=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Digital Communication</a:t>
            </a:r>
          </a:p>
          <a:p>
            <a:pPr lvl="1"/>
            <a:r>
              <a:rPr lang="en-US" dirty="0" smtClean="0"/>
              <a:t>i.e., Communicating bits/bytes/data …</a:t>
            </a:r>
          </a:p>
          <a:p>
            <a:pPr lvl="2"/>
            <a:r>
              <a:rPr lang="en-US" dirty="0" smtClean="0"/>
              <a:t>As opposed to “radio waves for sound”</a:t>
            </a:r>
          </a:p>
          <a:p>
            <a:pPr lvl="2"/>
            <a:endParaRPr lang="en-US" dirty="0"/>
          </a:p>
          <a:p>
            <a:r>
              <a:rPr lang="en-US" dirty="0" smtClean="0"/>
              <a:t>Challenge? Communication can be … </a:t>
            </a:r>
          </a:p>
          <a:p>
            <a:pPr lvl="1"/>
            <a:r>
              <a:rPr lang="en-US" dirty="0" smtClean="0"/>
              <a:t>… expensive: (e.g., satellite with bounded energy to communicate)</a:t>
            </a:r>
          </a:p>
          <a:p>
            <a:pPr lvl="1"/>
            <a:r>
              <a:rPr lang="en-US" dirty="0" smtClean="0"/>
              <a:t>… noisy: (bits flipped, DVD scratched)</a:t>
            </a:r>
          </a:p>
          <a:p>
            <a:pPr lvl="1"/>
            <a:r>
              <a:rPr lang="en-US" dirty="0" smtClean="0"/>
              <a:t>… interactive: (complicates above further)</a:t>
            </a:r>
          </a:p>
          <a:p>
            <a:pPr lvl="1"/>
            <a:r>
              <a:rPr lang="en-US" dirty="0" smtClean="0"/>
              <a:t>… contextual (assumes you are running specific OS, </a:t>
            </a:r>
            <a:r>
              <a:rPr lang="en-US" dirty="0" err="1" smtClean="0"/>
              <a:t>IPvX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327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Contextual Proofs &amp;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 proofs assume large context.</a:t>
            </a:r>
          </a:p>
          <a:p>
            <a:pPr lvl="1"/>
            <a:r>
              <a:rPr lang="en-US" dirty="0" smtClean="0"/>
              <a:t>“By some estimates a proof that 2+2=4 in ZFC would require about 20000 steps … so we will use a huge set of axioms to shorten our proofs – namely, everything from high-school mathematics” [</a:t>
            </a:r>
            <a:r>
              <a:rPr lang="en-US" dirty="0" err="1" smtClean="0"/>
              <a:t>Lehman,Leighton,Meyer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smtClean="0"/>
              <a:t>Context shortens proofs. But context is uncertain!</a:t>
            </a:r>
          </a:p>
          <a:p>
            <a:pPr lvl="1"/>
            <a:r>
              <a:rPr lang="en-US" dirty="0" smtClean="0"/>
              <a:t>What is “high school mathematics”</a:t>
            </a:r>
          </a:p>
          <a:p>
            <a:pPr lvl="2"/>
            <a:r>
              <a:rPr lang="en-US" dirty="0" smtClean="0"/>
              <a:t>Is it a fixed set of axioms?</a:t>
            </a:r>
          </a:p>
          <a:p>
            <a:pPr lvl="2"/>
            <a:r>
              <a:rPr lang="en-US" dirty="0" smtClean="0"/>
              <a:t>Or a set from which others can be derived?</a:t>
            </a:r>
          </a:p>
          <a:p>
            <a:pPr lvl="3"/>
            <a:r>
              <a:rPr lang="en-US" dirty="0" smtClean="0"/>
              <a:t>Is the latter amenable to efficient reasoning?</a:t>
            </a:r>
          </a:p>
          <a:p>
            <a:pPr lvl="3"/>
            <a:r>
              <a:rPr lang="en-US" dirty="0" smtClean="0"/>
              <a:t>What is efficiency with large context?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20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Pitch +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communication theory [a la Shannon, Hamming]:</a:t>
            </a:r>
          </a:p>
          <a:p>
            <a:pPr lvl="1"/>
            <a:r>
              <a:rPr lang="en-US" sz="2000" dirty="0" smtClean="0"/>
              <a:t>Built around sender and receiver perfectly synchronized.</a:t>
            </a:r>
          </a:p>
          <a:p>
            <a:pPr lvl="1"/>
            <a:r>
              <a:rPr lang="en-US" sz="2000" dirty="0" smtClean="0"/>
              <a:t>So large context (codes, protocols, priors) ignored.</a:t>
            </a:r>
          </a:p>
          <a:p>
            <a:r>
              <a:rPr lang="en-US" dirty="0" smtClean="0"/>
              <a:t>Most Human communication (also device-device)</a:t>
            </a:r>
          </a:p>
          <a:p>
            <a:pPr lvl="1"/>
            <a:r>
              <a:rPr lang="en-US" sz="2000" dirty="0" smtClean="0"/>
              <a:t>… does not assume perfect synchronization.</a:t>
            </a:r>
          </a:p>
          <a:p>
            <a:pPr lvl="1"/>
            <a:r>
              <a:rPr lang="en-US" sz="2000" dirty="0" smtClean="0"/>
              <a:t>So context is relevant: </a:t>
            </a:r>
          </a:p>
          <a:p>
            <a:pPr lvl="2"/>
            <a:r>
              <a:rPr lang="en-US" sz="2000" dirty="0" smtClean="0"/>
              <a:t>Qualitatively (receiver takes wrong action)</a:t>
            </a:r>
          </a:p>
          <a:p>
            <a:pPr lvl="2"/>
            <a:r>
              <a:rPr lang="en-US" sz="2000" dirty="0" smtClean="0"/>
              <a:t>and Quantitatively (inputs are long!!)</a:t>
            </a:r>
            <a:endParaRPr lang="en-US" dirty="0" smtClean="0"/>
          </a:p>
          <a:p>
            <a:r>
              <a:rPr lang="en-US" dirty="0" smtClean="0"/>
              <a:t>Theory? What are the problems?</a:t>
            </a:r>
          </a:p>
          <a:p>
            <a:pPr lvl="1"/>
            <a:r>
              <a:rPr lang="en-US" dirty="0" smtClean="0"/>
              <a:t>Starting point = Shannon? Yao?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4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Communication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The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2561" y="1371600"/>
            <a:ext cx="426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(with shared randomness)</a:t>
            </a:r>
          </a:p>
        </p:txBody>
      </p:sp>
      <p:sp>
        <p:nvSpPr>
          <p:cNvPr id="9" name="Oval 8"/>
          <p:cNvSpPr/>
          <p:nvPr/>
        </p:nvSpPr>
        <p:spPr>
          <a:xfrm>
            <a:off x="798755" y="3340936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3" name="Oval 12"/>
          <p:cNvSpPr/>
          <p:nvPr/>
        </p:nvSpPr>
        <p:spPr>
          <a:xfrm>
            <a:off x="6971035" y="3355140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03350" y="2336800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7583338" y="2336800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7608572" y="4126664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=$$$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endCxn id="9" idx="7"/>
          </p:cNvCxnSpPr>
          <p:nvPr/>
        </p:nvCxnSpPr>
        <p:spPr bwMode="auto">
          <a:xfrm flipH="1">
            <a:off x="1802396" y="2792610"/>
            <a:ext cx="1851933" cy="661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3" idx="1"/>
          </p:cNvCxnSpPr>
          <p:nvPr/>
        </p:nvCxnSpPr>
        <p:spPr bwMode="auto">
          <a:xfrm>
            <a:off x="5212080" y="2755997"/>
            <a:ext cx="1939038" cy="712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1984753" y="3598662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>
            <a:off x="1653511" y="2309723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586420" y="2371247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"/>
            <a:ext cx="1103697" cy="142667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51626" y="5524945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=# 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bits exchanged </a:t>
                </a:r>
                <a:endParaRPr lang="en-US" sz="240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  <a:p>
                <a:pPr>
                  <a:buNone/>
                </a:pP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</a:t>
                </a:r>
                <a:r>
                  <a:rPr lang="en-US" sz="240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       by </a:t>
                </a: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best protocol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blipFill rotWithShape="0">
                <a:blip r:embed="rId8"/>
                <a:stretch>
                  <a:fillRect l="-149" t="-6757" r="-2526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509761" y="2728086"/>
            <a:ext cx="5612732" cy="1846788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Usuall</a:t>
            </a:r>
            <a:r>
              <a:rPr lang="en-US" dirty="0" smtClean="0"/>
              <a:t>y studied for lower bounds.</a:t>
            </a: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lang="en-US" dirty="0" smtClean="0"/>
              <a:t>This talk: CC as +</a:t>
            </a:r>
            <a:r>
              <a:rPr lang="en-US" dirty="0" err="1" smtClean="0"/>
              <a:t>ve</a:t>
            </a:r>
            <a:r>
              <a:rPr lang="en-US" dirty="0" smtClean="0"/>
              <a:t> model.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10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58" grpId="0"/>
      <p:bldP spid="59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Equality testing: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𝐸𝑄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𝐸𝑄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Hamming distance: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[Huang </a:t>
                </a:r>
                <a:r>
                  <a:rPr lang="en-US" sz="2000" dirty="0" err="1" smtClean="0"/>
                  <a:t>etal</a:t>
                </a:r>
                <a:r>
                  <a:rPr lang="en-US" sz="2000" dirty="0" smtClean="0"/>
                  <a:t>.]</a:t>
                </a:r>
              </a:p>
              <a:p>
                <a:r>
                  <a:rPr lang="en-US" dirty="0" smtClean="0"/>
                  <a:t>Small set intersection: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wt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wt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 smtClean="0"/>
                  <a:t> [</a:t>
                </a:r>
                <a:r>
                  <a:rPr lang="en-US" sz="2000" b="0" dirty="0" err="1" smtClean="0"/>
                  <a:t>Håstad</a:t>
                </a:r>
                <a:r>
                  <a:rPr lang="en-US" sz="2000" b="0" dirty="0" smtClean="0"/>
                  <a:t> </a:t>
                </a:r>
                <a:r>
                  <a:rPr lang="en-US" sz="2000" b="0" dirty="0" err="1" smtClean="0"/>
                  <a:t>Wigderson</a:t>
                </a:r>
                <a:r>
                  <a:rPr lang="en-US" sz="2000" b="0" dirty="0" smtClean="0"/>
                  <a:t>]</a:t>
                </a:r>
                <a:endParaRPr lang="en-US" sz="2000" dirty="0" smtClean="0"/>
              </a:p>
              <a:p>
                <a:r>
                  <a:rPr lang="en-US" dirty="0" smtClean="0"/>
                  <a:t>Gap (Real) Inner Product: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𝐺𝐼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 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𝐺𝐼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; 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[</a:t>
                </a:r>
                <a:r>
                  <a:rPr lang="en-US" sz="2000" dirty="0" err="1" smtClean="0">
                    <a:latin typeface="Cambria Math" panose="02040503050406030204" pitchFamily="18" charset="0"/>
                  </a:rPr>
                  <a:t>Alon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, Matias, </a:t>
                </a:r>
                <a:r>
                  <a:rPr lang="en-US" sz="2000" dirty="0" err="1" smtClean="0">
                    <a:latin typeface="Cambria Math" panose="02040503050406030204" pitchFamily="18" charset="0"/>
                  </a:rPr>
                  <a:t>Szegedy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]</a:t>
                </a: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Easy CC Problems </a:t>
            </a:r>
            <a:r>
              <a:rPr lang="en-US" sz="2000" dirty="0" smtClean="0"/>
              <a:t>[Ghazi,Kamath,S’15]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466324" y="1444625"/>
                <a:ext cx="4322076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Protocol:</a:t>
                </a:r>
              </a:p>
              <a:p>
                <a:pPr lvl="1" algn="l">
                  <a:buNone/>
                </a:pPr>
                <a:r>
                  <a:rPr lang="en-US" dirty="0" smtClean="0"/>
                  <a:t>Fix </a:t>
                </a:r>
                <a:r>
                  <a:rPr lang="en-US" dirty="0"/>
                  <a:t>ECC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 algn="l">
                  <a:buNone/>
                </a:pPr>
                <a:r>
                  <a:rPr lang="en-US" dirty="0" smtClean="0"/>
                  <a:t>Shared </a:t>
                </a:r>
                <a:r>
                  <a:rPr lang="en-US" dirty="0"/>
                  <a:t>randomness: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lvl="1" algn="l">
                  <a:buNone/>
                </a:pPr>
                <a:r>
                  <a:rPr lang="en-US" dirty="0"/>
                  <a:t>Exchange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 algn="l">
                  <a:buNone/>
                </a:pPr>
                <a:r>
                  <a:rPr lang="en-US" dirty="0" smtClean="0"/>
                  <a:t>Accept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4" y="1444625"/>
                <a:ext cx="4322076" cy="2052320"/>
              </a:xfrm>
              <a:prstGeom prst="roundRect">
                <a:avLst/>
              </a:prstGeom>
              <a:blipFill rotWithShape="0">
                <a:blip r:embed="rId3"/>
                <a:stretch>
                  <a:fillRect r="-979" b="-1166"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4466325" y="2103305"/>
                <a:ext cx="4322075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𝑘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Protocol:</a:t>
                </a:r>
              </a:p>
              <a:p>
                <a:pPr lvl="1" algn="l">
                  <a:buNone/>
                </a:pPr>
                <a:r>
                  <a:rPr lang="en-US" dirty="0" smtClean="0"/>
                  <a:t>Use common randomness</a:t>
                </a:r>
              </a:p>
              <a:p>
                <a:pPr lvl="1" algn="l">
                  <a:buNone/>
                </a:pPr>
                <a:r>
                  <a:rPr lang="en-US" dirty="0" smtClean="0"/>
                  <a:t>to hash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5" y="2103305"/>
                <a:ext cx="4322075" cy="205232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4466324" y="3877945"/>
                <a:ext cx="4322075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Main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 Insight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:</a:t>
                </a:r>
              </a:p>
              <a:p>
                <a:pPr lvl="1" algn="l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then</a:t>
                </a:r>
              </a:p>
              <a:p>
                <a:pPr lvl="1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4" y="3877945"/>
                <a:ext cx="4322075" cy="205232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751944" y="2303421"/>
            <a:ext cx="2019304" cy="1935072"/>
            <a:chOff x="6765733" y="1222375"/>
            <a:chExt cx="2019304" cy="193507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6765733" y="1222375"/>
              <a:ext cx="1921067" cy="1581786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82886" y="1333293"/>
                  <a:ext cx="2002151" cy="1824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 smtClean="0">
                    <a:solidFill>
                      <a:schemeClr val="tx1">
                        <a:lumMod val="75000"/>
                      </a:schemeClr>
                    </a:solidFill>
                  </a:endParaRPr>
                </a:p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0" dirty="0" smtClean="0">
                    <a:solidFill>
                      <a:schemeClr val="tx1">
                        <a:lumMod val="75000"/>
                      </a:schemeClr>
                    </a:solidFill>
                  </a:endParaRPr>
                </a:p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〉≜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 smtClean="0"/>
                </a:p>
                <a:p>
                  <a:pPr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2886" y="1333293"/>
                  <a:ext cx="2002151" cy="18241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77006" y="4155625"/>
                <a:ext cx="8788399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Unstated philosophical contribution of CC a la Yao:</a:t>
                </a:r>
              </a:p>
              <a:p>
                <a:pPr lvl="1" algn="l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Communication with a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focus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(“only need to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”)</a:t>
                </a:r>
              </a:p>
              <a:p>
                <a:pPr lvl="1" algn="l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can be more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effective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(shorter than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… )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006" y="4155625"/>
                <a:ext cx="8788399" cy="205232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1737" y="936364"/>
                <a:ext cx="7289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 </m:t>
                    </m:r>
                  </m:oMath>
                </a14:m>
                <a:r>
                  <a:rPr lang="en-US" dirty="0" smtClean="0"/>
                  <a:t>Problems with large inputs and small communication?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37" y="936364"/>
                <a:ext cx="728917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9231" r="-1338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992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523514" cy="4724400"/>
              </a:xfrm>
            </p:spPr>
            <p:txBody>
              <a:bodyPr/>
              <a:lstStyle/>
              <a:p>
                <a:r>
                  <a:rPr lang="en-US" dirty="0" smtClean="0"/>
                  <a:t>Many possibilities. Ongoing effort.</a:t>
                </a:r>
              </a:p>
              <a:p>
                <a:r>
                  <a:rPr lang="en-US" dirty="0" err="1" smtClean="0"/>
                  <a:t>Alice+Bob</a:t>
                </a:r>
                <a:r>
                  <a:rPr lang="en-US" dirty="0" smtClean="0"/>
                  <a:t> may have estimates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More generally: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close (in some sense).</a:t>
                </a:r>
              </a:p>
              <a:p>
                <a:r>
                  <a:rPr lang="en-US" dirty="0" smtClean="0"/>
                  <a:t>Knowledge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– function Bob wants to compute</a:t>
                </a:r>
              </a:p>
              <a:p>
                <a:pPr lvl="1"/>
                <a:r>
                  <a:rPr lang="en-US" dirty="0" smtClean="0"/>
                  <a:t>may not be exactly known to Alice! </a:t>
                </a:r>
              </a:p>
              <a:p>
                <a:r>
                  <a:rPr lang="en-US" dirty="0" smtClean="0"/>
                  <a:t>Shared randomness</a:t>
                </a:r>
              </a:p>
              <a:p>
                <a:pPr lvl="1"/>
                <a:r>
                  <a:rPr lang="en-US" dirty="0" smtClean="0"/>
                  <a:t>Alice + Bob may not have identical copies.</a:t>
                </a:r>
              </a:p>
              <a:p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523514" cy="4724400"/>
              </a:xfrm>
              <a:blipFill rotWithShape="1">
                <a:blip r:embed="rId3"/>
                <a:stretch>
                  <a:fillRect l="-28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4833257" y="4430486"/>
            <a:ext cx="2045720" cy="1307872"/>
            <a:chOff x="4833257" y="4430486"/>
            <a:chExt cx="2045720" cy="1307872"/>
          </a:xfrm>
        </p:grpSpPr>
        <p:sp>
          <p:nvSpPr>
            <p:cNvPr id="7" name="Oval 6"/>
            <p:cNvSpPr/>
            <p:nvPr/>
          </p:nvSpPr>
          <p:spPr bwMode="auto">
            <a:xfrm>
              <a:off x="6095206" y="4802186"/>
              <a:ext cx="783771" cy="93617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4833257" y="4430486"/>
              <a:ext cx="1261951" cy="8397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6693237" y="3258001"/>
            <a:ext cx="1895478" cy="936172"/>
            <a:chOff x="6693237" y="3258001"/>
            <a:chExt cx="1895478" cy="936172"/>
          </a:xfrm>
        </p:grpSpPr>
        <p:sp>
          <p:nvSpPr>
            <p:cNvPr id="18" name="Oval 17"/>
            <p:cNvSpPr/>
            <p:nvPr/>
          </p:nvSpPr>
          <p:spPr bwMode="auto">
            <a:xfrm>
              <a:off x="7804944" y="3258001"/>
              <a:ext cx="783771" cy="93617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6693237" y="3258001"/>
              <a:ext cx="1111709" cy="4680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23514" cy="609600"/>
          </a:xfrm>
        </p:spPr>
        <p:txBody>
          <a:bodyPr/>
          <a:lstStyle/>
          <a:p>
            <a:r>
              <a:rPr lang="en-US" dirty="0" smtClean="0"/>
              <a:t>Modelling Shared Context + Imperfection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0944" y="5008662"/>
            <a:ext cx="412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/>
              <a:t>2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303406" y="1077684"/>
            <a:ext cx="1473795" cy="1097872"/>
            <a:chOff x="6878977" y="774471"/>
            <a:chExt cx="1473795" cy="1097872"/>
          </a:xfrm>
        </p:grpSpPr>
        <p:sp>
          <p:nvSpPr>
            <p:cNvPr id="14" name="Oval 13"/>
            <p:cNvSpPr/>
            <p:nvPr/>
          </p:nvSpPr>
          <p:spPr bwMode="auto">
            <a:xfrm>
              <a:off x="7569001" y="774471"/>
              <a:ext cx="783771" cy="93617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54739" y="980947"/>
              <a:ext cx="4122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6878977" y="1286100"/>
              <a:ext cx="689232" cy="5862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Box 18"/>
          <p:cNvSpPr txBox="1"/>
          <p:nvPr/>
        </p:nvSpPr>
        <p:spPr>
          <a:xfrm>
            <a:off x="7990682" y="3464477"/>
            <a:ext cx="412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3510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Classical compression: </a:t>
                </a:r>
                <a:r>
                  <a:rPr lang="en-US" sz="2000" dirty="0">
                    <a:solidFill>
                      <a:srgbClr val="0033CC"/>
                    </a:solidFill>
                  </a:rPr>
                  <a:t>Alice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</a:rPr>
                  <a:t>; Bob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000">
                        <a:solidFill>
                          <a:srgbClr val="0033CC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sz="2000" dirty="0">
                  <a:solidFill>
                    <a:srgbClr val="0033CC"/>
                  </a:solidFill>
                </a:endParaRPr>
              </a:p>
              <a:p>
                <a:pPr lvl="1"/>
                <a:r>
                  <a:rPr lang="en-US" sz="2000" dirty="0" smtClean="0"/>
                  <a:t>Alice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b="0" dirty="0" smtClean="0"/>
                  <a:t> Bob:</a:t>
                </a:r>
                <a:r>
                  <a:rPr lang="en-US" sz="2000" b="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b="0" dirty="0" smtClean="0"/>
                  <a:t>; Bob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≟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b="0" dirty="0" smtClean="0"/>
                  <a:t>;</a:t>
                </a:r>
              </a:p>
              <a:p>
                <a:pPr lvl="1"/>
                <a:r>
                  <a:rPr lang="en-US" sz="2000" dirty="0" smtClean="0">
                    <a:solidFill>
                      <a:srgbClr val="993300"/>
                    </a:solidFill>
                  </a:rPr>
                  <a:t>[Shannon]: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 </a:t>
                </a:r>
                <a:r>
                  <a:rPr lang="en-US" sz="2000" b="0" dirty="0" smtClean="0"/>
                  <a:t>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000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[−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] 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Uncertain compression [</a:t>
                </a:r>
                <a:r>
                  <a:rPr lang="en-US" dirty="0" err="1" smtClean="0"/>
                  <a:t>Juba,Kalai,Khanna,S</a:t>
                </a:r>
                <a:r>
                  <a:rPr lang="en-US" dirty="0" smtClean="0"/>
                  <a:t>.]</a:t>
                </a:r>
              </a:p>
              <a:p>
                <a:pPr lvl="1"/>
                <a:r>
                  <a:rPr lang="en-US" sz="2000" dirty="0" smtClean="0"/>
                  <a:t>Alice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/>
                  <a:t>; Bob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sz="2000" i="1">
                        <a:latin typeface="Cambria Math"/>
                      </a:rPr>
                      <m:t>;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Alice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/>
                  <a:t> Bob: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; Bob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≟</m:t>
                    </m:r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sz="2000" dirty="0" smtClean="0"/>
                  <a:t>-close: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Can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Δ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>
                    <a:solidFill>
                      <a:srgbClr val="993300"/>
                    </a:solidFill>
                  </a:rPr>
                  <a:t>[JKKS] </a:t>
                </a:r>
                <a:r>
                  <a:rPr lang="en-US" sz="2000" dirty="0" smtClean="0"/>
                  <a:t>– Yes – with shared randomness.</a:t>
                </a:r>
              </a:p>
              <a:p>
                <a:pPr lvl="1"/>
                <a:r>
                  <a:rPr lang="en-US" sz="2000" dirty="0" smtClean="0">
                    <a:solidFill>
                      <a:srgbClr val="993300"/>
                    </a:solidFill>
                  </a:rPr>
                  <a:t>[CGMS] </a:t>
                </a:r>
                <a:r>
                  <a:rPr lang="en-US" sz="2000" dirty="0" smtClean="0"/>
                  <a:t>– Yes – with shared correlation.</a:t>
                </a:r>
              </a:p>
              <a:p>
                <a:pPr lvl="1"/>
                <a:r>
                  <a:rPr lang="en-US" sz="2000" dirty="0" smtClean="0">
                    <a:solidFill>
                      <a:srgbClr val="993300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993300"/>
                    </a:solidFill>
                  </a:rPr>
                  <a:t>Haramaty+S</a:t>
                </a:r>
                <a:r>
                  <a:rPr lang="en-US" sz="2000" dirty="0" smtClean="0">
                    <a:solidFill>
                      <a:srgbClr val="993300"/>
                    </a:solidFill>
                  </a:rPr>
                  <a:t>.] </a:t>
                </a:r>
                <a:r>
                  <a:rPr lang="en-US" sz="2000" dirty="0" smtClean="0"/>
                  <a:t>– Deterministically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Ω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|)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05740" y="4263390"/>
            <a:ext cx="7581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7822237" y="5157043"/>
            <a:ext cx="54172" cy="4116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171578" y="4752613"/>
            <a:ext cx="1301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10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Compression: 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Say Alice and Bob have rankings of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players. </a:t>
                </a:r>
              </a:p>
              <a:p>
                <a:pPr lvl="1"/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Rankings = </a:t>
                </a:r>
                <a:r>
                  <a:rPr lang="en-US" dirty="0" err="1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bijections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= rank of </a:t>
                </a:r>
                <a:r>
                  <a:rPr lang="en-US" i="1" dirty="0" err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i</a:t>
                </a:r>
                <a:r>
                  <a:rPr lang="en-US" i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</a:t>
                </a:r>
                <a:r>
                  <a:rPr lang="en-US" baseline="30000" dirty="0" err="1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th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player </a:t>
                </a:r>
                <a:r>
                  <a:rPr lang="en-US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in 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Alice’s </a:t>
                </a:r>
                <a:r>
                  <a:rPr lang="en-US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ranking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.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Further suppose they know rankings are close.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Bob wants to know: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How many bits does Alice need to send (non-interactively).</a:t>
                </a:r>
              </a:p>
              <a:p>
                <a:pPr lvl="1"/>
                <a:r>
                  <a:rPr lang="en-US" dirty="0" smtClean="0">
                    <a:solidFill>
                      <a:schemeClr val="accent1"/>
                    </a:solidFill>
                  </a:rPr>
                  <a:t>With shared randomness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1"/>
                    </a:solidFill>
                  </a:rPr>
                  <a:t>Deterministically?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 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?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)? 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 bwMode="auto">
              <a:xfrm>
                <a:off x="1717287" y="5698273"/>
                <a:ext cx="4861932" cy="546952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With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Elad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 </a:t>
                </a:r>
                <a:r>
                  <a:rPr lang="en-US" dirty="0" err="1" smtClean="0"/>
                  <a:t>H</a:t>
                </a:r>
                <a:r>
                  <a:rPr kumimoji="0" lang="en-US" sz="2000" b="0" i="0" u="none" strike="noStrike" cap="none" normalizeH="0" dirty="0" err="1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aramaty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</m:acc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func>
                      <m:funcPr>
                        <m:ctrlP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99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000" b="0" i="0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99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charset="0"/>
                              </a:rPr>
                              <m:t>log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99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</m:func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7287" y="5698273"/>
                <a:ext cx="4861932" cy="546952"/>
              </a:xfrm>
              <a:prstGeom prst="rect">
                <a:avLst/>
              </a:prstGeom>
              <a:blipFill rotWithShape="0">
                <a:blip r:embed="rId3"/>
                <a:stretch>
                  <a:fillRect b="-8421"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30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as a proxy for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Information theoretic study of language?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Goal of language: </a:t>
            </a:r>
            <a:r>
              <a:rPr lang="en-US" dirty="0" smtClean="0"/>
              <a:t>Effective means of expressing information/action.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Implicit objective of language: </a:t>
            </a:r>
            <a:r>
              <a:rPr lang="en-US" dirty="0" smtClean="0"/>
              <a:t>Make frequent messages short. Compression!</a:t>
            </a:r>
          </a:p>
          <a:p>
            <a:r>
              <a:rPr lang="en-US" dirty="0" smtClean="0"/>
              <a:t>Frequency = Known globally? Learned locally?</a:t>
            </a:r>
          </a:p>
          <a:p>
            <a:pPr lvl="1"/>
            <a:r>
              <a:rPr lang="en-US" dirty="0" smtClean="0"/>
              <a:t>If latter – every one can’t possibly agree on it;</a:t>
            </a:r>
          </a:p>
          <a:p>
            <a:pPr lvl="1"/>
            <a:r>
              <a:rPr lang="en-US" dirty="0" smtClean="0"/>
              <a:t>Yet need to agree on language (mostly)!</a:t>
            </a:r>
          </a:p>
          <a:p>
            <a:pPr lvl="1"/>
            <a:r>
              <a:rPr lang="en-US" dirty="0" smtClean="0"/>
              <a:t>Similar to problem of Uncertain Compression.</a:t>
            </a:r>
          </a:p>
          <a:p>
            <a:pPr lvl="1"/>
            <a:r>
              <a:rPr lang="en-US" dirty="0" smtClean="0"/>
              <a:t>Studied formally in </a:t>
            </a:r>
            <a:r>
              <a:rPr lang="en-US" dirty="0" smtClean="0">
                <a:solidFill>
                  <a:srgbClr val="993300"/>
                </a:solidFill>
              </a:rPr>
              <a:t>[</a:t>
            </a:r>
            <a:r>
              <a:rPr lang="en-US" dirty="0" err="1" smtClean="0">
                <a:solidFill>
                  <a:srgbClr val="993300"/>
                </a:solidFill>
              </a:rPr>
              <a:t>Ghazi,Haramaty,Kamath,S</a:t>
            </a:r>
            <a:r>
              <a:rPr lang="en-US" dirty="0" smtClean="0">
                <a:solidFill>
                  <a:srgbClr val="993300"/>
                </a:solidFill>
              </a:rPr>
              <a:t>. ITCS 17]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58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Imperfectly Shared Randomness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Recall: </a:t>
                </a:r>
                <a:r>
                  <a:rPr lang="en-US" dirty="0" smtClean="0"/>
                  <a:t>Communication becomes more effective with randomness.</a:t>
                </a:r>
              </a:p>
              <a:p>
                <a:pPr lvl="1"/>
                <a:r>
                  <a:rPr lang="en-US" dirty="0" smtClean="0"/>
                  <a:t>Identity, Hamming Distance, Small Set Intersection, Inner Product.</a:t>
                </a:r>
              </a:p>
              <a:p>
                <a:r>
                  <a:rPr lang="en-US" dirty="0" smtClean="0"/>
                  <a:t>How does performance degrade if players only share correlated variables:</a:t>
                </a:r>
              </a:p>
              <a:p>
                <a:pPr lvl="1"/>
                <a:r>
                  <a:rPr lang="en-US" dirty="0" smtClean="0"/>
                  <a:t>E.g. </a:t>
                </a:r>
                <a:r>
                  <a:rPr lang="en-US" dirty="0"/>
                  <a:t>Alice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; </a:t>
                </a:r>
                <a:r>
                  <a:rPr lang="en-US" dirty="0"/>
                  <a:t>Bob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)= 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</a:rPr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; 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;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𝜌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∈(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 </a:t>
                </a:r>
              </a:p>
              <a:p>
                <a:r>
                  <a:rPr lang="en-US" dirty="0" smtClean="0"/>
                  <a:t>[CGMS ’16]:</a:t>
                </a:r>
              </a:p>
              <a:p>
                <a:pPr lvl="1"/>
                <a:r>
                  <a:rPr lang="en-US" dirty="0" smtClean="0"/>
                  <a:t>Comm. With perfect randomness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Comm. With imperfect randomness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𝜌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148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48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Imperfectly Shared Randomness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Easy (Complete) Problem:</a:t>
                </a:r>
              </a:p>
              <a:p>
                <a:pPr lvl="1"/>
                <a:r>
                  <a:rPr lang="en-US" sz="2000" dirty="0" smtClean="0"/>
                  <a:t>Gap Inner Product: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𝐺𝐼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000" dirty="0" smtClean="0"/>
                  <a:t>                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Decidable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o.w</a:t>
                </a:r>
                <a:r>
                  <a:rPr lang="en-US" sz="2000" dirty="0" smtClean="0"/>
                  <a:t>.) communication</a:t>
                </a:r>
                <a:endParaRPr lang="en-US" sz="2000" dirty="0"/>
              </a:p>
              <a:p>
                <a:r>
                  <a:rPr lang="en-US" dirty="0" smtClean="0"/>
                  <a:t>Hard Problem:</a:t>
                </a:r>
              </a:p>
              <a:p>
                <a:pPr lvl="1"/>
                <a:r>
                  <a:rPr lang="en-US" sz="2000" dirty="0" smtClean="0"/>
                  <a:t>Sparse Gap Inner Product: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𝐺𝐼𝑃</m:t>
                    </m:r>
                  </m:oMath>
                </a14:m>
                <a:r>
                  <a:rPr lang="en-US" sz="2000" dirty="0" smtClean="0"/>
                  <a:t> on sparse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0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Classical communication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/>
                  <a:t>[uses sparsity]</a:t>
                </a:r>
              </a:p>
              <a:p>
                <a:pPr lvl="1"/>
                <a:r>
                  <a:rPr lang="en-US" sz="2000" dirty="0" smtClean="0"/>
                  <a:t>No way to use sparsity with imperfect randomness. </a:t>
                </a:r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50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=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build theory and not just use whatever works?</a:t>
            </a:r>
          </a:p>
          <a:p>
            <a:pPr lvl="1"/>
            <a:r>
              <a:rPr lang="en-US" dirty="0" smtClean="0"/>
              <a:t>Ad-hoc solutions work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today</a:t>
            </a:r>
            <a:r>
              <a:rPr lang="en-US" dirty="0" smtClean="0"/>
              <a:t>, but will they work </a:t>
            </a:r>
            <a:r>
              <a:rPr lang="en-US" u="sng" dirty="0" smtClean="0">
                <a:solidFill>
                  <a:srgbClr val="FF0000"/>
                </a:solidFill>
              </a:rPr>
              <a:t>tomorrow</a:t>
            </a:r>
            <a:r>
              <a:rPr lang="en-US" dirty="0" smtClean="0"/>
              <a:t>?</a:t>
            </a:r>
          </a:p>
          <a:p>
            <a:pPr lvl="1"/>
            <a:r>
              <a:rPr lang="en-US" u="sng" dirty="0" smtClean="0"/>
              <a:t>Formulating problem</a:t>
            </a:r>
            <a:r>
              <a:rPr lang="en-US" dirty="0" smtClean="0"/>
              <a:t> allows comparison of solutions!</a:t>
            </a:r>
          </a:p>
          <a:p>
            <a:pPr lvl="2"/>
            <a:r>
              <a:rPr lang="en-US" dirty="0" smtClean="0"/>
              <a:t>And some </a:t>
            </a:r>
            <a:r>
              <a:rPr lang="en-US" u="sng" dirty="0" smtClean="0"/>
              <a:t>creative solutions</a:t>
            </a:r>
            <a:r>
              <a:rPr lang="en-US" dirty="0" smtClean="0"/>
              <a:t> might be surprisingly better than naïve!</a:t>
            </a:r>
          </a:p>
          <a:p>
            <a:pPr lvl="1"/>
            <a:r>
              <a:rPr lang="en-US" dirty="0" smtClean="0"/>
              <a:t>Better understanding of limits.</a:t>
            </a:r>
          </a:p>
          <a:p>
            <a:pPr lvl="2"/>
            <a:r>
              <a:rPr lang="en-US" dirty="0" smtClean="0"/>
              <a:t>What can not be achieved …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4007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Functional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</a:t>
                </a:r>
                <a:r>
                  <a:rPr lang="en-US" dirty="0" err="1" smtClean="0"/>
                  <a:t>Ghazi,Komargodski,Kothari,S</a:t>
                </a:r>
                <a:r>
                  <a:rPr lang="en-US" dirty="0" smtClean="0"/>
                  <a:t>. ‘16]</a:t>
                </a:r>
              </a:p>
              <a:p>
                <a:r>
                  <a:rPr lang="en-US" dirty="0" smtClean="0"/>
                  <a:t>Recall positive message of Yao’s model:</a:t>
                </a:r>
              </a:p>
              <a:p>
                <a:pPr lvl="1"/>
                <a:r>
                  <a:rPr lang="en-US" dirty="0" smtClean="0"/>
                  <a:t>Communication can be brief, if Alice knows what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Bob wants to compute. </a:t>
                </a:r>
              </a:p>
              <a:p>
                <a:r>
                  <a:rPr lang="en-US" dirty="0" smtClean="0"/>
                  <a:t>What if Alice only knows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approximately?</a:t>
                </a:r>
              </a:p>
              <a:p>
                <a:pPr lvl="1"/>
                <a:r>
                  <a:rPr lang="en-US" dirty="0" smtClean="0"/>
                  <a:t>Can communication still be short?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74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Distributional Complexity: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; </m:t>
                    </m:r>
                  </m:oMath>
                </a14:m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error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Π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∼</m:t>
                            </m:r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</a:t>
                </a:r>
                <a:r>
                  <a:rPr lang="en-US" sz="2000" b="0" dirty="0" smtClean="0"/>
                  <a:t>omplexity: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: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𝑒𝑟𝑟𝑜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Functional Uncertainty Model - I:</a:t>
                </a:r>
              </a:p>
              <a:p>
                <a:pPr lvl="1"/>
                <a:r>
                  <a:rPr lang="en-US" sz="2000" dirty="0" smtClean="0"/>
                  <a:t>Adversary picks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2000" b="0" dirty="0" smtClean="0"/>
                  <a:t>Nature picks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Alice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←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; </a:t>
                </a:r>
                <a:r>
                  <a:rPr lang="en-US" sz="2000" dirty="0" smtClean="0"/>
                  <a:t>Bob</a:t>
                </a:r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←(</m:t>
                    </m:r>
                    <m:r>
                      <a:rPr lang="en-US" sz="2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sz="2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;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Promise</a:t>
                </a:r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Goal: Compute (any)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2"/>
                <a:r>
                  <a:rPr lang="en-US" sz="2000" dirty="0" smtClean="0"/>
                  <a:t>(just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part of input; this is complexity of what?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93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0537" y="1369158"/>
                <a:ext cx="8229600" cy="4724400"/>
              </a:xfrm>
            </p:spPr>
            <p:txBody>
              <a:bodyPr/>
              <a:lstStyle/>
              <a:p>
                <a:r>
                  <a:rPr lang="en-US" sz="2000" b="0" dirty="0" smtClean="0"/>
                  <a:t>Modelled by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</m:oMath>
                </a14:m>
                <a:r>
                  <a:rPr lang="en-US" sz="2000" b="0" dirty="0" smtClean="0"/>
                  <a:t> of possible inputs</a:t>
                </a:r>
              </a:p>
              <a:p>
                <a:r>
                  <a:rPr lang="en-US" sz="2000" dirty="0" smtClean="0"/>
                  <a:t>Protocols know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</m:oMath>
                </a14:m>
                <a:r>
                  <a:rPr lang="en-US" sz="2000" b="0" dirty="0" smtClean="0"/>
                  <a:t> bu</a:t>
                </a:r>
                <a:r>
                  <a:rPr lang="en-US" sz="2000" dirty="0" smtClean="0"/>
                  <a:t>t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sz="2000" dirty="0" smtClean="0"/>
                  <a:t>Uncertain error: 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𝑒𝑟𝑟𝑜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Π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/>
                  <a:t>Uncertain complexity: </a:t>
                </a:r>
                <a:r>
                  <a:rPr lang="en-US" dirty="0" smtClean="0"/>
                  <a:t>	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𝑈𝑐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  <m:r>
                              <a:rPr lang="en-US" sz="1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error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</m:e>
                            </m:d>
                            <m:r>
                              <a:rPr lang="en-US" sz="1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sz="1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8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Π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b="0" dirty="0" smtClean="0"/>
                  <a:t>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</m:oMath>
                </a14:m>
                <a:r>
                  <a:rPr lang="en-US" b="0" dirty="0" smtClean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𝑈𝑐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537" y="1369158"/>
                <a:ext cx="8229600" cy="4724400"/>
              </a:xfrm>
              <a:blipFill rotWithShape="1">
                <a:blip r:embed="rId2"/>
                <a:stretch>
                  <a:fillRect l="-296" b="-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Uncertainty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6632174" y="1264443"/>
            <a:ext cx="2428875" cy="4291013"/>
            <a:chOff x="6215063" y="1857375"/>
            <a:chExt cx="2428875" cy="4291013"/>
          </a:xfrm>
        </p:grpSpPr>
        <p:grpSp>
          <p:nvGrpSpPr>
            <p:cNvPr id="24" name="Group 23"/>
            <p:cNvGrpSpPr/>
            <p:nvPr/>
          </p:nvGrpSpPr>
          <p:grpSpPr>
            <a:xfrm>
              <a:off x="6600821" y="2347912"/>
              <a:ext cx="100012" cy="3390903"/>
              <a:chOff x="6600821" y="2347912"/>
              <a:chExt cx="100012" cy="3390903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6600825" y="37909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600824" y="4100512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600825" y="439578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6600825" y="47053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6600823" y="50101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6600822" y="5310187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6600825" y="34099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600821" y="564356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600822" y="30670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6615108" y="271462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6605587" y="2347912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167683" y="2371721"/>
              <a:ext cx="100012" cy="3390903"/>
              <a:chOff x="6600821" y="2347912"/>
              <a:chExt cx="100012" cy="3390903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600825" y="37909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6600824" y="4100512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600825" y="439578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600825" y="47053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6600823" y="50101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6600822" y="5310187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6600825" y="34099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6600821" y="564356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6600822" y="30670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6615108" y="271462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605587" y="2347912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  <p:cxnSp>
          <p:nvCxnSpPr>
            <p:cNvPr id="38" name="Straight Connector 37"/>
            <p:cNvCxnSpPr>
              <a:stCxn id="10" idx="6"/>
              <a:endCxn id="32" idx="2"/>
            </p:cNvCxnSpPr>
            <p:nvPr/>
          </p:nvCxnSpPr>
          <p:spPr bwMode="auto">
            <a:xfrm flipV="1">
              <a:off x="6686549" y="3481384"/>
              <a:ext cx="1481138" cy="6667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10" idx="6"/>
              <a:endCxn id="30" idx="2"/>
            </p:cNvCxnSpPr>
            <p:nvPr/>
          </p:nvCxnSpPr>
          <p:spPr bwMode="auto">
            <a:xfrm>
              <a:off x="6686549" y="4148137"/>
              <a:ext cx="1481136" cy="9334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>
              <a:stCxn id="10" idx="6"/>
              <a:endCxn id="29" idx="2"/>
            </p:cNvCxnSpPr>
            <p:nvPr/>
          </p:nvCxnSpPr>
          <p:spPr bwMode="auto">
            <a:xfrm>
              <a:off x="6686549" y="4148137"/>
              <a:ext cx="1481138" cy="6286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>
              <a:stCxn id="10" idx="6"/>
              <a:endCxn id="28" idx="2"/>
            </p:cNvCxnSpPr>
            <p:nvPr/>
          </p:nvCxnSpPr>
          <p:spPr bwMode="auto">
            <a:xfrm>
              <a:off x="6686549" y="4148137"/>
              <a:ext cx="1481138" cy="31908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>
              <a:stCxn id="10" idx="6"/>
              <a:endCxn id="27" idx="2"/>
            </p:cNvCxnSpPr>
            <p:nvPr/>
          </p:nvCxnSpPr>
          <p:spPr bwMode="auto">
            <a:xfrm>
              <a:off x="6686549" y="4148137"/>
              <a:ext cx="1481137" cy="2380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>
              <a:stCxn id="10" idx="7"/>
              <a:endCxn id="26" idx="2"/>
            </p:cNvCxnSpPr>
            <p:nvPr/>
          </p:nvCxnSpPr>
          <p:spPr bwMode="auto">
            <a:xfrm flipV="1">
              <a:off x="6673995" y="3862384"/>
              <a:ext cx="1493692" cy="25207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>
              <a:stCxn id="18" idx="7"/>
              <a:endCxn id="32" idx="1"/>
            </p:cNvCxnSpPr>
            <p:nvPr/>
          </p:nvCxnSpPr>
          <p:spPr bwMode="auto">
            <a:xfrm>
              <a:off x="6688279" y="2728574"/>
              <a:ext cx="1491962" cy="7191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>
              <a:endCxn id="32" idx="2"/>
            </p:cNvCxnSpPr>
            <p:nvPr/>
          </p:nvCxnSpPr>
          <p:spPr bwMode="auto">
            <a:xfrm>
              <a:off x="6673995" y="3433759"/>
              <a:ext cx="1493692" cy="476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Rounded Rectangle 54"/>
            <p:cNvSpPr/>
            <p:nvPr/>
          </p:nvSpPr>
          <p:spPr bwMode="auto">
            <a:xfrm>
              <a:off x="6215063" y="1857375"/>
              <a:ext cx="2428875" cy="4291013"/>
            </a:xfrm>
            <a:prstGeom prst="roundRect">
              <a:avLst/>
            </a:prstGeom>
            <a:solidFill>
              <a:schemeClr val="accent1">
                <a:alpha val="13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01656" y="3912356"/>
                  <a:ext cx="42300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656" y="3912356"/>
                  <a:ext cx="42300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714" b="-2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4967" y="3224173"/>
                  <a:ext cx="4358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967" y="3224173"/>
                  <a:ext cx="43588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269567" y="1962090"/>
                  <a:ext cx="4294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567" y="1962090"/>
                  <a:ext cx="42941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71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 bwMode="auto">
          <a:xfrm>
            <a:off x="858072" y="2138363"/>
            <a:ext cx="1142178" cy="6477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88665" y="4819648"/>
            <a:ext cx="1142178" cy="50958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60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Thm 1: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;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; 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𝑈𝑐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,.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;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)  </a:t>
                </a:r>
                <a:endParaRPr lang="en-US" dirty="0"/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Thm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2: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(+</a:t>
                </a:r>
                <a:r>
                  <a:rPr lang="en-US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ve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</m:oMath>
                </a14:m>
                <a:r>
                  <a:rPr lang="en-US" dirty="0" smtClean="0"/>
                  <a:t>,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𝑈𝑐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𝑜𝑛𝑒𝑤𝑎𝑦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𝒢</m:t>
                          </m:r>
                        </m:e>
                      </m:d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𝑜𝑛𝑒𝑤𝑎𝑦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Thm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2’: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(+</a:t>
                </a:r>
                <a:r>
                  <a:rPr lang="en-US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ve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,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𝑈𝑐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𝑜𝑛𝑒𝑤𝑎𝑦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𝒢</m:t>
                          </m:r>
                        </m:e>
                      </m:d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𝑜𝑛𝑒𝑤𝑎𝑦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𝒢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⋅(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Mutual Information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;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55801" y="2990582"/>
            <a:ext cx="3437159" cy="1186132"/>
            <a:chOff x="2855801" y="2990582"/>
            <a:chExt cx="3437159" cy="1186132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855801" y="2990582"/>
              <a:ext cx="3378312" cy="1186132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5801" y="2990582"/>
              <a:ext cx="343715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Protocols are not</a:t>
              </a:r>
            </a:p>
            <a:p>
              <a:pPr>
                <a:buNone/>
              </a:pPr>
              <a:r>
                <a:rPr lang="en-US" dirty="0" smtClean="0"/>
                <a:t>continuous </a:t>
              </a:r>
              <a:r>
                <a:rPr lang="en-US" dirty="0" err="1" smtClean="0"/>
                <a:t>wrt</a:t>
              </a:r>
              <a:r>
                <a:rPr lang="en-US" dirty="0" smtClean="0"/>
                <a:t> the </a:t>
              </a:r>
            </a:p>
            <a:p>
              <a:pPr>
                <a:buNone/>
              </a:pPr>
              <a:r>
                <a:rPr lang="en-US" dirty="0" smtClean="0"/>
                <a:t>function being computed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4978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Negative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;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𝑁𝑜𝑖𝑠𝑦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⊕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⊕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⊕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⊕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|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⊕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Certain </a:t>
                </a:r>
                <a:r>
                  <a:rPr lang="en-US" dirty="0" err="1" smtClean="0"/>
                  <a:t>Comm</a:t>
                </a:r>
                <a:r>
                  <a:rPr lang="en-US" dirty="0" smtClean="0"/>
                  <a:t>: Alice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Bob: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⊕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⊕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 ⊕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⊕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           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∼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Bernoulli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b="0" i="1" smtClean="0"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sz="2000" b="0" i="1" smtClean="0">
                                                        <a:solidFill>
                                                          <a:schemeClr val="accent5">
                                                            <a:lumMod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solidFill>
                                                          <a:schemeClr val="accent5">
                                                            <a:lumMod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⊕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𝑈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 smtClean="0"/>
                  <a:t>Uncertain Lower bound:</a:t>
                </a:r>
              </a:p>
              <a:p>
                <a:pPr lvl="1"/>
                <a:r>
                  <a:rPr lang="en-US" sz="2000" dirty="0" smtClean="0"/>
                  <a:t>Standard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0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;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/>
                  <a:t>Lower bound obtain by picking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 randomly: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/>
                  <a:t> uniform;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/>
                  <a:t> noisy copy of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b="-4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54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result (</a:t>
            </a:r>
            <a:r>
              <a:rPr lang="en-US" dirty="0" err="1" smtClean="0"/>
              <a:t>Thm</a:t>
            </a:r>
            <a:r>
              <a:rPr lang="en-US" dirty="0" smtClean="0"/>
              <a:t>. 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5762" y="1152524"/>
                <a:ext cx="8301038" cy="4724400"/>
              </a:xfrm>
            </p:spPr>
            <p:txBody>
              <a:bodyPr/>
              <a:lstStyle/>
              <a:p>
                <a:r>
                  <a:rPr lang="en-US" sz="2000" dirty="0" smtClean="0"/>
                  <a:t>Consider comm. Matrix</a:t>
                </a:r>
              </a:p>
              <a:p>
                <a:r>
                  <a:rPr lang="en-US" sz="2000" dirty="0" smtClean="0"/>
                  <a:t>Protocol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000" dirty="0" smtClean="0"/>
                  <a:t> partitions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matrix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blocks</a:t>
                </a:r>
              </a:p>
              <a:p>
                <a:r>
                  <a:rPr lang="en-US" sz="2000" dirty="0" smtClean="0"/>
                  <a:t>Bob wants to know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which block?</a:t>
                </a:r>
              </a:p>
              <a:p>
                <a:r>
                  <a:rPr lang="en-US" sz="2000" dirty="0" smtClean="0"/>
                  <a:t>Common randomness: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Alice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Bob: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Bob (</a:t>
                </a:r>
                <a:r>
                  <a:rPr lang="en-US" sz="2000" dirty="0" err="1" smtClean="0"/>
                  <a:t>whp</a:t>
                </a:r>
                <a:r>
                  <a:rPr lang="en-US" sz="2000" dirty="0" smtClean="0"/>
                  <a:t>) recognizes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block and uses it.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/>
                  <a:t>suffices.</a:t>
                </a: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2" y="1152524"/>
                <a:ext cx="8301038" cy="4724400"/>
              </a:xfrm>
              <a:blipFill rotWithShape="1">
                <a:blip r:embed="rId2"/>
                <a:stretch>
                  <a:fillRect l="-73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19550" y="1952625"/>
            <a:ext cx="4495800" cy="4267200"/>
            <a:chOff x="4019550" y="1952625"/>
            <a:chExt cx="4495800" cy="4267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019550" y="1952625"/>
              <a:ext cx="4495800" cy="4267200"/>
            </a:xfrm>
            <a:prstGeom prst="rect">
              <a:avLst/>
            </a:prstGeom>
            <a:solidFill>
              <a:srgbClr val="CC99FF">
                <a:alpha val="51000"/>
              </a:srgb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49552" y="3886170"/>
                  <a:ext cx="10357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552" y="3886170"/>
                  <a:ext cx="103579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019550" y="1971672"/>
            <a:ext cx="4495800" cy="4276728"/>
            <a:chOff x="4019550" y="1952625"/>
            <a:chExt cx="4495800" cy="4276728"/>
          </a:xfrm>
        </p:grpSpPr>
        <p:sp>
          <p:nvSpPr>
            <p:cNvPr id="8" name="Rectangle 7"/>
            <p:cNvSpPr/>
            <p:nvPr/>
          </p:nvSpPr>
          <p:spPr bwMode="auto">
            <a:xfrm>
              <a:off x="4019550" y="1952625"/>
              <a:ext cx="4495800" cy="566738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19550" y="2519363"/>
              <a:ext cx="4495800" cy="76676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019550" y="4010025"/>
              <a:ext cx="4495800" cy="128587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19550" y="5295899"/>
              <a:ext cx="4495800" cy="366715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019550" y="5662615"/>
              <a:ext cx="4495800" cy="5667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92281" y="1373743"/>
                <a:ext cx="4855496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“CC preserved under uncertainty for</a:t>
                </a:r>
              </a:p>
              <a:p>
                <a:pPr>
                  <a:buNone/>
                </a:pPr>
                <a:r>
                  <a:rPr lang="en-US" dirty="0" smtClean="0"/>
                  <a:t>one-way </a:t>
                </a:r>
                <a:r>
                  <a:rPr lang="en-US" dirty="0"/>
                  <a:t>communication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b="0" dirty="0" smtClean="0"/>
                  <a:t>”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81" y="1373743"/>
                <a:ext cx="4855496" cy="1138773"/>
              </a:xfrm>
              <a:prstGeom prst="rect">
                <a:avLst/>
              </a:prstGeom>
              <a:blipFill rotWithShape="1">
                <a:blip r:embed="rId4"/>
                <a:stretch>
                  <a:fillRect l="-1004" t="-2674" r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295398" y="1076295"/>
            <a:ext cx="4083683" cy="895377"/>
            <a:chOff x="4295398" y="1076295"/>
            <a:chExt cx="4083683" cy="895377"/>
          </a:xfrm>
        </p:grpSpPr>
        <p:grpSp>
          <p:nvGrpSpPr>
            <p:cNvPr id="20" name="Group 19"/>
            <p:cNvGrpSpPr/>
            <p:nvPr/>
          </p:nvGrpSpPr>
          <p:grpSpPr>
            <a:xfrm>
              <a:off x="7794369" y="1085790"/>
              <a:ext cx="584712" cy="866835"/>
              <a:chOff x="7794369" y="1085790"/>
              <a:chExt cx="584712" cy="866835"/>
            </a:xfrm>
          </p:grpSpPr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8086725" y="1509713"/>
                <a:ext cx="9525" cy="4429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794369" y="1085790"/>
                    <a:ext cx="58471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4369" y="1085790"/>
                    <a:ext cx="584712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/>
            <p:cNvGrpSpPr/>
            <p:nvPr/>
          </p:nvGrpSpPr>
          <p:grpSpPr>
            <a:xfrm>
              <a:off x="4295398" y="1076295"/>
              <a:ext cx="524631" cy="866835"/>
              <a:chOff x="7824410" y="1085790"/>
              <a:chExt cx="524631" cy="866835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8086725" y="1509713"/>
                <a:ext cx="9525" cy="4429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824410" y="1085790"/>
                    <a:ext cx="52463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4410" y="1085790"/>
                    <a:ext cx="524631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6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5087753" y="1104837"/>
              <a:ext cx="530594" cy="866835"/>
              <a:chOff x="7821428" y="1085790"/>
              <a:chExt cx="530594" cy="866835"/>
            </a:xfrm>
          </p:grpSpPr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8086725" y="1509713"/>
                <a:ext cx="9525" cy="4429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821428" y="1085790"/>
                    <a:ext cx="53059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1428" y="1085790"/>
                    <a:ext cx="530594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62132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W.p.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,⋅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endParaRPr lang="en-US" b="0" dirty="0" smtClean="0"/>
              </a:p>
              <a:p>
                <a:pPr marL="857250" lvl="1" indent="-457200"/>
                <a:r>
                  <a:rPr lang="en-US" dirty="0" smtClean="0"/>
                  <a:t>Main idea: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then </a:t>
                </a:r>
                <a:r>
                  <a:rPr lang="en-US" b="0" dirty="0" err="1" smtClean="0"/>
                  <a:t>w.h.p</a:t>
                </a:r>
                <a:r>
                  <a:rPr lang="en-US" b="0" dirty="0" smtClean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,⋅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,⋅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b="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,⋅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selected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exp</m:t>
                    </m:r>
                    <m:r>
                      <a:rPr lang="en-US" b="0" i="1" smtClean="0">
                        <a:latin typeface="Cambria Math"/>
                      </a:rPr>
                      <m:t>(−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 smtClean="0"/>
                  <a:t>But Step 2. works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55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Thm</a:t>
            </a:r>
            <a:r>
              <a:rPr lang="en-US" dirty="0" smtClean="0"/>
              <a:t> 2’: Main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 can not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Instead use [HJMR’07]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Each sample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Analysis goes through 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53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35788" cy="609600"/>
          </a:xfrm>
        </p:spPr>
        <p:txBody>
          <a:bodyPr/>
          <a:lstStyle/>
          <a:p>
            <a:r>
              <a:rPr lang="en-US" dirty="0" smtClean="0"/>
              <a:t>4. Contextual Proofs and Uncertainty?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552329" cy="4724400"/>
              </a:xfrm>
            </p:spPr>
            <p:txBody>
              <a:bodyPr/>
              <a:lstStyle/>
              <a:p>
                <a:r>
                  <a:rPr lang="en-US" dirty="0" smtClean="0"/>
                  <a:t>Scenario: Alice + Bob start with axioms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: subset of clauses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Alice wishes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for some clause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But 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 smtClean="0"/>
                  <a:t> may be long (~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b="0" dirty="0" smtClean="0"/>
                  <a:t>)</a:t>
                </a:r>
              </a:p>
              <a:p>
                <a:r>
                  <a:rPr lang="en-US" dirty="0" smtClean="0"/>
                  <a:t>Context to rescue: Maybe Alice + Bob share context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 smtClean="0"/>
                  <a:t> ; and </a:t>
                </a:r>
                <a:r>
                  <a:rPr lang="en-US" b="0" u="sng" dirty="0" smtClean="0"/>
                  <a:t>contextual proof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 smtClean="0"/>
                  <a:t> short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r>
                  <a:rPr lang="en-US" dirty="0" smtClean="0"/>
                  <a:t>Uncertainty: Alice’s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0" dirty="0" smtClean="0"/>
                  <a:t> (Bob’s context)</a:t>
                </a:r>
              </a:p>
              <a:p>
                <a:pPr lvl="1"/>
                <a:r>
                  <a:rPr lang="en-US" dirty="0" smtClean="0"/>
                  <a:t>Alice writes proof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When can Bob 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552329" cy="4724400"/>
              </a:xfrm>
              <a:blipFill rotWithShape="0">
                <a:blip r:embed="rId2"/>
                <a:stretch>
                  <a:fillRect l="-356" t="-1290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09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35788" cy="609600"/>
          </a:xfrm>
        </p:spPr>
        <p:txBody>
          <a:bodyPr/>
          <a:lstStyle/>
          <a:p>
            <a:r>
              <a:rPr lang="en-US" dirty="0" smtClean="0"/>
              <a:t>4. Contextual Proofs and Uncertainty? 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Scenario: Alice + Bob start with axioms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: subset of clauses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Alice wishes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for some clause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Alice writes proof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When can Bob 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Surely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one step long? </a:t>
                </a:r>
              </a:p>
              <a:p>
                <a:pPr lvl="1"/>
                <a:r>
                  <a:rPr lang="en-US" dirty="0" smtClean="0"/>
                  <a:t>Can Bob still 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time?</a:t>
                </a:r>
              </a:p>
              <a:p>
                <a:pPr lvl="1"/>
                <a:r>
                  <a:rPr lang="en-US" dirty="0" smtClean="0"/>
                  <a:t>Need feasible data structure that allows this!</a:t>
                </a:r>
              </a:p>
              <a:p>
                <a:pPr lvl="2"/>
                <a:r>
                  <a:rPr lang="en-US" dirty="0" smtClean="0"/>
                  <a:t>None known to exist. Might be harder than Partial Match Retrieval 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 r="-2370" b="-1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96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Old?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new theories? Were old ones not good enough?</a:t>
            </a:r>
          </a:p>
          <a:p>
            <a:pPr lvl="1"/>
            <a:r>
              <a:rPr lang="en-US" dirty="0" smtClean="0"/>
              <a:t>Quite the opposite: Old ones were too good.</a:t>
            </a:r>
          </a:p>
          <a:p>
            <a:pPr lvl="1"/>
            <a:r>
              <a:rPr lang="en-US" dirty="0" smtClean="0"/>
              <a:t>They provided right framework and took us from ground level to “orbit”!</a:t>
            </a:r>
          </a:p>
          <a:p>
            <a:pPr lvl="1"/>
            <a:r>
              <a:rPr lang="en-US" dirty="0" smtClean="0"/>
              <a:t>And now we can explore all of “space” … but new possibilities leads to new challenges.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2262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963" y="1133475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Perturbing “common information” assumptions in Shannon/Yao theory, lead to many changes.</a:t>
                </a:r>
              </a:p>
              <a:p>
                <a:pPr lvl="1"/>
                <a:r>
                  <a:rPr lang="en-US" dirty="0" smtClean="0"/>
                  <a:t>Some debilitating</a:t>
                </a:r>
              </a:p>
              <a:p>
                <a:pPr lvl="1"/>
                <a:r>
                  <a:rPr lang="en-US" dirty="0" smtClean="0"/>
                  <a:t>Some not; but require careful protocol choice.</a:t>
                </a:r>
              </a:p>
              <a:p>
                <a:r>
                  <a:rPr lang="en-US" dirty="0" smtClean="0"/>
                  <a:t>In general: Communication protocols are not continuous functions of the common information.</a:t>
                </a:r>
              </a:p>
              <a:p>
                <a:r>
                  <a:rPr lang="en-US" dirty="0" smtClean="0"/>
                  <a:t>Uncertain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𝒢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needs more exploration!</a:t>
                </a:r>
              </a:p>
              <a:p>
                <a:r>
                  <a:rPr lang="en-US" dirty="0" smtClean="0"/>
                  <a:t>Some open questions from our work:</a:t>
                </a:r>
              </a:p>
              <a:p>
                <a:pPr lvl="1"/>
                <a:r>
                  <a:rPr lang="en-US" b="0" dirty="0" smtClean="0"/>
                  <a:t>Tighten the gap: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Multi-round setting? Two rounds?</a:t>
                </a:r>
              </a:p>
              <a:p>
                <a:pPr lvl="1"/>
                <a:r>
                  <a:rPr lang="en-US" dirty="0" smtClean="0"/>
                  <a:t>What if randomness &amp; function </a:t>
                </a:r>
                <a:r>
                  <a:rPr lang="en-US" dirty="0" err="1" smtClean="0"/>
                  <a:t>imprefectly</a:t>
                </a:r>
                <a:r>
                  <a:rPr lang="en-US" dirty="0" smtClean="0"/>
                  <a:t> shared? [Prelim. Results in [Ghazi+S’17]]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963" y="1133475"/>
                <a:ext cx="8229600" cy="4724400"/>
              </a:xfrm>
              <a:blipFill rotWithShape="1">
                <a:blip r:embed="rId2"/>
                <a:stretch>
                  <a:fillRect l="-370" t="-1161" r="-1556" b="-1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17,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Oberwolfach: Uncertain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90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dirty="0" smtClean="0"/>
              <a:t>Contextual Communication &amp;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1336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846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Communication Complexity: Yao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The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IITB Math &amp; Inf: Functional Uncertainty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2561" y="1371600"/>
            <a:ext cx="426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(with shared randomness)</a:t>
            </a:r>
          </a:p>
        </p:txBody>
      </p:sp>
      <p:sp>
        <p:nvSpPr>
          <p:cNvPr id="13" name="Oval 12"/>
          <p:cNvSpPr/>
          <p:nvPr/>
        </p:nvSpPr>
        <p:spPr>
          <a:xfrm>
            <a:off x="6971035" y="3355140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03350" y="2336800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7583338" y="2336800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7608572" y="4126664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$$$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 bwMode="auto">
          <a:xfrm flipH="1">
            <a:off x="1802396" y="2792610"/>
            <a:ext cx="1851933" cy="661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3" idx="1"/>
          </p:cNvCxnSpPr>
          <p:nvPr/>
        </p:nvCxnSpPr>
        <p:spPr bwMode="auto">
          <a:xfrm>
            <a:off x="5212080" y="2755997"/>
            <a:ext cx="1939038" cy="712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>
            <a:off x="1653511" y="2309723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586420" y="2371247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80" y="175757"/>
            <a:ext cx="1274436" cy="164737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51626" y="5524945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=# 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bits exchanged </a:t>
                </a:r>
                <a:endParaRPr lang="en-US" sz="240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  <a:p>
                <a:pPr>
                  <a:buNone/>
                </a:pP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</a:t>
                </a:r>
                <a:r>
                  <a:rPr lang="en-US" sz="240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       by </a:t>
                </a: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best protocol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blipFill rotWithShape="0">
                <a:blip r:embed="rId8"/>
                <a:stretch>
                  <a:fillRect l="-149" t="-6757" r="-2526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827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58" grpId="0"/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8285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Boole’s “modest” ambition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i="1" dirty="0" smtClean="0"/>
              <a:t>“The </a:t>
            </a:r>
            <a:r>
              <a:rPr lang="en-US" sz="1600" i="1" dirty="0"/>
              <a:t>design of the following treatise is to investigate the fundamental laws of those operations of the mind by which reasoning is performed; to give expression to them in the symbolical language of a Calculus, and upon this foundation to establish the science of Logic and construct its method; to make that method itself the basis of a general method for the application of the mathematical doctrine of Probabilities; and, finally, to collect from the various elements of truth brought to view in the course of these inquiries some probable intimations concerning the nature and constitution of the human mind</a:t>
            </a:r>
            <a:r>
              <a:rPr lang="en-US" sz="1600" dirty="0" smtClean="0"/>
              <a:t>.”        [</a:t>
            </a:r>
            <a:r>
              <a:rPr lang="en-US" sz="1600" dirty="0" err="1" smtClean="0"/>
              <a:t>G.Boole</a:t>
            </a:r>
            <a:r>
              <a:rPr lang="en-US" sz="1600" dirty="0" smtClean="0"/>
              <a:t>, “On the laws of thought …” p.1]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557847" y="1670858"/>
            <a:ext cx="598517" cy="290946"/>
          </a:xfrm>
          <a:prstGeom prst="rect">
            <a:avLst/>
          </a:prstGeom>
          <a:solidFill>
            <a:schemeClr val="tx1">
              <a:alpha val="24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31723" y="1670858"/>
            <a:ext cx="1061259" cy="290946"/>
          </a:xfrm>
          <a:prstGeom prst="rect">
            <a:avLst/>
          </a:prstGeom>
          <a:solidFill>
            <a:schemeClr val="tx1">
              <a:alpha val="24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35483" y="2150226"/>
            <a:ext cx="598517" cy="290946"/>
          </a:xfrm>
          <a:prstGeom prst="rect">
            <a:avLst/>
          </a:prstGeom>
          <a:solidFill>
            <a:schemeClr val="tx1">
              <a:alpha val="24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6364" y="2635134"/>
            <a:ext cx="1379912" cy="290946"/>
          </a:xfrm>
          <a:prstGeom prst="rect">
            <a:avLst/>
          </a:prstGeom>
          <a:solidFill>
            <a:schemeClr val="tx1">
              <a:alpha val="24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92982" y="3136669"/>
            <a:ext cx="2427316" cy="290946"/>
          </a:xfrm>
          <a:prstGeom prst="rect">
            <a:avLst/>
          </a:prstGeom>
          <a:solidFill>
            <a:schemeClr val="tx1">
              <a:alpha val="24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18458" y="3355571"/>
            <a:ext cx="1432560" cy="290946"/>
          </a:xfrm>
          <a:prstGeom prst="rect">
            <a:avLst/>
          </a:prstGeom>
          <a:solidFill>
            <a:schemeClr val="tx1">
              <a:alpha val="24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3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Pitch +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communication theory [a la Shannon, Hamming]:</a:t>
            </a:r>
          </a:p>
          <a:p>
            <a:pPr lvl="1"/>
            <a:r>
              <a:rPr lang="en-US" sz="2000" dirty="0" smtClean="0"/>
              <a:t>Built around sender and receiver perfectly synchronized.</a:t>
            </a:r>
          </a:p>
          <a:p>
            <a:pPr lvl="1"/>
            <a:r>
              <a:rPr lang="en-US" sz="2000" dirty="0" smtClean="0"/>
              <a:t>So large context (codes, protocols, priors) ignored.</a:t>
            </a:r>
          </a:p>
          <a:p>
            <a:r>
              <a:rPr lang="en-US" dirty="0" smtClean="0"/>
              <a:t>Most Human communication (also device-device)</a:t>
            </a:r>
          </a:p>
          <a:p>
            <a:pPr lvl="1"/>
            <a:r>
              <a:rPr lang="en-US" sz="2000" dirty="0" smtClean="0"/>
              <a:t>… does not assume perfect synchronization.</a:t>
            </a:r>
          </a:p>
          <a:p>
            <a:pPr lvl="1"/>
            <a:r>
              <a:rPr lang="en-US" sz="2000" dirty="0" smtClean="0"/>
              <a:t>So context is relevant: </a:t>
            </a:r>
          </a:p>
          <a:p>
            <a:pPr lvl="2"/>
            <a:r>
              <a:rPr lang="en-US" sz="2000" dirty="0" smtClean="0"/>
              <a:t>Qualitatively (receiver takes wrong action)</a:t>
            </a:r>
          </a:p>
          <a:p>
            <a:pPr lvl="2"/>
            <a:r>
              <a:rPr lang="en-US" sz="2000" dirty="0" smtClean="0"/>
              <a:t>and Quantitatively (inputs are long!!)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026" name="Picture 2" descr="C:\Users\Madhu Sudan\Dropbox\temp\IITB-Comm\20161230_102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9742" y="4609852"/>
            <a:ext cx="2810184" cy="168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dhu Sudan\Dropbox\temp\IITB-Comm\20161230_102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5852" y="4609852"/>
            <a:ext cx="2810185" cy="16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dhu Sudan\Dropbox\temp\IITB-Comm\20161230_102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3631" y="4609851"/>
            <a:ext cx="2810185" cy="16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31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Contextual Proofs &amp;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 proofs assume large context.</a:t>
            </a:r>
          </a:p>
          <a:p>
            <a:pPr lvl="1"/>
            <a:r>
              <a:rPr lang="en-US" dirty="0" smtClean="0"/>
              <a:t>“By some estimates a proof that 2+2=4 in ZFC would require about 20000 steps … so we will use a huge set of axioms to shorten our proofs – namely, everything from high-school mathematics” [</a:t>
            </a:r>
            <a:r>
              <a:rPr lang="en-US" dirty="0" err="1" smtClean="0"/>
              <a:t>Lehman,Leighton,Meyer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 smtClean="0"/>
              <a:t>Context shortens proofs. But context is uncertain!</a:t>
            </a:r>
          </a:p>
          <a:p>
            <a:pPr lvl="1"/>
            <a:r>
              <a:rPr lang="en-US" dirty="0" smtClean="0"/>
              <a:t>What is “high school mathematics”</a:t>
            </a:r>
          </a:p>
          <a:p>
            <a:pPr lvl="2"/>
            <a:r>
              <a:rPr lang="en-US" dirty="0" smtClean="0"/>
              <a:t>Is it a fixed set of axioms?</a:t>
            </a:r>
          </a:p>
          <a:p>
            <a:pPr lvl="2"/>
            <a:r>
              <a:rPr lang="en-US" dirty="0" smtClean="0"/>
              <a:t>Or a set from which others can be derived?</a:t>
            </a:r>
          </a:p>
          <a:p>
            <a:pPr lvl="3"/>
            <a:r>
              <a:rPr lang="en-US" dirty="0" smtClean="0"/>
              <a:t>Is the latter amenable to efficient reasoning?</a:t>
            </a:r>
          </a:p>
          <a:p>
            <a:pPr lvl="3"/>
            <a:r>
              <a:rPr lang="en-US" dirty="0" smtClean="0"/>
              <a:t>What is efficiency with large context?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26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Pitch +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communication theory [a la Shannon, Hamming]:</a:t>
            </a:r>
          </a:p>
          <a:p>
            <a:pPr lvl="1"/>
            <a:r>
              <a:rPr lang="en-US" sz="2000" dirty="0" smtClean="0"/>
              <a:t>Built around sender and receiver perfectly synchronized.</a:t>
            </a:r>
          </a:p>
          <a:p>
            <a:pPr lvl="1"/>
            <a:r>
              <a:rPr lang="en-US" sz="2000" dirty="0" smtClean="0"/>
              <a:t>So large context (codes, protocols, priors) ignored.</a:t>
            </a:r>
          </a:p>
          <a:p>
            <a:r>
              <a:rPr lang="en-US" dirty="0" smtClean="0"/>
              <a:t>Most Human communication (also device-device)</a:t>
            </a:r>
          </a:p>
          <a:p>
            <a:pPr lvl="1"/>
            <a:r>
              <a:rPr lang="en-US" sz="2000" dirty="0" smtClean="0"/>
              <a:t>… does not assume perfect synchronization.</a:t>
            </a:r>
          </a:p>
          <a:p>
            <a:pPr lvl="1"/>
            <a:r>
              <a:rPr lang="en-US" sz="2000" dirty="0" smtClean="0"/>
              <a:t>So context is relevant: </a:t>
            </a:r>
          </a:p>
          <a:p>
            <a:pPr lvl="2"/>
            <a:r>
              <a:rPr lang="en-US" sz="2000" dirty="0" smtClean="0"/>
              <a:t>Qualitatively (receiver takes wrong action)</a:t>
            </a:r>
          </a:p>
          <a:p>
            <a:pPr lvl="2"/>
            <a:r>
              <a:rPr lang="en-US" sz="2000" dirty="0" smtClean="0"/>
              <a:t>and Quantitatively (inputs are long!!)</a:t>
            </a:r>
            <a:endParaRPr lang="en-US" dirty="0" smtClean="0"/>
          </a:p>
          <a:p>
            <a:r>
              <a:rPr lang="en-US" dirty="0" smtClean="0"/>
              <a:t>Theory? What are the problems?</a:t>
            </a:r>
          </a:p>
          <a:p>
            <a:pPr lvl="1"/>
            <a:r>
              <a:rPr lang="en-US" dirty="0" smtClean="0"/>
              <a:t>Starting point = Shannon? Yao?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85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Communication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The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2561" y="1371600"/>
            <a:ext cx="426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(with shared randomness)</a:t>
            </a:r>
          </a:p>
        </p:txBody>
      </p:sp>
      <p:sp>
        <p:nvSpPr>
          <p:cNvPr id="9" name="Oval 8"/>
          <p:cNvSpPr/>
          <p:nvPr/>
        </p:nvSpPr>
        <p:spPr>
          <a:xfrm>
            <a:off x="798755" y="3340936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sp>
        <p:nvSpPr>
          <p:cNvPr id="13" name="Oval 12"/>
          <p:cNvSpPr/>
          <p:nvPr/>
        </p:nvSpPr>
        <p:spPr>
          <a:xfrm>
            <a:off x="6971035" y="3355140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03350" y="2336800"/>
            <a:ext cx="0" cy="100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7583338" y="2336800"/>
            <a:ext cx="2540" cy="1018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1706880"/>
                <a:ext cx="3886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130" y="1652102"/>
                <a:ext cx="38862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7608572" y="4126664"/>
            <a:ext cx="0" cy="896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446" y="4965012"/>
                <a:ext cx="164462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$$$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329" y="2336800"/>
                <a:ext cx="169508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endCxn id="9" idx="7"/>
          </p:cNvCxnSpPr>
          <p:nvPr/>
        </p:nvCxnSpPr>
        <p:spPr bwMode="auto">
          <a:xfrm flipH="1">
            <a:off x="1802396" y="2792610"/>
            <a:ext cx="1851933" cy="6613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endCxn id="13" idx="1"/>
          </p:cNvCxnSpPr>
          <p:nvPr/>
        </p:nvCxnSpPr>
        <p:spPr bwMode="auto">
          <a:xfrm>
            <a:off x="5212080" y="2755997"/>
            <a:ext cx="1939038" cy="712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8"/>
          <p:cNvGrpSpPr/>
          <p:nvPr/>
        </p:nvGrpSpPr>
        <p:grpSpPr>
          <a:xfrm>
            <a:off x="1984753" y="3598662"/>
            <a:ext cx="5006812" cy="294640"/>
            <a:chOff x="1974593" y="3558022"/>
            <a:chExt cx="5006812" cy="294640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974593" y="3696218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1984963" y="385266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1984753" y="3558022"/>
              <a:ext cx="499644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21" y="1823135"/>
                <a:ext cx="3012978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>
            <a:off x="1653511" y="2309723"/>
            <a:ext cx="1805201" cy="10747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586420" y="2371247"/>
            <a:ext cx="1749100" cy="10504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"/>
            <a:ext cx="1103697" cy="142667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51626" y="5524945"/>
            <a:ext cx="12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w.p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2/3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=# 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bits exchanged </a:t>
                </a:r>
                <a:endParaRPr lang="en-US" sz="2400" dirty="0" smtClean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endParaRPr>
              </a:p>
              <a:p>
                <a:pPr>
                  <a:buNone/>
                </a:pP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</a:t>
                </a:r>
                <a:r>
                  <a:rPr lang="en-US" sz="240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        by </a:t>
                </a:r>
                <a:r>
                  <a:rPr lang="en-US" sz="240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rPr>
                  <a:t>best protocol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20" y="4773419"/>
                <a:ext cx="4102726" cy="904863"/>
              </a:xfrm>
              <a:prstGeom prst="rect">
                <a:avLst/>
              </a:prstGeom>
              <a:blipFill rotWithShape="0">
                <a:blip r:embed="rId8"/>
                <a:stretch>
                  <a:fillRect l="-149" t="-6757" r="-2526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1509761" y="2728086"/>
            <a:ext cx="5612732" cy="1846788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rPr>
              <a:t>Usuall</a:t>
            </a:r>
            <a:r>
              <a:rPr lang="en-US" dirty="0" smtClean="0"/>
              <a:t>y studied for lower bounds.</a:t>
            </a:r>
          </a:p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None/>
              <a:tabLst/>
            </a:pPr>
            <a:r>
              <a:rPr lang="en-US" dirty="0" smtClean="0"/>
              <a:t>This talk: CC as +</a:t>
            </a:r>
            <a:r>
              <a:rPr lang="en-US" dirty="0" err="1" smtClean="0"/>
              <a:t>ve</a:t>
            </a:r>
            <a:r>
              <a:rPr lang="en-US" dirty="0" smtClean="0"/>
              <a:t> model.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27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58" grpId="0"/>
      <p:bldP spid="59" grpId="0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Equality testing: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𝐸𝑄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𝐸𝑄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Hamming distance: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[Huang </a:t>
                </a:r>
                <a:r>
                  <a:rPr lang="en-US" sz="2000" dirty="0" err="1" smtClean="0"/>
                  <a:t>etal</a:t>
                </a:r>
                <a:r>
                  <a:rPr lang="en-US" sz="2000" dirty="0" smtClean="0"/>
                  <a:t>.]</a:t>
                </a:r>
              </a:p>
              <a:p>
                <a:r>
                  <a:rPr lang="en-US" dirty="0" smtClean="0"/>
                  <a:t>Small set intersection: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wt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wt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&amp; 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 smtClean="0"/>
                  <a:t> [</a:t>
                </a:r>
                <a:r>
                  <a:rPr lang="en-US" sz="2000" b="0" dirty="0" err="1" smtClean="0"/>
                  <a:t>Håstad</a:t>
                </a:r>
                <a:r>
                  <a:rPr lang="en-US" sz="2000" b="0" dirty="0" smtClean="0"/>
                  <a:t> </a:t>
                </a:r>
                <a:r>
                  <a:rPr lang="en-US" sz="2000" b="0" dirty="0" err="1" smtClean="0"/>
                  <a:t>Wigderson</a:t>
                </a:r>
                <a:r>
                  <a:rPr lang="en-US" sz="2000" b="0" dirty="0" smtClean="0"/>
                  <a:t>]</a:t>
                </a:r>
                <a:endParaRPr lang="en-US" sz="2000" dirty="0" smtClean="0"/>
              </a:p>
              <a:p>
                <a:r>
                  <a:rPr lang="en-US" dirty="0" smtClean="0"/>
                  <a:t>Gap (Real) Inner Product: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𝐺𝐼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 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𝐺𝐼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; </m:t>
                    </m:r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[</a:t>
                </a:r>
                <a:r>
                  <a:rPr lang="en-US" sz="2000" dirty="0" err="1" smtClean="0">
                    <a:latin typeface="Cambria Math" panose="02040503050406030204" pitchFamily="18" charset="0"/>
                  </a:rPr>
                  <a:t>Alon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, Matias, </a:t>
                </a:r>
                <a:r>
                  <a:rPr lang="en-US" sz="2000" dirty="0" err="1" smtClean="0">
                    <a:latin typeface="Cambria Math" panose="02040503050406030204" pitchFamily="18" charset="0"/>
                  </a:rPr>
                  <a:t>Szegedy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]</a:t>
                </a: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Easy CC Problems </a:t>
            </a:r>
            <a:r>
              <a:rPr lang="en-US" sz="2000" dirty="0" smtClean="0"/>
              <a:t>[Ghazi,Kamath,S’15]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4466324" y="1444625"/>
                <a:ext cx="4322076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Protocol:</a:t>
                </a:r>
              </a:p>
              <a:p>
                <a:pPr lvl="1" algn="l">
                  <a:buNone/>
                </a:pPr>
                <a:r>
                  <a:rPr lang="en-US" dirty="0" smtClean="0"/>
                  <a:t>Fix </a:t>
                </a:r>
                <a:r>
                  <a:rPr lang="en-US" dirty="0"/>
                  <a:t>ECC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 algn="l">
                  <a:buNone/>
                </a:pPr>
                <a:r>
                  <a:rPr lang="en-US" dirty="0" smtClean="0"/>
                  <a:t>Shared </a:t>
                </a:r>
                <a:r>
                  <a:rPr lang="en-US" dirty="0"/>
                  <a:t>randomness: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lvl="1" algn="l">
                  <a:buNone/>
                </a:pPr>
                <a:r>
                  <a:rPr lang="en-US" dirty="0"/>
                  <a:t>Exchange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 algn="l">
                  <a:buNone/>
                </a:pPr>
                <a:r>
                  <a:rPr lang="en-US" dirty="0" smtClean="0"/>
                  <a:t>Accept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4" y="1444625"/>
                <a:ext cx="4322076" cy="2052320"/>
              </a:xfrm>
              <a:prstGeom prst="roundRect">
                <a:avLst/>
              </a:prstGeom>
              <a:blipFill rotWithShape="0">
                <a:blip r:embed="rId3"/>
                <a:stretch>
                  <a:fillRect r="-979" b="-1166"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4466325" y="2103305"/>
                <a:ext cx="4322075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d>
                      <m:d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𝑘</m:t>
                        </m:r>
                      </m:e>
                    </m:d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Protocol:</a:t>
                </a:r>
              </a:p>
              <a:p>
                <a:pPr lvl="1" algn="l">
                  <a:buNone/>
                </a:pPr>
                <a:r>
                  <a:rPr lang="en-US" dirty="0" smtClean="0"/>
                  <a:t>Use common randomness</a:t>
                </a:r>
              </a:p>
              <a:p>
                <a:pPr lvl="1" algn="l">
                  <a:buNone/>
                </a:pPr>
                <a:r>
                  <a:rPr lang="en-US" dirty="0" smtClean="0"/>
                  <a:t>to hash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5" y="2103305"/>
                <a:ext cx="4322075" cy="205232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4466324" y="3877945"/>
                <a:ext cx="4322075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Main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 Insight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:</a:t>
                </a:r>
              </a:p>
              <a:p>
                <a:pPr lvl="1" algn="l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then</a:t>
                </a:r>
              </a:p>
              <a:p>
                <a:pPr lvl="1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6324" y="3877945"/>
                <a:ext cx="4322075" cy="205232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751944" y="2303421"/>
            <a:ext cx="2019304" cy="1935072"/>
            <a:chOff x="6765733" y="1222375"/>
            <a:chExt cx="2019304" cy="193507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6765733" y="1222375"/>
              <a:ext cx="1921067" cy="1581786"/>
            </a:xfrm>
            <a:prstGeom prst="round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782886" y="1333293"/>
                  <a:ext cx="2002151" cy="1824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 smtClean="0">
                    <a:solidFill>
                      <a:schemeClr val="tx1">
                        <a:lumMod val="75000"/>
                      </a:schemeClr>
                    </a:solidFill>
                  </a:endParaRPr>
                </a:p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b="0" dirty="0" smtClean="0">
                    <a:solidFill>
                      <a:schemeClr val="tx1">
                        <a:lumMod val="75000"/>
                      </a:schemeClr>
                    </a:solidFill>
                  </a:endParaRPr>
                </a:p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〈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〉≜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 smtClean="0"/>
                </a:p>
                <a:p>
                  <a:pPr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2886" y="1333293"/>
                  <a:ext cx="2002151" cy="18241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77006" y="4155625"/>
                <a:ext cx="8788399" cy="205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>
                  <a:buNone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Unstated philosophical contribution of CC a la Yao:</a:t>
                </a:r>
              </a:p>
              <a:p>
                <a:pPr lvl="1" algn="l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Communication with a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focus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(“only need to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”)</a:t>
                </a:r>
              </a:p>
              <a:p>
                <a:pPr lvl="1" algn="l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can be more </a:t>
                </a:r>
                <a:r>
                  <a:rPr lang="en-US" u="sng" dirty="0" smtClean="0">
                    <a:solidFill>
                      <a:srgbClr val="C00000"/>
                    </a:solidFill>
                  </a:rPr>
                  <a:t>effective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(shorter than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… )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006" y="4155625"/>
                <a:ext cx="8788399" cy="205232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1737" y="936364"/>
                <a:ext cx="7289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 </m:t>
                    </m:r>
                  </m:oMath>
                </a14:m>
                <a:r>
                  <a:rPr lang="en-US" dirty="0" smtClean="0"/>
                  <a:t>Problems with large inputs and small communication?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37" y="936364"/>
                <a:ext cx="728917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9231" r="-1338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053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from the 1940s: Advent of digital age.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Communication media are always noisy</a:t>
            </a:r>
          </a:p>
          <a:p>
            <a:pPr lvl="1"/>
            <a:r>
              <a:rPr lang="en-US" dirty="0" smtClean="0"/>
              <a:t>But digital information less tolerant to noise!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IISER: Reliable Meaningful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17475" y="3050674"/>
            <a:ext cx="1175838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/>
              <a:t>Alice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23641" y="3074036"/>
            <a:ext cx="531020" cy="753208"/>
            <a:chOff x="5564980" y="1291676"/>
            <a:chExt cx="531020" cy="753208"/>
          </a:xfrm>
        </p:grpSpPr>
        <p:grpSp>
          <p:nvGrpSpPr>
            <p:cNvPr id="13" name="Group 12"/>
            <p:cNvGrpSpPr/>
            <p:nvPr/>
          </p:nvGrpSpPr>
          <p:grpSpPr>
            <a:xfrm>
              <a:off x="5662612" y="1291676"/>
              <a:ext cx="338137" cy="743920"/>
              <a:chOff x="5662612" y="1291676"/>
              <a:chExt cx="338137" cy="74392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62612" y="1291676"/>
                <a:ext cx="100012" cy="743920"/>
                <a:chOff x="5662612" y="1291676"/>
                <a:chExt cx="100012" cy="74392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5662612" y="1291676"/>
                  <a:ext cx="52388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 flipV="1">
                  <a:off x="5715000" y="1291676"/>
                  <a:ext cx="47624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5786437" y="1291676"/>
                <a:ext cx="100012" cy="743920"/>
                <a:chOff x="5662612" y="1291676"/>
                <a:chExt cx="100012" cy="74392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5662612" y="1291676"/>
                  <a:ext cx="52388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5715000" y="1291676"/>
                  <a:ext cx="47624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5900737" y="1291676"/>
                <a:ext cx="100012" cy="743920"/>
                <a:chOff x="5662612" y="1291676"/>
                <a:chExt cx="100012" cy="74392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5662612" y="1291676"/>
                  <a:ext cx="52388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 flipV="1">
                  <a:off x="5715000" y="1291676"/>
                  <a:ext cx="47624" cy="743920"/>
                </a:xfrm>
                <a:prstGeom prst="line">
                  <a:avLst/>
                </a:prstGeom>
                <a:ln>
                  <a:solidFill>
                    <a:srgbClr val="00080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>
            <a:xfrm flipV="1">
              <a:off x="6000749" y="1668280"/>
              <a:ext cx="95251" cy="3766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564980" y="1663398"/>
              <a:ext cx="90488" cy="371960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>
            <a:stCxn id="8" idx="6"/>
          </p:cNvCxnSpPr>
          <p:nvPr/>
        </p:nvCxnSpPr>
        <p:spPr>
          <a:xfrm>
            <a:off x="1893313" y="3436436"/>
            <a:ext cx="2235094" cy="14204"/>
          </a:xfrm>
          <a:prstGeom prst="line">
            <a:avLst/>
          </a:prstGeom>
          <a:ln>
            <a:solidFill>
              <a:srgbClr val="000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54661" y="3457742"/>
            <a:ext cx="2235094" cy="14204"/>
          </a:xfrm>
          <a:prstGeom prst="line">
            <a:avLst/>
          </a:prstGeom>
          <a:ln>
            <a:solidFill>
              <a:srgbClr val="000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89755" y="3064878"/>
            <a:ext cx="1229686" cy="77152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25" name="Oval Callout 24"/>
          <p:cNvSpPr/>
          <p:nvPr/>
        </p:nvSpPr>
        <p:spPr>
          <a:xfrm>
            <a:off x="1840089" y="2245145"/>
            <a:ext cx="1688803" cy="104206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We are not ready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4966042" y="2266451"/>
            <a:ext cx="1688803" cy="104206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We are </a:t>
            </a:r>
            <a:r>
              <a:rPr lang="en-US" dirty="0" smtClean="0">
                <a:solidFill>
                  <a:schemeClr val="tx1"/>
                </a:solidFill>
              </a:rPr>
              <a:t>now </a:t>
            </a:r>
            <a:r>
              <a:rPr lang="en-US" dirty="0">
                <a:solidFill>
                  <a:schemeClr val="tx1"/>
                </a:solidFill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930070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523514" cy="4724400"/>
              </a:xfrm>
            </p:spPr>
            <p:txBody>
              <a:bodyPr/>
              <a:lstStyle/>
              <a:p>
                <a:r>
                  <a:rPr lang="en-US" dirty="0" smtClean="0"/>
                  <a:t>Many possibilities. Ongoing effort.</a:t>
                </a:r>
              </a:p>
              <a:p>
                <a:r>
                  <a:rPr lang="en-US" dirty="0" err="1" smtClean="0"/>
                  <a:t>Alice+Bob</a:t>
                </a:r>
                <a:r>
                  <a:rPr lang="en-US" dirty="0" smtClean="0"/>
                  <a:t> may have estimates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More generally: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close (in some sense).</a:t>
                </a:r>
              </a:p>
              <a:p>
                <a:r>
                  <a:rPr lang="en-US" dirty="0" smtClean="0"/>
                  <a:t>Knowledge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– function Bob wants to compute</a:t>
                </a:r>
              </a:p>
              <a:p>
                <a:pPr lvl="1"/>
                <a:r>
                  <a:rPr lang="en-US" dirty="0" smtClean="0"/>
                  <a:t>may not be exactly known to Alice! </a:t>
                </a:r>
              </a:p>
              <a:p>
                <a:r>
                  <a:rPr lang="en-US" dirty="0" smtClean="0"/>
                  <a:t>Shared randomness</a:t>
                </a:r>
              </a:p>
              <a:p>
                <a:pPr lvl="1"/>
                <a:r>
                  <a:rPr lang="en-US" dirty="0" smtClean="0"/>
                  <a:t>Alice + Bob may not have identical copies.</a:t>
                </a:r>
              </a:p>
              <a:p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523514" cy="4724400"/>
              </a:xfrm>
              <a:blipFill rotWithShape="1">
                <a:blip r:embed="rId3"/>
                <a:stretch>
                  <a:fillRect l="-28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4833257" y="4430486"/>
            <a:ext cx="2045720" cy="1307872"/>
            <a:chOff x="4833257" y="4430486"/>
            <a:chExt cx="2045720" cy="1307872"/>
          </a:xfrm>
        </p:grpSpPr>
        <p:sp>
          <p:nvSpPr>
            <p:cNvPr id="7" name="Oval 6"/>
            <p:cNvSpPr/>
            <p:nvPr/>
          </p:nvSpPr>
          <p:spPr bwMode="auto">
            <a:xfrm>
              <a:off x="6095206" y="4802186"/>
              <a:ext cx="783771" cy="93617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4833257" y="4430486"/>
              <a:ext cx="1261951" cy="8397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6693237" y="3258001"/>
            <a:ext cx="1895478" cy="936172"/>
            <a:chOff x="6693237" y="3258001"/>
            <a:chExt cx="1895478" cy="936172"/>
          </a:xfrm>
        </p:grpSpPr>
        <p:sp>
          <p:nvSpPr>
            <p:cNvPr id="18" name="Oval 17"/>
            <p:cNvSpPr/>
            <p:nvPr/>
          </p:nvSpPr>
          <p:spPr bwMode="auto">
            <a:xfrm>
              <a:off x="7804944" y="3258001"/>
              <a:ext cx="783771" cy="93617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6693237" y="3258001"/>
              <a:ext cx="1111709" cy="4680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23514" cy="609600"/>
          </a:xfrm>
        </p:spPr>
        <p:txBody>
          <a:bodyPr/>
          <a:lstStyle/>
          <a:p>
            <a:r>
              <a:rPr lang="en-US" dirty="0" smtClean="0"/>
              <a:t>Modelling Shared Context + Imperfection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0944" y="5008662"/>
            <a:ext cx="412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/>
              <a:t>2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303406" y="1077684"/>
            <a:ext cx="1473795" cy="1097872"/>
            <a:chOff x="6878977" y="774471"/>
            <a:chExt cx="1473795" cy="1097872"/>
          </a:xfrm>
        </p:grpSpPr>
        <p:sp>
          <p:nvSpPr>
            <p:cNvPr id="14" name="Oval 13"/>
            <p:cNvSpPr/>
            <p:nvPr/>
          </p:nvSpPr>
          <p:spPr bwMode="auto">
            <a:xfrm>
              <a:off x="7569001" y="774471"/>
              <a:ext cx="783771" cy="936172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54739" y="980947"/>
              <a:ext cx="4122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6878977" y="1286100"/>
              <a:ext cx="689232" cy="5862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Box 18"/>
          <p:cNvSpPr txBox="1"/>
          <p:nvPr/>
        </p:nvSpPr>
        <p:spPr>
          <a:xfrm>
            <a:off x="7990682" y="3464477"/>
            <a:ext cx="412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7893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Classical compression: </a:t>
                </a:r>
                <a:r>
                  <a:rPr lang="en-US" sz="2000" dirty="0">
                    <a:solidFill>
                      <a:srgbClr val="0033CC"/>
                    </a:solidFill>
                  </a:rPr>
                  <a:t>Alice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0033CC"/>
                    </a:solidFill>
                  </a:rPr>
                  <a:t>; Bob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sz="200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000">
                        <a:solidFill>
                          <a:srgbClr val="0033CC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sz="2000" dirty="0">
                  <a:solidFill>
                    <a:srgbClr val="0033CC"/>
                  </a:solidFill>
                </a:endParaRPr>
              </a:p>
              <a:p>
                <a:pPr lvl="1"/>
                <a:r>
                  <a:rPr lang="en-US" sz="2000" dirty="0" smtClean="0"/>
                  <a:t>Alice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b="0" dirty="0" smtClean="0"/>
                  <a:t> Bob:</a:t>
                </a:r>
                <a:r>
                  <a:rPr lang="en-US" sz="2000" b="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b="0" dirty="0" smtClean="0"/>
                  <a:t>; Bob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≟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b="0" dirty="0" smtClean="0"/>
                  <a:t>;</a:t>
                </a:r>
              </a:p>
              <a:p>
                <a:pPr lvl="1"/>
                <a:r>
                  <a:rPr lang="en-US" sz="2000" dirty="0" smtClean="0">
                    <a:solidFill>
                      <a:srgbClr val="993300"/>
                    </a:solidFill>
                  </a:rPr>
                  <a:t>[Shannon]: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b="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 </a:t>
                </a:r>
                <a:r>
                  <a:rPr lang="en-US" sz="2000" b="0" dirty="0" smtClean="0"/>
                  <a:t>w.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000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∼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[−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] 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Uncertain compression [</a:t>
                </a:r>
                <a:r>
                  <a:rPr lang="en-US" dirty="0" err="1" smtClean="0"/>
                  <a:t>Juba,Kalai,Khanna,S</a:t>
                </a:r>
                <a:r>
                  <a:rPr lang="en-US" dirty="0" smtClean="0"/>
                  <a:t>.]</a:t>
                </a:r>
              </a:p>
              <a:p>
                <a:pPr lvl="1"/>
                <a:r>
                  <a:rPr lang="en-US" sz="2000" dirty="0" smtClean="0"/>
                  <a:t>Alice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/>
                  <a:t>; Bob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  <m:r>
                      <a:rPr lang="en-US" sz="2000" i="1">
                        <a:latin typeface="Cambria Math"/>
                      </a:rPr>
                      <m:t>;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Alice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/>
                  <a:t> Bob: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; Bob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≟</m:t>
                    </m:r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sz="2000" dirty="0" smtClean="0"/>
                  <a:t>-close: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𝑄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Can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∼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Δ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>
                    <a:solidFill>
                      <a:srgbClr val="993300"/>
                    </a:solidFill>
                  </a:rPr>
                  <a:t>[JKKS] </a:t>
                </a:r>
                <a:r>
                  <a:rPr lang="en-US" sz="2000" dirty="0" smtClean="0"/>
                  <a:t>– Yes – with shared randomness.</a:t>
                </a:r>
              </a:p>
              <a:p>
                <a:pPr lvl="1"/>
                <a:r>
                  <a:rPr lang="en-US" sz="2000" dirty="0" smtClean="0">
                    <a:solidFill>
                      <a:srgbClr val="993300"/>
                    </a:solidFill>
                  </a:rPr>
                  <a:t>[CGMS] </a:t>
                </a:r>
                <a:r>
                  <a:rPr lang="en-US" sz="2000" dirty="0" smtClean="0"/>
                  <a:t>– Yes – with shared correlation.</a:t>
                </a:r>
              </a:p>
              <a:p>
                <a:pPr lvl="1"/>
                <a:r>
                  <a:rPr lang="en-US" sz="2000" dirty="0" smtClean="0">
                    <a:solidFill>
                      <a:srgbClr val="993300"/>
                    </a:solidFill>
                  </a:rPr>
                  <a:t>[</a:t>
                </a:r>
                <a:r>
                  <a:rPr lang="en-US" sz="2000" dirty="0" err="1" smtClean="0">
                    <a:solidFill>
                      <a:srgbClr val="993300"/>
                    </a:solidFill>
                  </a:rPr>
                  <a:t>Haramaty+S</a:t>
                </a:r>
                <a:r>
                  <a:rPr lang="en-US" sz="2000" dirty="0" smtClean="0">
                    <a:solidFill>
                      <a:srgbClr val="993300"/>
                    </a:solidFill>
                  </a:rPr>
                  <a:t>.] </a:t>
                </a:r>
                <a:r>
                  <a:rPr lang="en-US" sz="2000" dirty="0" smtClean="0"/>
                  <a:t>– Deterministically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Ω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|)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51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05740" y="4263390"/>
            <a:ext cx="75819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7822237" y="5157043"/>
            <a:ext cx="54172" cy="4116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171578" y="4752613"/>
            <a:ext cx="1301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95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Compression: 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Say Alice and Bob have rankings of </a:t>
                </a: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players. </a:t>
                </a:r>
              </a:p>
              <a:p>
                <a:pPr lvl="1"/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Rankings = </a:t>
                </a:r>
                <a:r>
                  <a:rPr lang="en-US" dirty="0" err="1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bijections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= rank of </a:t>
                </a:r>
                <a:r>
                  <a:rPr lang="en-US" i="1" dirty="0" err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i</a:t>
                </a:r>
                <a:r>
                  <a:rPr lang="en-US" i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</a:t>
                </a:r>
                <a:r>
                  <a:rPr lang="en-US" baseline="30000" dirty="0" err="1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th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 player </a:t>
                </a:r>
                <a:r>
                  <a:rPr lang="en-US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in </a:t>
                </a:r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Alice’s </a:t>
                </a:r>
                <a:r>
                  <a:rPr lang="en-US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ranking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.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Further suppose they know rankings are close.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∀ 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≤2.</m:t>
                    </m:r>
                  </m:oMath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Bob wants to know: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How many bits does Alice need to send (non-interactively).</a:t>
                </a:r>
              </a:p>
              <a:p>
                <a:pPr lvl="1"/>
                <a:r>
                  <a:rPr lang="en-US" dirty="0" smtClean="0">
                    <a:solidFill>
                      <a:schemeClr val="accent1"/>
                    </a:solidFill>
                  </a:rPr>
                  <a:t>With shared randomness –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1"/>
                    </a:solidFill>
                  </a:rPr>
                  <a:t>Deterministically?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 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?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)? 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3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 bwMode="auto">
              <a:xfrm>
                <a:off x="1717287" y="5698273"/>
                <a:ext cx="4861932" cy="546952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With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Elad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 </a:t>
                </a:r>
                <a:r>
                  <a:rPr lang="en-US" dirty="0" err="1" smtClean="0"/>
                  <a:t>H</a:t>
                </a:r>
                <a:r>
                  <a:rPr kumimoji="0" lang="en-US" sz="2000" b="0" i="0" u="none" strike="noStrike" cap="none" normalizeH="0" dirty="0" err="1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aramaty</a:t>
                </a: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</a:rPr>
                        </m:ctrlPr>
                      </m:acc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</m:acc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func>
                      <m:funcPr>
                        <m:ctrlP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99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2000" b="0" i="0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99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charset="0"/>
                              </a:rPr>
                              <m:t>log</m:t>
                            </m:r>
                          </m:e>
                          <m:sup>
                            <m:r>
                              <a:rPr kumimoji="0" lang="en-US" sz="2000" b="0" i="1" u="none" strike="noStrike" cap="none" normalizeH="0" smtClean="0">
                                <a:ln>
                                  <a:noFill/>
                                </a:ln>
                                <a:solidFill>
                                  <a:srgbClr val="99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rial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kumimoji="0" lang="en-US" sz="20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99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</m:func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7287" y="5698273"/>
                <a:ext cx="4861932" cy="546952"/>
              </a:xfrm>
              <a:prstGeom prst="rect">
                <a:avLst/>
              </a:prstGeom>
              <a:blipFill rotWithShape="0">
                <a:blip r:embed="rId3"/>
                <a:stretch>
                  <a:fillRect b="-8421"/>
                </a:stretch>
              </a:blip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222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as a proxy for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Information theoretic study of language?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Goal of language: </a:t>
            </a:r>
            <a:r>
              <a:rPr lang="en-US" dirty="0" smtClean="0"/>
              <a:t>Effective means of expressing information/action.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Implicit objective of language: </a:t>
            </a:r>
            <a:r>
              <a:rPr lang="en-US" dirty="0" smtClean="0"/>
              <a:t>Make frequent messages short. Compression!</a:t>
            </a:r>
          </a:p>
          <a:p>
            <a:r>
              <a:rPr lang="en-US" dirty="0" smtClean="0"/>
              <a:t>Frequency = Known globally? Learned locally?</a:t>
            </a:r>
          </a:p>
          <a:p>
            <a:pPr lvl="1"/>
            <a:r>
              <a:rPr lang="en-US" dirty="0" smtClean="0"/>
              <a:t>If latter – every one can’t possibly agree on it;</a:t>
            </a:r>
          </a:p>
          <a:p>
            <a:pPr lvl="1"/>
            <a:r>
              <a:rPr lang="en-US" dirty="0" smtClean="0"/>
              <a:t>Yet need to agree on language (mostly)!</a:t>
            </a:r>
          </a:p>
          <a:p>
            <a:pPr lvl="1"/>
            <a:r>
              <a:rPr lang="en-US" dirty="0" smtClean="0"/>
              <a:t>Similar to problem of Uncertain Compression.</a:t>
            </a:r>
          </a:p>
          <a:p>
            <a:pPr lvl="1"/>
            <a:r>
              <a:rPr lang="en-US" dirty="0" smtClean="0"/>
              <a:t>Studied formally in </a:t>
            </a:r>
            <a:r>
              <a:rPr lang="en-US" dirty="0" smtClean="0">
                <a:solidFill>
                  <a:srgbClr val="993300"/>
                </a:solidFill>
              </a:rPr>
              <a:t>[</a:t>
            </a:r>
            <a:r>
              <a:rPr lang="en-US" dirty="0" err="1" smtClean="0">
                <a:solidFill>
                  <a:srgbClr val="993300"/>
                </a:solidFill>
              </a:rPr>
              <a:t>Ghazi,Haramaty,Kamath,S</a:t>
            </a:r>
            <a:r>
              <a:rPr lang="en-US" dirty="0" smtClean="0">
                <a:solidFill>
                  <a:srgbClr val="993300"/>
                </a:solidFill>
              </a:rPr>
              <a:t>. ITCS 17]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39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Imperfectly Shared Randomness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Recall: </a:t>
                </a:r>
                <a:r>
                  <a:rPr lang="en-US" dirty="0" smtClean="0"/>
                  <a:t>Communication becomes more effective with randomness.</a:t>
                </a:r>
              </a:p>
              <a:p>
                <a:pPr lvl="1"/>
                <a:r>
                  <a:rPr lang="en-US" dirty="0" smtClean="0"/>
                  <a:t>Identity, Hamming Distance, Small Set Intersection, Inner Product.</a:t>
                </a:r>
              </a:p>
              <a:p>
                <a:r>
                  <a:rPr lang="en-US" dirty="0" smtClean="0"/>
                  <a:t>How does performance degrade if players only share correlated variables:</a:t>
                </a:r>
              </a:p>
              <a:p>
                <a:pPr lvl="1"/>
                <a:r>
                  <a:rPr lang="en-US" dirty="0" smtClean="0"/>
                  <a:t>E.g. </a:t>
                </a:r>
                <a:r>
                  <a:rPr lang="en-US" dirty="0"/>
                  <a:t>Alice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; </a:t>
                </a:r>
                <a:r>
                  <a:rPr lang="en-US" dirty="0"/>
                  <a:t>Bob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←</m:t>
                    </m:r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)= 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0" dirty="0" smtClean="0">
                    <a:solidFill>
                      <a:schemeClr val="accent6">
                        <a:lumMod val="50000"/>
                      </a:schemeClr>
                    </a:solidFill>
                    <a:latin typeface="Cambria Math"/>
                  </a:rPr>
                  <a:t> </a:t>
                </a:r>
                <a:r>
                  <a:rPr lang="en-US" dirty="0" err="1"/>
                  <a:t>i.i.d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; 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;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𝜌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∈(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 </a:t>
                </a:r>
              </a:p>
              <a:p>
                <a:r>
                  <a:rPr lang="en-US" dirty="0" smtClean="0"/>
                  <a:t>[CGMS ’16]:</a:t>
                </a:r>
              </a:p>
              <a:p>
                <a:pPr lvl="1"/>
                <a:r>
                  <a:rPr lang="en-US" dirty="0" smtClean="0"/>
                  <a:t>Comm. With perfect randomness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Comm. With imperfect randomness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𝜌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148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56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Imperfectly Shared Randomness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Easy (Complete) Problem:</a:t>
                </a:r>
              </a:p>
              <a:p>
                <a:pPr lvl="1"/>
                <a:r>
                  <a:rPr lang="en-US" sz="2000" dirty="0" smtClean="0"/>
                  <a:t>Gap Inner Product: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𝐺𝐼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000" dirty="0" smtClean="0"/>
                  <a:t>                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Decidable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o.w</a:t>
                </a:r>
                <a:r>
                  <a:rPr lang="en-US" sz="2000" dirty="0" smtClean="0"/>
                  <a:t>.) communication</a:t>
                </a:r>
                <a:endParaRPr lang="en-US" sz="2000" dirty="0"/>
              </a:p>
              <a:p>
                <a:r>
                  <a:rPr lang="en-US" dirty="0" smtClean="0"/>
                  <a:t>Hard Problem:</a:t>
                </a:r>
              </a:p>
              <a:p>
                <a:pPr lvl="1"/>
                <a:r>
                  <a:rPr lang="en-US" sz="2000" dirty="0" smtClean="0"/>
                  <a:t>Sparse Gap Inner Product: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𝐺𝐼𝑃</m:t>
                    </m:r>
                  </m:oMath>
                </a14:m>
                <a:r>
                  <a:rPr lang="en-US" sz="2000" dirty="0" smtClean="0"/>
                  <a:t> on sparse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0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Classical communication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/>
                  <a:t>[uses sparsity]</a:t>
                </a:r>
              </a:p>
              <a:p>
                <a:pPr lvl="1"/>
                <a:r>
                  <a:rPr lang="en-US" sz="2000" dirty="0" smtClean="0"/>
                  <a:t>No way to use sparsity with imperfect randomness. </a:t>
                </a:r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29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Functional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</a:t>
                </a:r>
                <a:r>
                  <a:rPr lang="en-US" dirty="0" err="1" smtClean="0"/>
                  <a:t>Ghazi,Komargodski,Kothari,S</a:t>
                </a:r>
                <a:r>
                  <a:rPr lang="en-US" dirty="0" smtClean="0"/>
                  <a:t>. ‘16]</a:t>
                </a:r>
              </a:p>
              <a:p>
                <a:r>
                  <a:rPr lang="en-US" dirty="0" smtClean="0"/>
                  <a:t>Recall positive message of Yao’s model:</a:t>
                </a:r>
              </a:p>
              <a:p>
                <a:pPr lvl="1"/>
                <a:r>
                  <a:rPr lang="en-US" dirty="0" smtClean="0"/>
                  <a:t>Communication can be brief, if Alice knows what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Bob wants to compute. </a:t>
                </a:r>
              </a:p>
              <a:p>
                <a:r>
                  <a:rPr lang="en-US" dirty="0" smtClean="0"/>
                  <a:t>What if Alice only knows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approximately?</a:t>
                </a:r>
              </a:p>
              <a:p>
                <a:pPr lvl="1"/>
                <a:r>
                  <a:rPr lang="en-US" dirty="0" smtClean="0"/>
                  <a:t>Can communication still be short?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8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Distributional Complexity: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; </m:t>
                    </m:r>
                  </m:oMath>
                </a14:m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error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Π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∼</m:t>
                            </m:r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</a:t>
                </a:r>
                <a:r>
                  <a:rPr lang="en-US" sz="2000" b="0" dirty="0" smtClean="0"/>
                  <a:t>omplexity: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: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𝑒𝑟𝑟𝑜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Π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Functional Uncertainty Model - I:</a:t>
                </a:r>
              </a:p>
              <a:p>
                <a:pPr lvl="1"/>
                <a:r>
                  <a:rPr lang="en-US" sz="2000" dirty="0" smtClean="0"/>
                  <a:t>Adversary picks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b="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2000" b="0" dirty="0" smtClean="0"/>
                  <a:t>Nature picks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Alice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←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; </a:t>
                </a:r>
                <a:r>
                  <a:rPr lang="en-US" sz="2000" dirty="0" smtClean="0"/>
                  <a:t>Bob</a:t>
                </a:r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←(</m:t>
                    </m:r>
                    <m:r>
                      <a:rPr lang="en-US" sz="2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sz="2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;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Promise</a:t>
                </a:r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Goal: Compute (any)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2"/>
                <a:r>
                  <a:rPr lang="en-US" sz="2000" dirty="0" smtClean="0"/>
                  <a:t>(just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part of input; this is complexity of what?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3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0537" y="1369158"/>
                <a:ext cx="8229600" cy="4724400"/>
              </a:xfrm>
            </p:spPr>
            <p:txBody>
              <a:bodyPr/>
              <a:lstStyle/>
              <a:p>
                <a:r>
                  <a:rPr lang="en-US" sz="2000" b="0" dirty="0" smtClean="0"/>
                  <a:t>Modelled by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</m:oMath>
                </a14:m>
                <a:r>
                  <a:rPr lang="en-US" sz="2000" b="0" dirty="0" smtClean="0"/>
                  <a:t> of possible inputs</a:t>
                </a:r>
              </a:p>
              <a:p>
                <a:r>
                  <a:rPr lang="en-US" sz="2000" dirty="0" smtClean="0"/>
                  <a:t>Protocols know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</m:oMath>
                </a14:m>
                <a:r>
                  <a:rPr lang="en-US" sz="2000" b="0" dirty="0" smtClean="0"/>
                  <a:t> bu</a:t>
                </a:r>
                <a:r>
                  <a:rPr lang="en-US" sz="2000" dirty="0" smtClean="0"/>
                  <a:t>t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sz="2000" dirty="0" smtClean="0"/>
                  <a:t>Uncertain error: </a:t>
                </a: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𝑒𝑟𝑟𝑜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𝒢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Π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sz="2000" dirty="0" smtClean="0"/>
                  <a:t>Uncertain complexity: </a:t>
                </a:r>
                <a:r>
                  <a:rPr lang="en-US" dirty="0" smtClean="0"/>
                  <a:t>	</a:t>
                </a: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𝑈𝑐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sz="20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≝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Π</m:t>
                            </m:r>
                            <m:r>
                              <a:rPr lang="en-US" sz="1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error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</m:e>
                            </m:d>
                            <m:r>
                              <a:rPr lang="en-US" sz="1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en-US" sz="1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8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8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Π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b="0" dirty="0" smtClean="0"/>
                  <a:t>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</m:oMath>
                </a14:m>
                <a:r>
                  <a:rPr lang="en-US" b="0" dirty="0" smtClean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𝑈𝑐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537" y="1369158"/>
                <a:ext cx="8229600" cy="4724400"/>
              </a:xfrm>
              <a:blipFill rotWithShape="1">
                <a:blip r:embed="rId2"/>
                <a:stretch>
                  <a:fillRect l="-296" b="-7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 Uncertainty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58</a:t>
            </a:fld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6632174" y="1264443"/>
            <a:ext cx="2428875" cy="4291013"/>
            <a:chOff x="6215063" y="1857375"/>
            <a:chExt cx="2428875" cy="4291013"/>
          </a:xfrm>
        </p:grpSpPr>
        <p:grpSp>
          <p:nvGrpSpPr>
            <p:cNvPr id="24" name="Group 23"/>
            <p:cNvGrpSpPr/>
            <p:nvPr/>
          </p:nvGrpSpPr>
          <p:grpSpPr>
            <a:xfrm>
              <a:off x="6600821" y="2347912"/>
              <a:ext cx="100012" cy="3390903"/>
              <a:chOff x="6600821" y="2347912"/>
              <a:chExt cx="100012" cy="3390903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6600825" y="37909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600824" y="4100512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600825" y="439578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6600825" y="47053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6600823" y="50101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6600822" y="5310187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6600825" y="34099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600821" y="564356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600822" y="30670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6615108" y="271462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6605587" y="2347912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167683" y="2371721"/>
              <a:ext cx="100012" cy="3390903"/>
              <a:chOff x="6600821" y="2347912"/>
              <a:chExt cx="100012" cy="3390903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6600825" y="37909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6600824" y="4100512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600825" y="439578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600825" y="47053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6600823" y="50101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6600822" y="5310187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6600825" y="34099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6600821" y="564356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6600822" y="3067050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6615108" y="2714625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6605587" y="2347912"/>
                <a:ext cx="85725" cy="95250"/>
              </a:xfrm>
              <a:prstGeom prst="ellips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</p:grpSp>
        <p:cxnSp>
          <p:nvCxnSpPr>
            <p:cNvPr id="38" name="Straight Connector 37"/>
            <p:cNvCxnSpPr>
              <a:stCxn id="10" idx="6"/>
              <a:endCxn id="32" idx="2"/>
            </p:cNvCxnSpPr>
            <p:nvPr/>
          </p:nvCxnSpPr>
          <p:spPr bwMode="auto">
            <a:xfrm flipV="1">
              <a:off x="6686549" y="3481384"/>
              <a:ext cx="1481138" cy="6667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10" idx="6"/>
              <a:endCxn id="30" idx="2"/>
            </p:cNvCxnSpPr>
            <p:nvPr/>
          </p:nvCxnSpPr>
          <p:spPr bwMode="auto">
            <a:xfrm>
              <a:off x="6686549" y="4148137"/>
              <a:ext cx="1481136" cy="9334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>
              <a:stCxn id="10" idx="6"/>
              <a:endCxn id="29" idx="2"/>
            </p:cNvCxnSpPr>
            <p:nvPr/>
          </p:nvCxnSpPr>
          <p:spPr bwMode="auto">
            <a:xfrm>
              <a:off x="6686549" y="4148137"/>
              <a:ext cx="1481138" cy="62864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>
              <a:stCxn id="10" idx="6"/>
              <a:endCxn id="28" idx="2"/>
            </p:cNvCxnSpPr>
            <p:nvPr/>
          </p:nvCxnSpPr>
          <p:spPr bwMode="auto">
            <a:xfrm>
              <a:off x="6686549" y="4148137"/>
              <a:ext cx="1481138" cy="31908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>
              <a:stCxn id="10" idx="6"/>
              <a:endCxn id="27" idx="2"/>
            </p:cNvCxnSpPr>
            <p:nvPr/>
          </p:nvCxnSpPr>
          <p:spPr bwMode="auto">
            <a:xfrm>
              <a:off x="6686549" y="4148137"/>
              <a:ext cx="1481137" cy="2380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>
              <a:stCxn id="10" idx="7"/>
              <a:endCxn id="26" idx="2"/>
            </p:cNvCxnSpPr>
            <p:nvPr/>
          </p:nvCxnSpPr>
          <p:spPr bwMode="auto">
            <a:xfrm flipV="1">
              <a:off x="6673995" y="3862384"/>
              <a:ext cx="1493692" cy="25207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>
              <a:stCxn id="18" idx="7"/>
              <a:endCxn id="32" idx="1"/>
            </p:cNvCxnSpPr>
            <p:nvPr/>
          </p:nvCxnSpPr>
          <p:spPr bwMode="auto">
            <a:xfrm>
              <a:off x="6688279" y="2728574"/>
              <a:ext cx="1491962" cy="7191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>
              <a:endCxn id="32" idx="2"/>
            </p:cNvCxnSpPr>
            <p:nvPr/>
          </p:nvCxnSpPr>
          <p:spPr bwMode="auto">
            <a:xfrm>
              <a:off x="6673995" y="3433759"/>
              <a:ext cx="1493692" cy="476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Rounded Rectangle 54"/>
            <p:cNvSpPr/>
            <p:nvPr/>
          </p:nvSpPr>
          <p:spPr bwMode="auto">
            <a:xfrm>
              <a:off x="6215063" y="1857375"/>
              <a:ext cx="2428875" cy="4291013"/>
            </a:xfrm>
            <a:prstGeom prst="roundRect">
              <a:avLst/>
            </a:prstGeom>
            <a:solidFill>
              <a:schemeClr val="accent1">
                <a:alpha val="13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01656" y="3912356"/>
                  <a:ext cx="42300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656" y="3912356"/>
                  <a:ext cx="42300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714" b="-2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8204967" y="3224173"/>
                  <a:ext cx="4358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967" y="3224173"/>
                  <a:ext cx="43588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269567" y="1962090"/>
                  <a:ext cx="4294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9567" y="1962090"/>
                  <a:ext cx="42941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714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Oval 72"/>
          <p:cNvSpPr/>
          <p:nvPr/>
        </p:nvSpPr>
        <p:spPr bwMode="auto">
          <a:xfrm>
            <a:off x="858072" y="2138363"/>
            <a:ext cx="1142178" cy="6477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88665" y="4819648"/>
            <a:ext cx="1142178" cy="50958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16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Thm 1: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;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(1)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; 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𝑈𝑐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,.1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;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)  </a:t>
                </a:r>
                <a:endParaRPr lang="en-US" dirty="0"/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Thm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2: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(+</a:t>
                </a:r>
                <a:r>
                  <a:rPr lang="en-US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ve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</m:oMath>
                </a14:m>
                <a:r>
                  <a:rPr lang="en-US" dirty="0" smtClean="0"/>
                  <a:t>,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𝑈𝑐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𝑜𝑛𝑒𝑤𝑎𝑦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𝒢</m:t>
                          </m:r>
                        </m:e>
                      </m:d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𝑜𝑛𝑒𝑤𝑎𝑦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𝒢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→0</m:t>
                    </m:r>
                  </m:oMath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Thm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2’: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(+</a:t>
                </a:r>
                <a:r>
                  <a:rPr lang="en-US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ve</a:t>
                </a:r>
                <a:r>
                  <a:rPr lang="en-US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,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𝑈𝑐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𝑜𝑛𝑒𝑤𝑎𝑦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𝒢</m:t>
                          </m:r>
                        </m:e>
                      </m:d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𝑜𝑛𝑒𝑤𝑎𝑦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𝒢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⋅(1+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→0</m:t>
                    </m:r>
                  </m:oMath>
                </a14:m>
                <a:endParaRPr lang="en-US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	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Mutual Information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;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55801" y="2990582"/>
            <a:ext cx="3437159" cy="1186132"/>
            <a:chOff x="2855801" y="2990582"/>
            <a:chExt cx="3437159" cy="1186132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855801" y="2990582"/>
              <a:ext cx="3378312" cy="1186132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5801" y="2990582"/>
              <a:ext cx="343715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Protocols are not</a:t>
              </a:r>
            </a:p>
            <a:p>
              <a:pPr>
                <a:buNone/>
              </a:pPr>
              <a:r>
                <a:rPr lang="en-US" dirty="0" smtClean="0"/>
                <a:t>continuous </a:t>
              </a:r>
              <a:r>
                <a:rPr lang="en-US" dirty="0" err="1" smtClean="0"/>
                <a:t>wrt</a:t>
              </a:r>
              <a:r>
                <a:rPr lang="en-US" dirty="0" smtClean="0"/>
                <a:t> the </a:t>
              </a:r>
            </a:p>
            <a:p>
              <a:pPr>
                <a:buNone/>
              </a:pPr>
              <a:r>
                <a:rPr lang="en-US" dirty="0" smtClean="0"/>
                <a:t>function being computed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932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by Repetition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repeat (every letter of) message to improve reliability:</a:t>
                </a:r>
              </a:p>
              <a:p>
                <a:pPr marL="1371600" lvl="3" indent="0">
                  <a:buNone/>
                </a:pPr>
                <a:r>
                  <a:rPr lang="en-US" dirty="0" smtClean="0"/>
                  <a:t>WWW EEE    AAA RRR EEE    NNN OOO WWW …</a:t>
                </a:r>
              </a:p>
              <a:p>
                <a:pPr marL="1371600" lvl="3" indent="0">
                  <a:buNone/>
                </a:pPr>
                <a:endParaRPr lang="en-US" dirty="0" smtClean="0"/>
              </a:p>
              <a:p>
                <a:pPr marL="1371600" lvl="3" indent="0">
                  <a:buNone/>
                </a:pPr>
                <a:r>
                  <a:rPr lang="en-US" dirty="0" smtClean="0"/>
                  <a:t>W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/>
                  <a:t>W EE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     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SS</a:t>
                </a:r>
                <a:r>
                  <a:rPr lang="en-US" dirty="0" smtClean="0"/>
                  <a:t>R EEE     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/>
                  <a:t>N OO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WWW …</a:t>
                </a:r>
              </a:p>
              <a:p>
                <a:r>
                  <a:rPr lang="en-US" dirty="0" smtClean="0"/>
                  <a:t>Elementary Reasoning: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 smtClean="0"/>
                  <a:t> repetitions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000" dirty="0" smtClean="0"/>
                  <a:t> Prob. decoding error; but still +</a:t>
                </a:r>
                <a:r>
                  <a:rPr lang="en-US" sz="2000" dirty="0" err="1" smtClean="0"/>
                  <a:t>ve</a:t>
                </a:r>
                <a:endParaRPr lang="en-US" sz="20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 smtClean="0"/>
                  <a:t> length of transmission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2000" dirty="0" smtClean="0"/>
                  <a:t> expected # errors.</a:t>
                </a:r>
              </a:p>
              <a:p>
                <a:pPr lvl="2"/>
                <a:r>
                  <a:rPr lang="en-US" sz="2000" dirty="0" smtClean="0"/>
                  <a:t>Combining above: Rate of repetition coding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/>
                  <a:t> as length of transmission increases.</a:t>
                </a:r>
              </a:p>
              <a:p>
                <a:r>
                  <a:rPr lang="en-US" dirty="0"/>
                  <a:t>Belief (pre1940):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Rate </a:t>
                </a:r>
                <a:r>
                  <a:rPr lang="en-US" dirty="0"/>
                  <a:t>of any scheme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length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r="-74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IISER: Reliable Meaningful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450080" y="2560320"/>
            <a:ext cx="10160" cy="3352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2470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Negative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;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𝑁𝑜𝑖𝑠𝑦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𝒢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⊕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⊕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⊕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⊕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|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⊕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Certain </a:t>
                </a:r>
                <a:r>
                  <a:rPr lang="en-US" dirty="0" err="1" smtClean="0"/>
                  <a:t>Comm</a:t>
                </a:r>
                <a:r>
                  <a:rPr lang="en-US" dirty="0" smtClean="0"/>
                  <a:t>: Alice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Bob: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𝒢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⊕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⊕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 ⊕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⊕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           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∼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Bernoulli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b="0" i="1" smtClean="0"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sz="2000" b="0" i="1" smtClean="0">
                                                        <a:solidFill>
                                                          <a:schemeClr val="accent5">
                                                            <a:lumMod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solidFill>
                                                          <a:schemeClr val="accent5">
                                                            <a:lumMod val="50000"/>
                                                          </a:schemeClr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</m:rad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⊕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𝑈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5">
                                                <a:lumMod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𝑜</m:t>
                    </m:r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 smtClean="0"/>
                  <a:t>Uncertain Lower bound:</a:t>
                </a:r>
              </a:p>
              <a:p>
                <a:pPr lvl="1"/>
                <a:r>
                  <a:rPr lang="en-US" sz="2000" dirty="0" smtClean="0"/>
                  <a:t>Standard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0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⊕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;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/>
                  <a:t>Lower bound obtain by picking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/>
                  <a:t> randomly: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/>
                  <a:t> uniform;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/>
                  <a:t> noisy copy of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 b="-4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12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result (</a:t>
            </a:r>
            <a:r>
              <a:rPr lang="en-US" dirty="0" err="1" smtClean="0"/>
              <a:t>Thm</a:t>
            </a:r>
            <a:r>
              <a:rPr lang="en-US" dirty="0" smtClean="0"/>
              <a:t>. 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5762" y="1152524"/>
                <a:ext cx="8301038" cy="4724400"/>
              </a:xfrm>
            </p:spPr>
            <p:txBody>
              <a:bodyPr/>
              <a:lstStyle/>
              <a:p>
                <a:r>
                  <a:rPr lang="en-US" sz="2000" dirty="0" smtClean="0"/>
                  <a:t>Consider comm. Matrix</a:t>
                </a:r>
              </a:p>
              <a:p>
                <a:r>
                  <a:rPr lang="en-US" sz="2000" dirty="0" smtClean="0"/>
                  <a:t>Protocol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000" dirty="0" smtClean="0"/>
                  <a:t> partitions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matrix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blocks</a:t>
                </a:r>
              </a:p>
              <a:p>
                <a:r>
                  <a:rPr lang="en-US" sz="2000" dirty="0" smtClean="0"/>
                  <a:t>Bob wants to know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which block?</a:t>
                </a:r>
              </a:p>
              <a:p>
                <a:r>
                  <a:rPr lang="en-US" sz="2000" dirty="0" smtClean="0"/>
                  <a:t>Common randomness: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Alice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sz="2000" dirty="0" smtClean="0"/>
                  <a:t> Bob: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Bob (</a:t>
                </a:r>
                <a:r>
                  <a:rPr lang="en-US" sz="2000" dirty="0" err="1" smtClean="0"/>
                  <a:t>whp</a:t>
                </a:r>
                <a:r>
                  <a:rPr lang="en-US" sz="2000" dirty="0" smtClean="0"/>
                  <a:t>) recognizes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block and uses it.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/>
                  <a:t>suffices.</a:t>
                </a: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5762" y="1152524"/>
                <a:ext cx="8301038" cy="4724400"/>
              </a:xfrm>
              <a:blipFill rotWithShape="1">
                <a:blip r:embed="rId2"/>
                <a:stretch>
                  <a:fillRect l="-73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61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19550" y="1952625"/>
            <a:ext cx="4495800" cy="4267200"/>
            <a:chOff x="4019550" y="1952625"/>
            <a:chExt cx="4495800" cy="4267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019550" y="1952625"/>
              <a:ext cx="4495800" cy="4267200"/>
            </a:xfrm>
            <a:prstGeom prst="rect">
              <a:avLst/>
            </a:prstGeom>
            <a:solidFill>
              <a:srgbClr val="CC99FF">
                <a:alpha val="51000"/>
              </a:srgb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749552" y="3886170"/>
                  <a:ext cx="10357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552" y="3886170"/>
                  <a:ext cx="1035796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019550" y="1971672"/>
            <a:ext cx="4495800" cy="4276728"/>
            <a:chOff x="4019550" y="1952625"/>
            <a:chExt cx="4495800" cy="4276728"/>
          </a:xfrm>
        </p:grpSpPr>
        <p:sp>
          <p:nvSpPr>
            <p:cNvPr id="8" name="Rectangle 7"/>
            <p:cNvSpPr/>
            <p:nvPr/>
          </p:nvSpPr>
          <p:spPr bwMode="auto">
            <a:xfrm>
              <a:off x="4019550" y="1952625"/>
              <a:ext cx="4495800" cy="566738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19550" y="2519363"/>
              <a:ext cx="4495800" cy="76676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019550" y="4010025"/>
              <a:ext cx="4495800" cy="128587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19550" y="5295899"/>
              <a:ext cx="4495800" cy="366715"/>
            </a:xfrm>
            <a:prstGeom prst="rect">
              <a:avLst/>
            </a:prstGeom>
            <a:solidFill>
              <a:srgbClr val="C00000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019550" y="5662615"/>
              <a:ext cx="4495800" cy="5667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92281" y="1373743"/>
                <a:ext cx="4855496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“CC preserved under uncertainty for</a:t>
                </a:r>
              </a:p>
              <a:p>
                <a:pPr>
                  <a:buNone/>
                </a:pPr>
                <a:r>
                  <a:rPr lang="en-US" dirty="0" smtClean="0"/>
                  <a:t>one-way </a:t>
                </a:r>
                <a:r>
                  <a:rPr lang="en-US" dirty="0"/>
                  <a:t>communication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⊥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b="0" dirty="0" smtClean="0"/>
                  <a:t>”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81" y="1373743"/>
                <a:ext cx="4855496" cy="1138773"/>
              </a:xfrm>
              <a:prstGeom prst="rect">
                <a:avLst/>
              </a:prstGeom>
              <a:blipFill rotWithShape="1">
                <a:blip r:embed="rId4"/>
                <a:stretch>
                  <a:fillRect l="-1004" t="-2674" r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295398" y="1076295"/>
            <a:ext cx="4083683" cy="895377"/>
            <a:chOff x="4295398" y="1076295"/>
            <a:chExt cx="4083683" cy="895377"/>
          </a:xfrm>
        </p:grpSpPr>
        <p:grpSp>
          <p:nvGrpSpPr>
            <p:cNvPr id="20" name="Group 19"/>
            <p:cNvGrpSpPr/>
            <p:nvPr/>
          </p:nvGrpSpPr>
          <p:grpSpPr>
            <a:xfrm>
              <a:off x="7794369" y="1085790"/>
              <a:ext cx="584712" cy="866835"/>
              <a:chOff x="7794369" y="1085790"/>
              <a:chExt cx="584712" cy="866835"/>
            </a:xfrm>
          </p:grpSpPr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8086725" y="1509713"/>
                <a:ext cx="9525" cy="4429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794369" y="1085790"/>
                    <a:ext cx="58471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4369" y="1085790"/>
                    <a:ext cx="584712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/>
            <p:cNvGrpSpPr/>
            <p:nvPr/>
          </p:nvGrpSpPr>
          <p:grpSpPr>
            <a:xfrm>
              <a:off x="4295398" y="1076295"/>
              <a:ext cx="524631" cy="866835"/>
              <a:chOff x="7824410" y="1085790"/>
              <a:chExt cx="524631" cy="866835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8086725" y="1509713"/>
                <a:ext cx="9525" cy="4429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7824410" y="1085790"/>
                    <a:ext cx="52463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4410" y="1085790"/>
                    <a:ext cx="524631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6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5087753" y="1104837"/>
              <a:ext cx="530594" cy="866835"/>
              <a:chOff x="7821428" y="1085790"/>
              <a:chExt cx="530594" cy="866835"/>
            </a:xfrm>
          </p:grpSpPr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8086725" y="1509713"/>
                <a:ext cx="9525" cy="44291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821428" y="1085790"/>
                    <a:ext cx="53059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21428" y="1085790"/>
                    <a:ext cx="530594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70798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W.p.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,⋅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endParaRPr lang="en-US" b="0" dirty="0" smtClean="0"/>
              </a:p>
              <a:p>
                <a:pPr marL="857250" lvl="1" indent="-457200"/>
                <a:r>
                  <a:rPr lang="en-US" dirty="0" smtClean="0"/>
                  <a:t>Main idea: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 then </a:t>
                </a:r>
                <a:r>
                  <a:rPr lang="en-US" b="0" dirty="0" err="1" smtClean="0"/>
                  <a:t>w.h.p</a:t>
                </a:r>
                <a:r>
                  <a:rPr lang="en-US" b="0" dirty="0" smtClean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,⋅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,⋅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b="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,⋅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rad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selected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exp</m:t>
                    </m:r>
                    <m:r>
                      <a:rPr lang="en-US" b="0" i="1" smtClean="0">
                        <a:latin typeface="Cambria Math"/>
                      </a:rPr>
                      <m:t>(−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 smtClean="0"/>
                  <a:t>But Step 2. works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2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Thm</a:t>
            </a:r>
            <a:r>
              <a:rPr lang="en-US" dirty="0" smtClean="0"/>
              <a:t> 2’: Main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Now can not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Instead use [HJMR’07] to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Each sample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Analysis goes through 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2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35788" cy="609600"/>
          </a:xfrm>
        </p:spPr>
        <p:txBody>
          <a:bodyPr/>
          <a:lstStyle/>
          <a:p>
            <a:r>
              <a:rPr lang="en-US" dirty="0" smtClean="0"/>
              <a:t>4. Contextual Proofs and Uncertainty?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552329" cy="4724400"/>
              </a:xfrm>
            </p:spPr>
            <p:txBody>
              <a:bodyPr/>
              <a:lstStyle/>
              <a:p>
                <a:r>
                  <a:rPr lang="en-US" dirty="0" smtClean="0"/>
                  <a:t>Scenario: Alice + Bob start with axioms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: subset of clauses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Alice wishes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for some clause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But 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 smtClean="0"/>
                  <a:t> may be long (~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b="0" dirty="0" smtClean="0"/>
                  <a:t>)</a:t>
                </a:r>
              </a:p>
              <a:p>
                <a:r>
                  <a:rPr lang="en-US" dirty="0" smtClean="0"/>
                  <a:t>Context to rescue: Maybe Alice + Bob share context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 smtClean="0"/>
                  <a:t> ; and </a:t>
                </a:r>
                <a:r>
                  <a:rPr lang="en-US" b="0" u="sng" dirty="0" smtClean="0"/>
                  <a:t>contextual proof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 smtClean="0"/>
                  <a:t> short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r>
                  <a:rPr lang="en-US" dirty="0" smtClean="0"/>
                  <a:t>Uncertainty: Alice’s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0" dirty="0" smtClean="0"/>
                  <a:t> (Bob’s context)</a:t>
                </a:r>
              </a:p>
              <a:p>
                <a:pPr lvl="1"/>
                <a:r>
                  <a:rPr lang="en-US" dirty="0" smtClean="0"/>
                  <a:t>Alice writes proof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When can Bob 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552329" cy="4724400"/>
              </a:xfrm>
              <a:blipFill rotWithShape="0">
                <a:blip r:embed="rId2"/>
                <a:stretch>
                  <a:fillRect l="-356" t="-1290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8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35788" cy="609600"/>
          </a:xfrm>
        </p:spPr>
        <p:txBody>
          <a:bodyPr/>
          <a:lstStyle/>
          <a:p>
            <a:r>
              <a:rPr lang="en-US" dirty="0" smtClean="0"/>
              <a:t>4. Contextual Proofs and Uncertainty? 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Scenario: Alice + Bob start with axioms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: subset of clauses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Alice wishes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for some clause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Alice writes proof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When can Bob 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Surely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one step long? </a:t>
                </a:r>
              </a:p>
              <a:p>
                <a:pPr lvl="1"/>
                <a:r>
                  <a:rPr lang="en-US" dirty="0" smtClean="0"/>
                  <a:t>Can Bob still 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time?</a:t>
                </a:r>
              </a:p>
              <a:p>
                <a:pPr lvl="1"/>
                <a:r>
                  <a:rPr lang="en-US" dirty="0" smtClean="0"/>
                  <a:t>Need feasible data structure that allows this!</a:t>
                </a:r>
              </a:p>
              <a:p>
                <a:pPr lvl="2"/>
                <a:r>
                  <a:rPr lang="en-US" dirty="0" smtClean="0"/>
                  <a:t>None known to exist. Might be harder than Partial Match Retrieval 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 r="-2370" b="-1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87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1963" y="1133475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Perturbing “common information” assumptions in Shannon/Yao theory, lead to many changes.</a:t>
                </a:r>
              </a:p>
              <a:p>
                <a:pPr lvl="1"/>
                <a:r>
                  <a:rPr lang="en-US" dirty="0" smtClean="0"/>
                  <a:t>Some debilitating</a:t>
                </a:r>
              </a:p>
              <a:p>
                <a:pPr lvl="1"/>
                <a:r>
                  <a:rPr lang="en-US" dirty="0" smtClean="0"/>
                  <a:t>Some not; but require careful protocol choice.</a:t>
                </a:r>
              </a:p>
              <a:p>
                <a:r>
                  <a:rPr lang="en-US" dirty="0" smtClean="0"/>
                  <a:t>In general: Communication protocols are not continuous functions of the common information.</a:t>
                </a:r>
              </a:p>
              <a:p>
                <a:r>
                  <a:rPr lang="en-US" dirty="0" smtClean="0"/>
                  <a:t>Uncertain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𝒢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needs more exploration!</a:t>
                </a:r>
              </a:p>
              <a:p>
                <a:r>
                  <a:rPr lang="en-US" dirty="0" smtClean="0"/>
                  <a:t>Some open questions from our work:</a:t>
                </a:r>
              </a:p>
              <a:p>
                <a:pPr lvl="1"/>
                <a:r>
                  <a:rPr lang="en-US" b="0" dirty="0" smtClean="0"/>
                  <a:t>Tighten the gap: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Multi-round setting? Two rounds?</a:t>
                </a:r>
              </a:p>
              <a:p>
                <a:pPr lvl="1"/>
                <a:r>
                  <a:rPr lang="en-US" dirty="0" smtClean="0"/>
                  <a:t>What if randomness &amp; function </a:t>
                </a:r>
                <a:r>
                  <a:rPr lang="en-US" dirty="0" err="1" smtClean="0"/>
                  <a:t>imprefectly</a:t>
                </a:r>
                <a:r>
                  <a:rPr lang="en-US" dirty="0" smtClean="0"/>
                  <a:t> shared? [Prelim. Results in [Ghazi+S’17]]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963" y="1133475"/>
                <a:ext cx="8229600" cy="4724400"/>
              </a:xfrm>
              <a:blipFill rotWithShape="1">
                <a:blip r:embed="rId2"/>
                <a:stretch>
                  <a:fillRect l="-370" t="-1161" r="-1556" b="-1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92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917371"/>
            <a:ext cx="8229600" cy="609600"/>
          </a:xfrm>
        </p:spPr>
        <p:txBody>
          <a:bodyPr/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HLF: Mathematical Theory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Theory [1948]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3855" y="1180310"/>
                <a:ext cx="8229600" cy="3156857"/>
              </a:xfrm>
            </p:spPr>
            <p:txBody>
              <a:bodyPr/>
              <a:lstStyle/>
              <a:p>
                <a:r>
                  <a:rPr lang="en-US" dirty="0" smtClean="0"/>
                  <a:t>Sender “Encodes” before transmitting</a:t>
                </a:r>
              </a:p>
              <a:p>
                <a:r>
                  <a:rPr lang="en-US" dirty="0" smtClean="0"/>
                  <a:t>Receiver “Decodes” after receiving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Encoder/Decoder arbitrary functions.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Requirement: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error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w. high prob.</a:t>
                </a:r>
              </a:p>
              <a:p>
                <a:r>
                  <a:rPr lang="en-US" dirty="0" smtClean="0"/>
                  <a:t>What are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(with highest Rate)?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855" y="1180310"/>
                <a:ext cx="8229600" cy="3156857"/>
              </a:xfrm>
              <a:blipFill rotWithShape="0">
                <a:blip r:embed="rId2"/>
                <a:stretch>
                  <a:fillRect l="-370" t="-1741" r="-963" b="-6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IISER: Reliable Meaningful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47672" y="2364181"/>
            <a:ext cx="7401966" cy="804794"/>
            <a:chOff x="827315" y="1363388"/>
            <a:chExt cx="7401966" cy="804794"/>
          </a:xfrm>
        </p:grpSpPr>
        <p:sp>
          <p:nvSpPr>
            <p:cNvPr id="7" name="Oval 6"/>
            <p:cNvSpPr/>
            <p:nvPr/>
          </p:nvSpPr>
          <p:spPr>
            <a:xfrm>
              <a:off x="827315" y="1363388"/>
              <a:ext cx="1175838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/>
                <a:t>Alice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233481" y="1386750"/>
              <a:ext cx="531020" cy="753208"/>
              <a:chOff x="5564980" y="1291676"/>
              <a:chExt cx="531020" cy="75320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662612" y="1291676"/>
                <a:ext cx="338137" cy="743920"/>
                <a:chOff x="5662612" y="1291676"/>
                <a:chExt cx="338137" cy="74392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5662612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57864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59007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" name="Straight Connector 9"/>
              <p:cNvCxnSpPr/>
              <p:nvPr/>
            </p:nvCxnSpPr>
            <p:spPr>
              <a:xfrm flipV="1">
                <a:off x="6000749" y="1668280"/>
                <a:ext cx="95251" cy="376604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5564980" y="1663398"/>
                <a:ext cx="90488" cy="371960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>
              <a:stCxn id="7" idx="6"/>
            </p:cNvCxnSpPr>
            <p:nvPr/>
          </p:nvCxnSpPr>
          <p:spPr>
            <a:xfrm>
              <a:off x="2003153" y="1749150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64501" y="1770456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999595" y="1377592"/>
              <a:ext cx="1229686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Bob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06940" y="136338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Encoder     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266841" y="140113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</a:rPr>
                <a:t>De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coder     </a:t>
              </a:r>
            </a:p>
          </p:txBody>
        </p:sp>
      </p:grpSp>
      <p:pic>
        <p:nvPicPr>
          <p:cNvPr id="27" name="Picture 2" descr="C:\Users\Madhu\Desktop\Shann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16" y="178747"/>
            <a:ext cx="1490784" cy="18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28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every bit is flipped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can be achieved.</a:t>
                </a:r>
              </a:p>
              <a:p>
                <a:pPr marL="91440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≜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best possible.</a:t>
                </a:r>
              </a:p>
              <a:p>
                <a:pPr lvl="1"/>
                <a:r>
                  <a:rPr lang="en-US" dirty="0" smtClean="0"/>
                  <a:t>Examples: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Monotone decreasing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Positive rate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4999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/>
                  <a:t>;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IISER: Reliable Meaningful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1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Shannon’s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Far-reaching architecture: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Profound analysis: </a:t>
            </a:r>
          </a:p>
          <a:p>
            <a:pPr lvl="1"/>
            <a:r>
              <a:rPr lang="en-US" dirty="0" smtClean="0"/>
              <a:t>First (?) use of probabilistic method.</a:t>
            </a:r>
          </a:p>
          <a:p>
            <a:r>
              <a:rPr lang="en-US" dirty="0" smtClean="0"/>
              <a:t>Deep Mathematical Discoveries:</a:t>
            </a:r>
          </a:p>
          <a:p>
            <a:pPr lvl="1"/>
            <a:r>
              <a:rPr lang="en-US" dirty="0" smtClean="0"/>
              <a:t>Entropy, Information, Bit?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IISER: Reliable Meaningful Communication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70223" y="2004953"/>
            <a:ext cx="7401966" cy="804794"/>
            <a:chOff x="827315" y="1363388"/>
            <a:chExt cx="7401966" cy="804794"/>
          </a:xfrm>
        </p:grpSpPr>
        <p:sp>
          <p:nvSpPr>
            <p:cNvPr id="9" name="Oval 8"/>
            <p:cNvSpPr/>
            <p:nvPr/>
          </p:nvSpPr>
          <p:spPr>
            <a:xfrm>
              <a:off x="827315" y="1363388"/>
              <a:ext cx="1175838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/>
                <a:t>Alice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233481" y="1386750"/>
              <a:ext cx="531020" cy="753208"/>
              <a:chOff x="5564980" y="1291676"/>
              <a:chExt cx="531020" cy="75320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662612" y="1291676"/>
                <a:ext cx="338137" cy="743920"/>
                <a:chOff x="5662612" y="1291676"/>
                <a:chExt cx="338137" cy="74392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662612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7864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5900737" y="1291676"/>
                  <a:ext cx="100012" cy="743920"/>
                  <a:chOff x="5662612" y="1291676"/>
                  <a:chExt cx="100012" cy="743920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flipV="1">
                    <a:off x="5662612" y="1291676"/>
                    <a:ext cx="52388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 flipV="1">
                    <a:off x="5715000" y="1291676"/>
                    <a:ext cx="47624" cy="743920"/>
                  </a:xfrm>
                  <a:prstGeom prst="line">
                    <a:avLst/>
                  </a:prstGeom>
                  <a:ln>
                    <a:solidFill>
                      <a:srgbClr val="000807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7" name="Straight Connector 16"/>
              <p:cNvCxnSpPr/>
              <p:nvPr/>
            </p:nvCxnSpPr>
            <p:spPr>
              <a:xfrm flipV="1">
                <a:off x="6000749" y="1668280"/>
                <a:ext cx="95251" cy="376604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5564980" y="1663398"/>
                <a:ext cx="90488" cy="371960"/>
              </a:xfrm>
              <a:prstGeom prst="line">
                <a:avLst/>
              </a:prstGeom>
              <a:ln>
                <a:solidFill>
                  <a:srgbClr val="00080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>
              <a:stCxn id="9" idx="6"/>
            </p:cNvCxnSpPr>
            <p:nvPr/>
          </p:nvCxnSpPr>
          <p:spPr>
            <a:xfrm>
              <a:off x="2003153" y="1749150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64501" y="1770456"/>
              <a:ext cx="2235094" cy="14204"/>
            </a:xfrm>
            <a:prstGeom prst="line">
              <a:avLst/>
            </a:prstGeom>
            <a:ln>
              <a:solidFill>
                <a:srgbClr val="00080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999595" y="1377592"/>
              <a:ext cx="1229686" cy="77152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 smtClean="0"/>
                <a:t>Bob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306940" y="136338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Encoder     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266841" y="1401138"/>
              <a:ext cx="1449614" cy="767044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r>
                <a:rPr lang="en-US" dirty="0" smtClean="0">
                  <a:solidFill>
                    <a:schemeClr val="tx1"/>
                  </a:solidFill>
                </a:rPr>
                <a:t>De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rPr>
                <a:t>coder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267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55002</TotalTime>
  <Words>8188</Words>
  <Application>Microsoft Office PowerPoint</Application>
  <PresentationFormat>On-screen Show (4:3)</PresentationFormat>
  <Paragraphs>955</Paragraphs>
  <Slides>67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Verdana</vt:lpstr>
      <vt:lpstr>Wingdings</vt:lpstr>
      <vt:lpstr>Cambria Math</vt:lpstr>
      <vt:lpstr>Tahoma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Communication = What?</vt:lpstr>
      <vt:lpstr>Theory = Why?</vt:lpstr>
      <vt:lpstr>Old? New?</vt:lpstr>
      <vt:lpstr>Reliable Communication?</vt:lpstr>
      <vt:lpstr>Reliability by Repetition</vt:lpstr>
      <vt:lpstr>Shannon’s Theory [1948]</vt:lpstr>
      <vt:lpstr>Shannon’s Theorem</vt:lpstr>
      <vt:lpstr>Shannon’s contributions</vt:lpstr>
      <vt:lpstr>Challenges post-Shannon</vt:lpstr>
      <vt:lpstr>Chomsky: Theory of “Language”  </vt:lpstr>
      <vt:lpstr>Modern Theories:</vt:lpstr>
      <vt:lpstr>Communication Complexity: Yao               </vt:lpstr>
      <vt:lpstr>Some short protocols!</vt:lpstr>
      <vt:lpstr>Application to Buying Air Tickets</vt:lpstr>
      <vt:lpstr>Interaction + Errors: Schulman </vt:lpstr>
      <vt:lpstr>Interactive Coding Schemes</vt:lpstr>
      <vt:lpstr>PowerPoint Presentation</vt:lpstr>
      <vt:lpstr>Sales Pitch + Intro</vt:lpstr>
      <vt:lpstr>Aside: Contextual Proofs &amp; Uncertainty</vt:lpstr>
      <vt:lpstr>Sales Pitch + Intro</vt:lpstr>
      <vt:lpstr>        Communication Complexity</vt:lpstr>
      <vt:lpstr>Aside: Easy CC Problems [Ghazi,Kamath,S’15]</vt:lpstr>
      <vt:lpstr>Modelling Shared Context + Imperfection </vt:lpstr>
      <vt:lpstr>1. Compression</vt:lpstr>
      <vt:lpstr>Deterministic Compression: Challenge</vt:lpstr>
      <vt:lpstr>Compression as a proxy for language</vt:lpstr>
      <vt:lpstr>2. Imperfectly Shared Randomness</vt:lpstr>
      <vt:lpstr>Imperfectly Shared Randomness </vt:lpstr>
      <vt:lpstr>3. Functional Uncertainty</vt:lpstr>
      <vt:lpstr>The Model</vt:lpstr>
      <vt:lpstr>Modelling Uncertainty</vt:lpstr>
      <vt:lpstr>Main Results</vt:lpstr>
      <vt:lpstr>Details of Negative Result</vt:lpstr>
      <vt:lpstr>Positive result (Thm. 2)</vt:lpstr>
      <vt:lpstr>Analysis Details</vt:lpstr>
      <vt:lpstr>Thm 2’: Main Idea</vt:lpstr>
      <vt:lpstr>4. Contextual Proofs and Uncertainty?</vt:lpstr>
      <vt:lpstr>4. Contextual Proofs and Uncertainty? -2</vt:lpstr>
      <vt:lpstr>Summarizing</vt:lpstr>
      <vt:lpstr>Contextual Communication &amp; Uncertainty</vt:lpstr>
      <vt:lpstr>Communication Complexity: Yao               </vt:lpstr>
      <vt:lpstr>Uncertain Communication </vt:lpstr>
      <vt:lpstr>Boole’s “modest” ambition</vt:lpstr>
      <vt:lpstr>Sales Pitch + Intro</vt:lpstr>
      <vt:lpstr>Aside: Contextual Proofs &amp; Uncertainty</vt:lpstr>
      <vt:lpstr>Sales Pitch + Intro</vt:lpstr>
      <vt:lpstr>        Communication Complexity</vt:lpstr>
      <vt:lpstr>Aside: Easy CC Problems [Ghazi,Kamath,S’15]</vt:lpstr>
      <vt:lpstr>Modelling Shared Context + Imperfection </vt:lpstr>
      <vt:lpstr>1. Compression</vt:lpstr>
      <vt:lpstr>Deterministic Compression: Challenge</vt:lpstr>
      <vt:lpstr>Compression as a proxy for language</vt:lpstr>
      <vt:lpstr>2. Imperfectly Shared Randomness</vt:lpstr>
      <vt:lpstr>Imperfectly Shared Randomness </vt:lpstr>
      <vt:lpstr>3. Functional Uncertainty</vt:lpstr>
      <vt:lpstr>The Model</vt:lpstr>
      <vt:lpstr>Modelling Uncertainty</vt:lpstr>
      <vt:lpstr>Main Results</vt:lpstr>
      <vt:lpstr>Details of Negative Result</vt:lpstr>
      <vt:lpstr>Positive result (Thm. 2)</vt:lpstr>
      <vt:lpstr>Analysis Details</vt:lpstr>
      <vt:lpstr>Thm 2’: Main Idea</vt:lpstr>
      <vt:lpstr>4. Contextual Proofs and Uncertainty?</vt:lpstr>
      <vt:lpstr>4. Contextual Proofs and Uncertainty? -2</vt:lpstr>
      <vt:lpstr>Summarizing</vt:lpstr>
      <vt:lpstr>Thank You!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1817</cp:revision>
  <cp:lastPrinted>2001-06-13T20:26:27Z</cp:lastPrinted>
  <dcterms:created xsi:type="dcterms:W3CDTF">2001-06-13T15:36:44Z</dcterms:created>
  <dcterms:modified xsi:type="dcterms:W3CDTF">2017-09-21T18:22:19Z</dcterms:modified>
</cp:coreProperties>
</file>