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20"/>
  </p:notesMasterIdLst>
  <p:handoutMasterIdLst>
    <p:handoutMasterId r:id="rId21"/>
  </p:handoutMasterIdLst>
  <p:sldIdLst>
    <p:sldId id="314" r:id="rId6"/>
    <p:sldId id="978" r:id="rId7"/>
    <p:sldId id="979" r:id="rId8"/>
    <p:sldId id="981" r:id="rId9"/>
    <p:sldId id="982" r:id="rId10"/>
    <p:sldId id="995" r:id="rId11"/>
    <p:sldId id="984" r:id="rId12"/>
    <p:sldId id="985" r:id="rId13"/>
    <p:sldId id="993" r:id="rId14"/>
    <p:sldId id="987" r:id="rId15"/>
    <p:sldId id="989" r:id="rId16"/>
    <p:sldId id="990" r:id="rId17"/>
    <p:sldId id="992" r:id="rId18"/>
    <p:sldId id="996" r:id="rId19"/>
  </p:sldIdLst>
  <p:sldSz cx="9144000" cy="6858000" type="screen4x3"/>
  <p:notesSz cx="7315200" cy="9601200"/>
  <p:embeddedFontLst>
    <p:embeddedFont>
      <p:font typeface="Tahoma" panose="020B0604030504040204" pitchFamily="34" charset="0"/>
      <p:regular r:id="rId22"/>
      <p:bold r:id="rId23"/>
    </p:embeddedFont>
    <p:embeddedFont>
      <p:font typeface="Cambria Math" panose="02040503050406030204" pitchFamily="18" charset="0"/>
      <p:regular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FF5050"/>
    <a:srgbClr val="0033CC"/>
    <a:srgbClr val="FF0000"/>
    <a:srgbClr val="FF7C80"/>
    <a:srgbClr val="CC99FF"/>
    <a:srgbClr val="993300"/>
    <a:srgbClr val="CC00CC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8110" autoAdjust="0"/>
  </p:normalViewPr>
  <p:slideViewPr>
    <p:cSldViewPr snapToGrid="0">
      <p:cViewPr>
        <p:scale>
          <a:sx n="85" d="100"/>
          <a:sy n="85" d="100"/>
        </p:scale>
        <p:origin x="845" y="53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A02110-1701-4F8B-B2A4-885DD347C382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549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589B8-8CBB-41A9-BE14-DD9A440B26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1981200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1680" y="6234787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13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13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l.acm.org/citation.cfm?id=804414" TargetMode="External"/><Relationship Id="rId3" Type="http://schemas.openxmlformats.org/officeDocument/2006/relationships/hyperlink" Target="https://www.cs.virginia.edu/~robins/Turing_Paper_1936.pdf" TargetMode="External"/><Relationship Id="rId7" Type="http://schemas.openxmlformats.org/officeDocument/2006/relationships/hyperlink" Target="http://madhu.seas.harvard.edu/papers/2014/comm-isr-full.pdf" TargetMode="External"/><Relationship Id="rId2" Type="http://schemas.openxmlformats.org/officeDocument/2006/relationships/hyperlink" Target="https://repository.upenn.edu/cgi/viewcontent.cgi?article=1172&amp;context=asc_pap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dhu.seas.harvard.edu/papers/2012/elad-color.pdf" TargetMode="External"/><Relationship Id="rId5" Type="http://schemas.openxmlformats.org/officeDocument/2006/relationships/hyperlink" Target="http://madhu.seas.harvard.edu/papers/2011/ambiguity-conf.pdf" TargetMode="External"/><Relationship Id="rId4" Type="http://schemas.openxmlformats.org/officeDocument/2006/relationships/hyperlink" Target="https://en.wikipedia.org/wiki/Mathematical_Foundations_of_Quantum_Mechanics" TargetMode="External"/><Relationship Id="rId9" Type="http://schemas.openxmlformats.org/officeDocument/2006/relationships/hyperlink" Target="Ca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www.computerhistory.org/timeline/images/1954_turing_large.jpg&amp;imgrefurl=http://www.computerhistory.org/timeline/?category=ppc&amp;h=1005&amp;w=800&amp;sz=242&amp;hl=en&amp;start=3&amp;usg=__Hg3z-5VhK-Yj1hBHqGJ3Nr1Mhzg=&amp;tbnid=KguL6TNbK0S4_M:&amp;tbnh=149&amp;tbnw=119&amp;prev=/images?q=turing&amp;gbv=2&amp;hl=en&amp;sa=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855694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5, 2018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Communication Amid Uncertainty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458BB-35B5-4A9C-A853-DE1301C70D70}" type="slidenum">
              <a:rPr lang="ar-SA">
                <a:solidFill>
                  <a:srgbClr val="00B05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57961" y="1785464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effectLst/>
              </a:rPr>
              <a:t>Communication Amid Uncertainty</a:t>
            </a:r>
            <a:endParaRPr lang="en-US" sz="2800" b="1" dirty="0">
              <a:solidFill>
                <a:srgbClr val="A50021"/>
              </a:solidFill>
              <a:effectLst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rgbClr val="9900CC"/>
                </a:solidFill>
                <a:effectLst/>
                <a:latin typeface="Tahoma" pitchFamily="34" charset="0"/>
              </a:rPr>
              <a:t>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  <a:endParaRPr lang="en-US" dirty="0"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012" y="5423647"/>
            <a:ext cx="8758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Based on many joint works 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Compression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Dictionary</a:t>
                </a:r>
              </a:p>
              <a:p>
                <a:pPr lvl="1"/>
                <a:r>
                  <a:rPr lang="en-US" dirty="0" smtClean="0"/>
                  <a:t>Words: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One word of each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0" dirty="0" smtClean="0"/>
                  <a:t> for each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b="0" dirty="0" smtClean="0"/>
                  <a:t>Encoding/Expression: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dirty="0" smtClean="0"/>
                  <a:t>: </a:t>
                </a:r>
                <a:r>
                  <a:rPr lang="en-US" dirty="0" smtClean="0"/>
                  <a:t>pick “large enough”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0" dirty="0" smtClean="0"/>
                  <a:t> and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Decoding/Understanding: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: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that maximizes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(where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Theorem [JKKS]: </a:t>
                </a:r>
                <a:r>
                  <a:rPr lang="en-US" dirty="0" smtClean="0"/>
                  <a:t>If dictionary is random, then expected length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Deterministic dictionary? Open! [</a:t>
                </a:r>
                <a:r>
                  <a:rPr lang="en-US" dirty="0" err="1" smtClean="0"/>
                  <a:t>Haramaty+S</a:t>
                </a:r>
                <a:r>
                  <a:rPr lang="en-US" dirty="0" smtClean="0"/>
                  <a:t>]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5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Communication Amid Uncertainty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03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Contexts </a:t>
            </a:r>
            <a:r>
              <a:rPr lang="en-US" dirty="0" smtClean="0"/>
              <a:t>in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59" y="1425389"/>
            <a:ext cx="8561294" cy="4724400"/>
          </a:xfrm>
        </p:spPr>
        <p:txBody>
          <a:bodyPr/>
          <a:lstStyle/>
          <a:p>
            <a:r>
              <a:rPr lang="en-US" sz="2000" dirty="0" smtClean="0"/>
              <a:t>Example 1: Common Randomness.</a:t>
            </a:r>
          </a:p>
          <a:p>
            <a:pPr lvl="1"/>
            <a:r>
              <a:rPr lang="en-US" sz="2000" dirty="0" smtClean="0">
                <a:solidFill>
                  <a:srgbClr val="FF5050"/>
                </a:solidFill>
              </a:rPr>
              <a:t>Often shared randomness between </a:t>
            </a:r>
            <a:r>
              <a:rPr lang="en-US" sz="2000" dirty="0" err="1" smtClean="0">
                <a:solidFill>
                  <a:srgbClr val="FF5050"/>
                </a:solidFill>
              </a:rPr>
              <a:t>sender+receiver</a:t>
            </a:r>
            <a:r>
              <a:rPr lang="en-US" sz="2000" dirty="0" smtClean="0">
                <a:solidFill>
                  <a:srgbClr val="FF5050"/>
                </a:solidFill>
              </a:rPr>
              <a:t> makes communication efficient</a:t>
            </a:r>
          </a:p>
          <a:p>
            <a:pPr lvl="1"/>
            <a:r>
              <a:rPr lang="en-US" sz="2000" dirty="0" smtClean="0"/>
              <a:t>Context = randomness</a:t>
            </a:r>
          </a:p>
          <a:p>
            <a:pPr lvl="1"/>
            <a:r>
              <a:rPr lang="en-US" sz="2000" dirty="0" smtClean="0"/>
              <a:t>Imperfect sharing = shared correlations</a:t>
            </a: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Thm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[CGKS]: </a:t>
            </a:r>
            <a:r>
              <a:rPr lang="en-US" sz="2000" dirty="0" smtClean="0"/>
              <a:t>Communication with imperfect sharing bounded by communication with perfect sharing!</a:t>
            </a:r>
          </a:p>
          <a:p>
            <a:r>
              <a:rPr lang="en-US" sz="2000" dirty="0"/>
              <a:t>Example 2: Uncertain </a:t>
            </a:r>
            <a:r>
              <a:rPr lang="en-US" sz="2000" dirty="0" smtClean="0"/>
              <a:t>functionality</a:t>
            </a:r>
          </a:p>
          <a:p>
            <a:pPr lvl="1"/>
            <a:r>
              <a:rPr lang="en-US" sz="2000" dirty="0" smtClean="0">
                <a:solidFill>
                  <a:srgbClr val="FF5050"/>
                </a:solidFill>
              </a:rPr>
              <a:t>Often conversations short if goal of communication is known + incorporated into conversation</a:t>
            </a:r>
          </a:p>
          <a:p>
            <a:pPr lvl="1"/>
            <a:r>
              <a:rPr lang="en-US" sz="2000" dirty="0" smtClean="0"/>
              <a:t>Formalized by [Yao’80]</a:t>
            </a:r>
          </a:p>
          <a:p>
            <a:pPr lvl="1"/>
            <a:r>
              <a:rPr lang="en-US" sz="2000" dirty="0" smtClean="0"/>
              <a:t>What if goal is not perfectly understood by </a:t>
            </a:r>
            <a:r>
              <a:rPr lang="en-US" sz="2000" dirty="0" err="1" smtClean="0"/>
              <a:t>sender+receiver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Thm</a:t>
            </a:r>
            <a:r>
              <a:rPr lang="en-US" sz="2000" dirty="0" smtClean="0">
                <a:solidFill>
                  <a:schemeClr val="bg1"/>
                </a:solidFill>
              </a:rPr>
              <a:t> [GKKS]:</a:t>
            </a:r>
            <a:r>
              <a:rPr lang="en-US" sz="2000" dirty="0" smtClean="0"/>
              <a:t> One way communication roughly preserved.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Communication Amid Uncertainty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81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Pressing need to understand human communication</a:t>
            </a:r>
          </a:p>
          <a:p>
            <a:r>
              <a:rPr lang="en-US" dirty="0" smtClean="0"/>
              <a:t>Context </a:t>
            </a:r>
            <a:r>
              <a:rPr lang="en-US" dirty="0" smtClean="0"/>
              <a:t>in communication: </a:t>
            </a:r>
          </a:p>
          <a:p>
            <a:pPr lvl="1"/>
            <a:r>
              <a:rPr lang="en-US" dirty="0" smtClean="0"/>
              <a:t>HUGE + huge role</a:t>
            </a:r>
          </a:p>
          <a:p>
            <a:pPr lvl="1"/>
            <a:r>
              <a:rPr lang="en-US" dirty="0" smtClean="0"/>
              <a:t>Uncertainty in context a consequence of “intelligence” (universality). </a:t>
            </a:r>
          </a:p>
          <a:p>
            <a:pPr lvl="1"/>
            <a:r>
              <a:rPr lang="en-US" dirty="0" smtClean="0"/>
              <a:t>Injects </a:t>
            </a:r>
            <a:r>
              <a:rPr lang="en-US" dirty="0" smtClean="0"/>
              <a:t>ambiguity</a:t>
            </a:r>
            <a:r>
              <a:rPr lang="en-US" dirty="0" smtClean="0"/>
              <a:t>, misunderstanding vulnerabilities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Needs new exploration to resolve.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Communication Amid Uncertainty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45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96981" y="578814"/>
            <a:ext cx="8229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81" y="1036029"/>
            <a:ext cx="8229600" cy="22479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Communication Amid Uncertainty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50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Subliminal channel (aka References)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Shannon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Turing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Von Neumann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JKKS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GJS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HS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CGKS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Yao</a:t>
            </a:r>
            <a:endParaRPr lang="en-US" dirty="0" smtClean="0"/>
          </a:p>
          <a:p>
            <a:r>
              <a:rPr lang="en-US" dirty="0" smtClean="0">
                <a:hlinkClick r:id="rId9" action="ppaction://hlinkfile"/>
              </a:rPr>
              <a:t>GKKS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Communication Amid Uncertainty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635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609600"/>
          </a:xfrm>
        </p:spPr>
        <p:txBody>
          <a:bodyPr/>
          <a:lstStyle/>
          <a:p>
            <a:r>
              <a:rPr lang="en-US" dirty="0" smtClean="0"/>
              <a:t>Theories of Communication &amp;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Computing </a:t>
            </a:r>
            <a:r>
              <a:rPr lang="en-US" sz="2800" dirty="0"/>
              <a:t>theory: </a:t>
            </a:r>
            <a:r>
              <a:rPr lang="en-US" sz="2800" dirty="0" smtClean="0"/>
              <a:t>(Turing ‘36)</a:t>
            </a:r>
            <a:endParaRPr lang="en-US" sz="2800" dirty="0"/>
          </a:p>
          <a:p>
            <a:pPr lvl="1"/>
            <a:r>
              <a:rPr lang="en-US" dirty="0"/>
              <a:t>Fundamental principle = Universality</a:t>
            </a:r>
          </a:p>
          <a:p>
            <a:pPr lvl="1"/>
            <a:r>
              <a:rPr lang="en-US" dirty="0"/>
              <a:t>You can program your computer to do </a:t>
            </a:r>
          </a:p>
          <a:p>
            <a:pPr marL="457200" lvl="1" indent="0">
              <a:buNone/>
            </a:pPr>
            <a:r>
              <a:rPr lang="en-US" dirty="0"/>
              <a:t>    whatever you want.</a:t>
            </a:r>
          </a:p>
          <a:p>
            <a:r>
              <a:rPr lang="en-US" sz="2800" dirty="0"/>
              <a:t>Communication principle</a:t>
            </a:r>
            <a:r>
              <a:rPr lang="en-US" sz="2800" dirty="0" smtClean="0"/>
              <a:t>: (Shannon ‘48)</a:t>
            </a:r>
            <a:endParaRPr lang="en-US" sz="2800" dirty="0"/>
          </a:p>
          <a:p>
            <a:pPr lvl="1"/>
            <a:r>
              <a:rPr lang="en-US" dirty="0"/>
              <a:t>Centralized design (Encoder, Decoder, </a:t>
            </a:r>
          </a:p>
          <a:p>
            <a:pPr marL="457200" lvl="1" indent="0">
              <a:buNone/>
            </a:pPr>
            <a:r>
              <a:rPr lang="en-US" dirty="0"/>
              <a:t>   Compression, IPv4, TCP/IP).</a:t>
            </a:r>
          </a:p>
          <a:p>
            <a:pPr lvl="1"/>
            <a:r>
              <a:rPr lang="en-US" dirty="0"/>
              <a:t>You can NOT program your device!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Communication Amid Uncertainty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4" descr="1954_turing_lar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51" y="1371599"/>
            <a:ext cx="1383054" cy="169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Madhu\Desktop\Shanno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51" y="3814481"/>
            <a:ext cx="1383054" cy="1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961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of “intelligent”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Players: Humans/Computers</a:t>
            </a:r>
          </a:p>
          <a:p>
            <a:r>
              <a:rPr lang="en-US" dirty="0" smtClean="0"/>
              <a:t>Aspects:</a:t>
            </a:r>
          </a:p>
          <a:p>
            <a:pPr lvl="1"/>
            <a:r>
              <a:rPr lang="en-US" dirty="0" smtClean="0"/>
              <a:t>Acquisition of knowledge</a:t>
            </a:r>
          </a:p>
          <a:p>
            <a:pPr lvl="1"/>
            <a:r>
              <a:rPr lang="en-US" dirty="0" smtClean="0"/>
              <a:t>Analysis/Processing</a:t>
            </a:r>
          </a:p>
          <a:p>
            <a:pPr lvl="1"/>
            <a:r>
              <a:rPr lang="en-US" dirty="0" smtClean="0"/>
              <a:t>Communication/Dissemination</a:t>
            </a:r>
          </a:p>
          <a:p>
            <a:r>
              <a:rPr lang="en-US" dirty="0" smtClean="0"/>
              <a:t>Mathematical Modelling</a:t>
            </a:r>
          </a:p>
          <a:p>
            <a:pPr lvl="1"/>
            <a:r>
              <a:rPr lang="en-US" dirty="0" smtClean="0"/>
              <a:t>Explains limits</a:t>
            </a:r>
          </a:p>
          <a:p>
            <a:pPr lvl="1"/>
            <a:r>
              <a:rPr lang="en-US" dirty="0" smtClean="0"/>
              <a:t>Highlights non-trivial phenomena/mechanisms</a:t>
            </a:r>
          </a:p>
          <a:p>
            <a:r>
              <a:rPr lang="en-US" dirty="0" smtClean="0"/>
              <a:t>Limits apply also to human behavior!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Communication Amid Uncertainty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98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498541" cy="609600"/>
          </a:xfrm>
        </p:spPr>
        <p:txBody>
          <a:bodyPr/>
          <a:lstStyle/>
          <a:p>
            <a:r>
              <a:rPr lang="en-US" dirty="0" smtClean="0"/>
              <a:t>Contribution of Shannon theory: Entropy!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8941" y="1371600"/>
                <a:ext cx="8794377" cy="4724400"/>
              </a:xfrm>
            </p:spPr>
            <p:txBody>
              <a:bodyPr/>
              <a:lstStyle/>
              <a:p>
                <a:r>
                  <a:rPr lang="en-US" dirty="0" smtClean="0"/>
                  <a:t>Thermodynamics (</a:t>
                </a:r>
                <a:r>
                  <a:rPr lang="en-US" sz="2000" dirty="0" err="1" smtClean="0"/>
                  <a:t>Clausius</a:t>
                </a:r>
                <a:r>
                  <a:rPr lang="en-US" sz="2000" dirty="0" smtClean="0"/>
                  <a:t>/Boltzmann</a:t>
                </a:r>
                <a:r>
                  <a:rPr lang="en-US" dirty="0" smtClean="0"/>
                  <a:t>):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Quantum mechanics (</a:t>
                </a:r>
                <a:r>
                  <a:rPr lang="en-US" sz="2000" dirty="0" smtClean="0"/>
                  <a:t>von Neumann</a:t>
                </a:r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Random Variables (</a:t>
                </a:r>
                <a:r>
                  <a:rPr lang="en-US" sz="2000" dirty="0" smtClean="0"/>
                  <a:t>Shannon</a:t>
                </a:r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Profound impact </a:t>
                </a:r>
              </a:p>
              <a:p>
                <a:pPr lvl="2"/>
                <a:r>
                  <a:rPr lang="en-US" dirty="0" smtClean="0"/>
                  <a:t>On technology of communication/data.</a:t>
                </a:r>
              </a:p>
              <a:p>
                <a:pPr lvl="2"/>
                <a:r>
                  <a:rPr lang="en-US" dirty="0" smtClean="0"/>
                  <a:t>On linguistics, philosophy, sociology, neuroscience</a:t>
                </a:r>
              </a:p>
              <a:p>
                <a:pPr lvl="2"/>
                <a:r>
                  <a:rPr lang="en-US" dirty="0" smtClean="0"/>
                  <a:t>See Information by James </a:t>
                </a:r>
                <a:r>
                  <a:rPr lang="en-US" dirty="0" err="1" smtClean="0"/>
                  <a:t>Gleick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941" y="1371600"/>
                <a:ext cx="8794377" cy="4724400"/>
              </a:xfrm>
              <a:blipFill rotWithShape="0">
                <a:blip r:embed="rId2"/>
                <a:stretch>
                  <a:fillRect l="-347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Communication Amid Uncertainty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7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Operational view:</a:t>
                </a:r>
              </a:p>
              <a:p>
                <a:pPr lvl="1"/>
                <a:r>
                  <a:rPr lang="en-US" dirty="0" smtClean="0"/>
                  <a:t>For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Alice + Bob know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Alice observes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Alice tasked to communicate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to Bob.</a:t>
                </a:r>
              </a:p>
              <a:p>
                <a:pPr lvl="1"/>
                <a:r>
                  <a:rPr lang="en-US" dirty="0" smtClean="0"/>
                  <a:t>How many bits (in expectation) does she need to send?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Theorem [Shannon/Huffman]: Entropy!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𝐶𝑜𝑚𝑚𝑢𝑛𝑖𝑐𝑎𝑡𝑖𝑜𝑛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Communication Amid Uncertainty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3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</a:t>
                </a:r>
                <a:r>
                  <a:rPr lang="en-US" sz="2000" i="1" dirty="0" smtClean="0"/>
                  <a:t>We </a:t>
                </a:r>
                <a:r>
                  <a:rPr lang="en-US" sz="2000" i="1" dirty="0"/>
                  <a:t>can also approximate to a natural language by means of a series of simple artificial languages</a:t>
                </a:r>
                <a:r>
                  <a:rPr lang="en-US" sz="1800" i="1" dirty="0" smtClean="0"/>
                  <a:t>.” </a:t>
                </a:r>
                <a:endParaRPr lang="en-US" i="1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 smtClean="0"/>
                  <a:t> order approx.: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symbols,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th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according to the empirical distribution of the language conditioned on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length prefix.</a:t>
                </a:r>
                <a:endParaRPr lang="en-US" dirty="0"/>
              </a:p>
              <a:p>
                <a:r>
                  <a:rPr lang="en-US" dirty="0" smtClean="0"/>
                  <a:t>3-order (letter) approximation</a:t>
                </a:r>
              </a:p>
              <a:p>
                <a:pPr marL="457200" lvl="1" indent="0">
                  <a:buNone/>
                </a:pPr>
                <a:r>
                  <a:rPr lang="en-US" sz="1800" dirty="0" smtClean="0"/>
                  <a:t>“</a:t>
                </a:r>
                <a:r>
                  <a:rPr lang="en-US" sz="1800" i="1" dirty="0" smtClean="0"/>
                  <a:t>IN </a:t>
                </a:r>
                <a:r>
                  <a:rPr lang="en-US" sz="1800" i="1" dirty="0"/>
                  <a:t>NO IST LAT WHEY CRATICT FROURE BIRS GROCID PONDENOME OF </a:t>
                </a:r>
                <a:r>
                  <a:rPr lang="en-US" sz="1800" i="1" dirty="0" smtClean="0"/>
                  <a:t>DEMONSTURES OF </a:t>
                </a:r>
                <a:r>
                  <a:rPr lang="en-US" sz="1800" i="1" dirty="0"/>
                  <a:t>THE REPTAGIN IS REGOACTIONA OF CRE</a:t>
                </a:r>
                <a:r>
                  <a:rPr lang="en-US" sz="1800" dirty="0" smtClean="0"/>
                  <a:t>.”</a:t>
                </a:r>
                <a:endParaRPr lang="en-US" sz="1800" dirty="0"/>
              </a:p>
              <a:p>
                <a:r>
                  <a:rPr lang="en-US" dirty="0" smtClean="0"/>
                  <a:t>Second-order word approximation</a:t>
                </a:r>
              </a:p>
              <a:p>
                <a:pPr marL="457200" lvl="1" indent="0">
                  <a:buNone/>
                </a:pPr>
                <a:r>
                  <a:rPr lang="en-US" sz="1800" i="1" dirty="0" smtClean="0"/>
                  <a:t>“THE </a:t>
                </a:r>
                <a:r>
                  <a:rPr lang="en-US" sz="1800" i="1" dirty="0"/>
                  <a:t>HEAD AND IN FRONTAL ATTACK ON AN ENGLISH WRITER THAT THE </a:t>
                </a:r>
                <a:r>
                  <a:rPr lang="en-US" sz="1800" i="1" dirty="0" smtClean="0"/>
                  <a:t>CHARACTER OF </a:t>
                </a:r>
                <a:r>
                  <a:rPr lang="en-US" sz="1800" i="1" dirty="0"/>
                  <a:t>THIS POINT IS THEREFORE ANOTHER METHOD FOR THE LETTERS </a:t>
                </a:r>
                <a:r>
                  <a:rPr lang="en-US" sz="1800" i="1" dirty="0" smtClean="0"/>
                  <a:t>THAT THE </a:t>
                </a:r>
                <a:r>
                  <a:rPr lang="en-US" sz="1800" i="1" dirty="0"/>
                  <a:t>TIME OF WHO EVER TOLD THE PROBLEM FOR AN UNEXPECTED</a:t>
                </a:r>
                <a:r>
                  <a:rPr lang="en-US" sz="1800" i="1" dirty="0" smtClean="0"/>
                  <a:t>.”</a:t>
                </a:r>
                <a:endParaRPr lang="en-US" sz="18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r="-2296" b="-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608666" y="2294339"/>
            <a:ext cx="6333067" cy="914400"/>
            <a:chOff x="1608666" y="2294339"/>
            <a:chExt cx="6333067" cy="9144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608666" y="2294339"/>
              <a:ext cx="6333067" cy="914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210608" y="2365922"/>
                  <a:ext cx="5021119" cy="7749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b="0" dirty="0" smtClean="0"/>
                    <a:t>“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dirty="0" smtClean="0"/>
                    <a:t> order approx. produces plausible </a:t>
                  </a:r>
                </a:p>
                <a:p>
                  <a:pPr>
                    <a:buNone/>
                  </a:pPr>
                  <a:r>
                    <a:rPr lang="en-US" dirty="0" smtClean="0"/>
                    <a:t>sequences of length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en-US" dirty="0"/>
                    <a:t>”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0608" y="2365922"/>
                  <a:ext cx="5021119" cy="7749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72" t="-3937" r="-1337" b="-173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 “Series of approx. to English”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39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1" y="300317"/>
            <a:ext cx="9654988" cy="609600"/>
          </a:xfrm>
        </p:spPr>
        <p:txBody>
          <a:bodyPr/>
          <a:lstStyle/>
          <a:p>
            <a:r>
              <a:rPr lang="en-US" dirty="0" smtClean="0"/>
              <a:t>Entropy applies to human communication?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195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Ideal world:</a:t>
                </a:r>
              </a:p>
              <a:p>
                <a:pPr lvl="1"/>
                <a:r>
                  <a:rPr lang="en-US" sz="2000" dirty="0" smtClean="0"/>
                  <a:t>Language = collection of messages we send each other + probability distribution over messages.</a:t>
                </a:r>
              </a:p>
              <a:p>
                <a:pPr lvl="1"/>
                <a:r>
                  <a:rPr lang="en-US" sz="2000" dirty="0" smtClean="0"/>
                  <a:t>Dictionary = message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words</a:t>
                </a:r>
              </a:p>
              <a:p>
                <a:pPr lvl="1"/>
                <a:r>
                  <a:rPr lang="en-US" sz="2000" dirty="0" smtClean="0"/>
                  <a:t>Optimal dictionary would achieve entropy of distribution.</a:t>
                </a:r>
              </a:p>
              <a:p>
                <a:r>
                  <a:rPr lang="en-US" dirty="0" smtClean="0"/>
                  <a:t>Real world:</a:t>
                </a:r>
              </a:p>
              <a:p>
                <a:pPr lvl="1"/>
                <a:r>
                  <a:rPr lang="en-US" sz="2000" dirty="0" smtClean="0"/>
                  <a:t>Context! </a:t>
                </a:r>
              </a:p>
              <a:p>
                <a:pPr lvl="1"/>
                <a:r>
                  <a:rPr lang="en-US" sz="2000" dirty="0" smtClean="0"/>
                  <a:t>Language = distribution for every context.</a:t>
                </a:r>
              </a:p>
              <a:p>
                <a:pPr lvl="1"/>
                <a:r>
                  <a:rPr lang="en-US" sz="2000" dirty="0" smtClean="0"/>
                  <a:t>Dictionary = (</a:t>
                </a:r>
                <a:r>
                  <a:rPr lang="en-US" sz="2000" dirty="0" err="1" smtClean="0"/>
                  <a:t>messages,context</a:t>
                </a:r>
                <a:r>
                  <a:rPr lang="en-US" sz="2000" dirty="0" smtClean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word.</a:t>
                </a:r>
              </a:p>
              <a:p>
                <a:pPr lvl="1"/>
                <a:r>
                  <a:rPr lang="en-US" sz="2000" dirty="0" smtClean="0"/>
                  <a:t>Challenge: Context not perfectly shared!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195"/>
                <a:ext cx="8229600" cy="4724400"/>
              </a:xfrm>
              <a:blipFill rotWithShape="0">
                <a:blip r:embed="rId2"/>
                <a:stretch>
                  <a:fillRect l="-370" t="-1161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Communication Amid Uncertainty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89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in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543365" cy="4724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Repeating theme in human communication (and increasingly in devices):</a:t>
            </a:r>
            <a:r>
              <a:rPr lang="en-US" dirty="0"/>
              <a:t> </a:t>
            </a:r>
            <a:r>
              <a:rPr lang="en-US" dirty="0" smtClean="0"/>
              <a:t>Communication task comes w. context</a:t>
            </a:r>
          </a:p>
          <a:p>
            <a:pPr lvl="1"/>
            <a:r>
              <a:rPr lang="en-US" i="1" dirty="0" smtClean="0"/>
              <a:t>Ignore</a:t>
            </a:r>
            <a:r>
              <a:rPr lang="en-US" dirty="0" smtClean="0"/>
              <a:t> context: </a:t>
            </a:r>
            <a:r>
              <a:rPr lang="en-US" dirty="0">
                <a:solidFill>
                  <a:srgbClr val="FF0000"/>
                </a:solidFill>
              </a:rPr>
              <a:t>Task achievable inefficiently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Use perfectly </a:t>
            </a:r>
            <a:r>
              <a:rPr lang="en-US" dirty="0" smtClean="0"/>
              <a:t>shared context (designed setting): </a:t>
            </a:r>
            <a:r>
              <a:rPr lang="en-US" dirty="0">
                <a:solidFill>
                  <a:srgbClr val="FF0000"/>
                </a:solidFill>
              </a:rPr>
              <a:t>Task achievable efficiently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Imperfectly</a:t>
            </a:r>
            <a:r>
              <a:rPr lang="en-US" dirty="0" smtClean="0"/>
              <a:t> shared context (humans): </a:t>
            </a:r>
            <a:r>
              <a:rPr lang="en-US" dirty="0" smtClean="0">
                <a:solidFill>
                  <a:srgbClr val="FF0000"/>
                </a:solidFill>
              </a:rPr>
              <a:t>Task </a:t>
            </a:r>
            <a:r>
              <a:rPr lang="en-US" dirty="0">
                <a:solidFill>
                  <a:srgbClr val="FF0000"/>
                </a:solidFill>
              </a:rPr>
              <a:t>achievable </a:t>
            </a:r>
            <a:r>
              <a:rPr lang="en-US" dirty="0" smtClean="0">
                <a:solidFill>
                  <a:srgbClr val="FF0000"/>
                </a:solidFill>
              </a:rPr>
              <a:t>moderately efficiently</a:t>
            </a:r>
            <a:r>
              <a:rPr lang="en-US" dirty="0">
                <a:solidFill>
                  <a:srgbClr val="FF0000"/>
                </a:solidFill>
              </a:rPr>
              <a:t>? </a:t>
            </a:r>
            <a:endParaRPr lang="en-US" dirty="0" smtClean="0">
              <a:solidFill>
                <a:srgbClr val="FF0000"/>
              </a:solidFill>
            </a:endParaRPr>
          </a:p>
          <a:p>
            <a:pPr lvl="3"/>
            <a:r>
              <a:rPr lang="en-US" dirty="0" smtClean="0"/>
              <a:t>Non-trivial</a:t>
            </a:r>
          </a:p>
          <a:p>
            <a:pPr lvl="3"/>
            <a:r>
              <a:rPr lang="en-US" dirty="0" smtClean="0"/>
              <a:t>Room for creative (robust) solutions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Communication Amid Uncertainty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02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 Compression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Design encoding/decoding schemes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) so that</a:t>
                </a:r>
                <a:endParaRPr lang="en-US" dirty="0"/>
              </a:p>
              <a:p>
                <a:pPr lvl="1"/>
                <a:r>
                  <a:rPr lang="en-US" dirty="0" smtClean="0"/>
                  <a:t>Sender has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Receiver has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Sender gets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∈[</m:t>
                    </m:r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Sends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err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to receiver.</a:t>
                </a:r>
              </a:p>
              <a:p>
                <a:pPr lvl="1"/>
                <a:r>
                  <a:rPr lang="en-US" dirty="0" smtClean="0"/>
                  <a:t>Receiver receives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err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Decodes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𝐷</m:t>
                    </m:r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en-US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Want: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b="0" i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/>
                  <a:t> (provided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close),</a:t>
                </a:r>
              </a:p>
              <a:p>
                <a:pPr lvl="2"/>
                <a:r>
                  <a:rPr lang="en-US" dirty="0" smtClean="0"/>
                  <a:t>While minimizing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xp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8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sz="28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8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)|</m:t>
                    </m:r>
                  </m:oMath>
                </a14:m>
                <a:endParaRPr lang="en-US" sz="2800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9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Communication Amid Uncertainty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72677" y="5351930"/>
            <a:ext cx="5172636" cy="1048872"/>
            <a:chOff x="5781068" y="3352800"/>
            <a:chExt cx="5172636" cy="1048872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781068" y="3352800"/>
              <a:ext cx="5172636" cy="1048872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781068" y="3474354"/>
                  <a:ext cx="5172636" cy="778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i="1">
                                            <a:solidFill>
                                              <a:schemeClr val="tx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i="1">
                                                <a:solidFill>
                                                  <a:schemeClr val="tx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solidFill>
                                                  <a:schemeClr val="tx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solidFill>
                                                      <a:schemeClr val="tx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i="1">
                                                    <a:solidFill>
                                                      <a:schemeClr val="tx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chemeClr val="tx1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chemeClr val="tx1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𝑚</m:t>
                                                    </m:r>
                                                  </m:e>
                                                </m:d>
                                              </m:num>
                                              <m:den>
                                                <m:r>
                                                  <a:rPr lang="en-US" i="1">
                                                    <a:solidFill>
                                                      <a:schemeClr val="tx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chemeClr val="tx1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chemeClr val="tx1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𝑚</m:t>
                                                    </m:r>
                                                  </m:e>
                                                </m:d>
                                              </m:den>
                                            </m:f>
                                            <m:r>
                                              <a:rPr lang="en-US" i="1">
                                                <a:solidFill>
                                                  <a:schemeClr val="tx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i="1">
                                                    <a:solidFill>
                                                      <a:schemeClr val="tx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solidFill>
                                                      <a:schemeClr val="tx1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chemeClr val="tx1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i="1">
                                                        <a:solidFill>
                                                          <a:schemeClr val="tx1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𝑄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i="1">
                                                            <a:solidFill>
                                                              <a:schemeClr val="tx1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i="1">
                                                            <a:solidFill>
                                                              <a:schemeClr val="tx1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𝑚</m:t>
                                                        </m:r>
                                                      </m:e>
                                                    </m:d>
                                                  </m:num>
                                                  <m:den>
                                                    <m:r>
                                                      <a:rPr lang="en-US" i="1">
                                                        <a:solidFill>
                                                          <a:schemeClr val="tx1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𝑃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i="1">
                                                            <a:solidFill>
                                                              <a:schemeClr val="tx1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i="1">
                                                            <a:solidFill>
                                                              <a:schemeClr val="tx1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𝑚</m:t>
                                                        </m:r>
                                                      </m:e>
                                                    </m:d>
                                                  </m:den>
                                                </m:f>
                                              </m:e>
                                            </m:func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068" y="3474354"/>
                  <a:ext cx="5172636" cy="77886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4952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56682</TotalTime>
  <Words>636</Words>
  <Application>Microsoft Office PowerPoint</Application>
  <PresentationFormat>On-screen Show (4:3)</PresentationFormat>
  <Paragraphs>165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Tahoma</vt:lpstr>
      <vt:lpstr>Cambria Math</vt:lpstr>
      <vt:lpstr>Verdana</vt:lpstr>
      <vt:lpstr>Arial</vt:lpstr>
      <vt:lpstr>Wingdings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Theories of Communication &amp; Computation</vt:lpstr>
      <vt:lpstr>Behavior of “intelligent” systems</vt:lpstr>
      <vt:lpstr>Contribution of Shannon theory: Entropy!</vt:lpstr>
      <vt:lpstr>Entropy </vt:lpstr>
      <vt:lpstr>E.g. “Series of approx. to English”</vt:lpstr>
      <vt:lpstr>Entropy applies to human communication?</vt:lpstr>
      <vt:lpstr>Uncertainty in communication</vt:lpstr>
      <vt:lpstr>Uncertain Compression</vt:lpstr>
      <vt:lpstr>Natural Compression</vt:lpstr>
      <vt:lpstr>Other Contexts in Communication</vt:lpstr>
      <vt:lpstr>Conclusions</vt:lpstr>
      <vt:lpstr>Thank You!</vt:lpstr>
      <vt:lpstr>Subliminal channel (aka References) 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1960</cp:revision>
  <cp:lastPrinted>2001-06-13T20:26:27Z</cp:lastPrinted>
  <dcterms:created xsi:type="dcterms:W3CDTF">2001-06-13T15:36:44Z</dcterms:created>
  <dcterms:modified xsi:type="dcterms:W3CDTF">2018-01-05T03:31:46Z</dcterms:modified>
</cp:coreProperties>
</file>