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8"/>
  </p:notesMasterIdLst>
  <p:handoutMasterIdLst>
    <p:handoutMasterId r:id="rId29"/>
  </p:handoutMasterIdLst>
  <p:sldIdLst>
    <p:sldId id="314" r:id="rId6"/>
    <p:sldId id="979" r:id="rId7"/>
    <p:sldId id="980" r:id="rId8"/>
    <p:sldId id="981" r:id="rId9"/>
    <p:sldId id="954" r:id="rId10"/>
    <p:sldId id="955" r:id="rId11"/>
    <p:sldId id="988" r:id="rId12"/>
    <p:sldId id="958" r:id="rId13"/>
    <p:sldId id="957" r:id="rId14"/>
    <p:sldId id="959" r:id="rId15"/>
    <p:sldId id="960" r:id="rId16"/>
    <p:sldId id="962" r:id="rId17"/>
    <p:sldId id="978" r:id="rId18"/>
    <p:sldId id="982" r:id="rId19"/>
    <p:sldId id="984" r:id="rId20"/>
    <p:sldId id="985" r:id="rId21"/>
    <p:sldId id="971" r:id="rId22"/>
    <p:sldId id="972" r:id="rId23"/>
    <p:sldId id="986" r:id="rId24"/>
    <p:sldId id="987" r:id="rId25"/>
    <p:sldId id="974" r:id="rId26"/>
    <p:sldId id="952" r:id="rId27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custDataLst>
    <p:tags r:id="rId37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  <a:srgbClr val="FF7C80"/>
    <a:srgbClr val="CC99FF"/>
    <a:srgbClr val="993300"/>
    <a:srgbClr val="CC00CC"/>
    <a:srgbClr val="FF5050"/>
    <a:srgbClr val="FF00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 varScale="1">
        <p:scale>
          <a:sx n="85" d="100"/>
          <a:sy n="85" d="100"/>
        </p:scale>
        <p:origin x="1406" y="53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21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21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May 1, 2018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G.Tech: General Strong Polarization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4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0.pn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26" Type="http://schemas.openxmlformats.org/officeDocument/2006/relationships/image" Target="../media/image63.png"/><Relationship Id="rId3" Type="http://schemas.openxmlformats.org/officeDocument/2006/relationships/image" Target="../media/image23.png"/><Relationship Id="rId21" Type="http://schemas.openxmlformats.org/officeDocument/2006/relationships/image" Target="../media/image5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5" Type="http://schemas.openxmlformats.org/officeDocument/2006/relationships/image" Target="../media/image6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6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60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855694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General Strong Polarization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12" y="5423647"/>
            <a:ext cx="875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Joint work with </a:t>
            </a:r>
            <a:r>
              <a:rPr lang="en-US" dirty="0" err="1" smtClean="0"/>
              <a:t>Jaroslaw</a:t>
            </a:r>
            <a:r>
              <a:rPr lang="en-US" dirty="0" smtClean="0"/>
              <a:t> </a:t>
            </a:r>
            <a:r>
              <a:rPr lang="en-US" dirty="0" err="1" smtClean="0"/>
              <a:t>Blasiok</a:t>
            </a:r>
            <a:r>
              <a:rPr lang="en-US" dirty="0" smtClean="0"/>
              <a:t> (Harvard), </a:t>
            </a:r>
            <a:r>
              <a:rPr lang="en-US" dirty="0" err="1" smtClean="0"/>
              <a:t>Venkatesan</a:t>
            </a:r>
            <a:r>
              <a:rPr lang="en-US" dirty="0" smtClean="0"/>
              <a:t> </a:t>
            </a:r>
            <a:r>
              <a:rPr lang="en-US" dirty="0" err="1" smtClean="0"/>
              <a:t>Gurswami</a:t>
            </a:r>
            <a:r>
              <a:rPr lang="en-US" dirty="0" smtClean="0"/>
              <a:t> (CMU), </a:t>
            </a:r>
            <a:r>
              <a:rPr lang="en-US" dirty="0" err="1" smtClean="0"/>
              <a:t>Preetum</a:t>
            </a:r>
            <a:r>
              <a:rPr lang="en-US" dirty="0" smtClean="0"/>
              <a:t> </a:t>
            </a:r>
            <a:r>
              <a:rPr lang="en-US" dirty="0" err="1" smtClean="0"/>
              <a:t>Nakkiran</a:t>
            </a:r>
            <a:r>
              <a:rPr lang="en-US" dirty="0" smtClean="0"/>
              <a:t> (Harvard) and </a:t>
            </a:r>
            <a:r>
              <a:rPr lang="en-US" dirty="0" err="1" smtClean="0"/>
              <a:t>Atri</a:t>
            </a:r>
            <a:r>
              <a:rPr lang="en-US" dirty="0" smtClean="0"/>
              <a:t> </a:t>
            </a:r>
            <a:r>
              <a:rPr lang="en-US" dirty="0" err="1" smtClean="0"/>
              <a:t>Rudra</a:t>
            </a:r>
            <a:r>
              <a:rPr lang="en-US" dirty="0" smtClean="0"/>
              <a:t> (Buffalo)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How to compress?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Arikan’s key idea: </a:t>
                </a:r>
              </a:p>
              <a:p>
                <a:pPr lvl="1"/>
                <a:r>
                  <a:rPr lang="en-US" b="0" dirty="0" smtClean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Invertible – so does nothing?</a:t>
                </a:r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independent, </a:t>
                </a:r>
              </a:p>
              <a:p>
                <a:pPr lvl="3"/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“less random” than either</a:t>
                </a:r>
              </a:p>
              <a:p>
                <a:pPr lvl="1"/>
                <a:r>
                  <a:rPr lang="en-US" dirty="0" smtClean="0"/>
                  <a:t>Iterate (ignoring conditioning)</a:t>
                </a:r>
              </a:p>
              <a:p>
                <a:pPr lvl="2"/>
                <a:r>
                  <a:rPr lang="en-US" dirty="0" smtClean="0"/>
                  <a:t>End with bits that are almost random, or almost determined (by others).</a:t>
                </a:r>
              </a:p>
              <a:p>
                <a:pPr lvl="2"/>
                <a:r>
                  <a:rPr lang="en-US" dirty="0" smtClean="0"/>
                  <a:t>Output “totally random part” to get compression!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Entropy: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random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 smtClean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Bounds: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Conditional Entropy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jointly distributed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Chain Rule: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Conditioning does not increase entropy: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000" dirty="0" smtClean="0"/>
                  <a:t>Equality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Independence: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⇔  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by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8118" y="2942675"/>
            <a:ext cx="6306670" cy="1958770"/>
            <a:chOff x="1748118" y="2942675"/>
            <a:chExt cx="6306670" cy="195877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3397624" y="3182471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397624" y="3182472"/>
              <a:ext cx="2294964" cy="14881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397624" y="4670613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3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blipFill rotWithShape="0">
                <a:blip r:embed="rId10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 bwMode="auto">
          <a:xfrm>
            <a:off x="4814047" y="1237129"/>
            <a:ext cx="977153" cy="12102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Encoding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blipFill rotWithShape="0">
                <a:blip r:embed="rId23"/>
                <a:stretch>
                  <a:fillRect l="-1751" t="-4724" b="-1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blipFill rotWithShape="0">
                <a:blip r:embed="rId24"/>
                <a:stretch>
                  <a:fillRect l="-2028" t="-34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1549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1. Decoding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2. Polarization!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blipFill rotWithShape="0">
                <a:blip r:embed="rId26"/>
                <a:stretch>
                  <a:fillRect l="-2194" t="-3209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Butterfly: Decoding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Decoding idea: </a:t>
                </a: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sz="18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Bern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 smtClean="0">
                  <a:solidFill>
                    <a:schemeClr val="bg1"/>
                  </a:solidFill>
                </a:endParaRP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?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blipFill rotWithShape="0">
                <a:blip r:embed="rId20"/>
                <a:stretch>
                  <a:fillRect l="-1597" t="-312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Decoding Algorithm: </a:t>
                </a:r>
              </a:p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blipFill rotWithShape="0">
                <a:blip r:embed="rId21"/>
                <a:stretch>
                  <a:fillRect l="-940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blipFill rotWithShape="0">
                <a:blip r:embed="rId22"/>
                <a:stretch>
                  <a:fillRect t="-119672" r="-548" b="-19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192199" y="3128946"/>
            <a:ext cx="33345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Key idea: Stronger induction!</a:t>
            </a:r>
          </a:p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- non-identical product distribution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201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Polarization? Martingale?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33286" y="2765731"/>
            <a:ext cx="5366759" cy="464085"/>
            <a:chOff x="333286" y="2765731"/>
            <a:chExt cx="5366759" cy="464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4005" r="-7862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333286" y="2776510"/>
              <a:ext cx="5366759" cy="4533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7544" y="1207925"/>
                <a:ext cx="383553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Idea: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44" y="1207925"/>
                <a:ext cx="3835537" cy="809068"/>
              </a:xfrm>
              <a:prstGeom prst="rect">
                <a:avLst/>
              </a:prstGeom>
              <a:blipFill rotWithShape="0">
                <a:blip r:embed="rId22"/>
                <a:stretch>
                  <a:fillRect l="-1431" t="-300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6008687" y="2254193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Martingale?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83670" y="2956929"/>
            <a:ext cx="2634085" cy="1012096"/>
            <a:chOff x="6183670" y="2956929"/>
            <a:chExt cx="2634085" cy="101209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6734908" y="3190021"/>
              <a:ext cx="11869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6734908" y="3795235"/>
              <a:ext cx="11869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6734908" y="3190021"/>
              <a:ext cx="1186961" cy="6052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191956" y="2969879"/>
                  <a:ext cx="626838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956" y="2969879"/>
                  <a:ext cx="626838" cy="42479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183670" y="3528191"/>
                  <a:ext cx="67441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670" y="3528191"/>
                  <a:ext cx="674415" cy="41351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922062" y="2956929"/>
                  <a:ext cx="872097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062" y="2956929"/>
                  <a:ext cx="872097" cy="424796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898080" y="3555514"/>
                  <a:ext cx="91967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080" y="3555514"/>
                  <a:ext cx="919675" cy="41351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4349" y="4129165"/>
                <a:ext cx="3715120" cy="1801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can’t distinguish </a:t>
                </a:r>
              </a:p>
              <a:p>
                <a:pPr algn="l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/>
                  <a:t>Chain Rule … </a:t>
                </a: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49" y="4129165"/>
                <a:ext cx="3715120" cy="1801134"/>
              </a:xfrm>
              <a:prstGeom prst="rect">
                <a:avLst/>
              </a:prstGeom>
              <a:blipFill rotWithShape="0">
                <a:blip r:embed="rId27"/>
                <a:stretch>
                  <a:fillRect l="-1970" t="-2027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43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14" grpId="0" animBg="1"/>
      <p:bldP spid="115" grpId="0" animBg="1"/>
      <p:bldP spid="64" grpId="0" animBg="1"/>
      <p:bldP spid="7" grpId="0"/>
      <p:bldP spid="8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54915" cy="4724400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dirty="0" smtClean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polarizes locally</a:t>
                </a:r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Prove that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</a:p>
              <a:p>
                <a:r>
                  <a:rPr lang="en-US" dirty="0" smtClean="0"/>
                  <a:t> Recall </a:t>
                </a:r>
              </a:p>
              <a:p>
                <a:pPr lvl="1"/>
                <a:r>
                  <a:rPr lang="en-US" dirty="0" smtClean="0"/>
                  <a:t>Strong </a:t>
                </a:r>
                <a:r>
                  <a:rPr lang="en-US" dirty="0"/>
                  <a:t>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Local Polarization:</a:t>
                </a:r>
              </a:p>
              <a:p>
                <a:pPr lvl="2"/>
                <a:r>
                  <a:rPr lang="en-US" dirty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54915" cy="4724400"/>
              </a:xfrm>
              <a:blipFill rotWithShape="0">
                <a:blip r:embed="rId2"/>
                <a:stretch>
                  <a:fillRect l="-428" t="-9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9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Proof: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b="0" dirty="0" err="1" smtClean="0"/>
                  <a:t>Variance+Suction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(Aside: 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? Clearly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won’t work.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increases!)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161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2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Step 2: Medium Polarization +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-more steps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Strong Polarization:</a:t>
                </a:r>
              </a:p>
              <a:p>
                <a:r>
                  <a:rPr lang="en-US" sz="2000" dirty="0" smtClean="0"/>
                  <a:t>Proof: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;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large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2.1: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∃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Doob’s</a:t>
                </a:r>
                <a:r>
                  <a:rPr lang="en-US" sz="2000" dirty="0" smtClean="0"/>
                  <a:t> Inequality) </a:t>
                </a:r>
              </a:p>
              <a:p>
                <a:pPr lvl="1"/>
                <a:r>
                  <a:rPr lang="en-US" sz="2000" dirty="0" smtClean="0"/>
                  <a:t>2.2: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dirty="0"/>
                  <a:t> ;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; &amp;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m:rPr>
                        <m:sty m:val="p"/>
                      </m:rP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Concentration!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000" dirty="0" smtClean="0"/>
                  <a:t>   QED!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3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of </a:t>
            </a:r>
            <a:r>
              <a:rPr lang="en-US" dirty="0" err="1" smtClean="0"/>
              <a:t>Arikan</a:t>
            </a:r>
            <a:r>
              <a:rPr lang="en-US" dirty="0" smtClean="0"/>
              <a:t> Martingale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Ignoring conditioning: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</a:p>
              <a:p>
                <a:r>
                  <a:rPr lang="en-US" dirty="0" smtClean="0"/>
                  <a:t>Variance in the middle: Continuity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and separation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 smtClean="0"/>
                  <a:t>Suction at high end: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Suction at low end: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7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Martingales and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[0,1]-Martingale: Sequence of </a:t>
                </a:r>
                <a:r>
                  <a:rPr lang="en-US" dirty="0" err="1" smtClean="0"/>
                  <a:t>r.v.s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Well-studied in algorithms: </a:t>
                </a:r>
              </a:p>
              <a:p>
                <a:pPr lvl="1"/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[</a:t>
                </a:r>
                <a:r>
                  <a:rPr lang="en-US" sz="2000" b="0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MotwaniRaghavan</a:t>
                </a:r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§4.4], [</a:t>
                </a:r>
                <a:r>
                  <a:rPr lang="en-US" sz="2000" b="0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MitzenmacherUpfal</a:t>
                </a:r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§12]</a:t>
                </a:r>
              </a:p>
              <a:p>
                <a:pPr lvl="1"/>
                <a:r>
                  <a:rPr lang="en-US" sz="2000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Expected approx. factor of algorithm given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random choices.</a:t>
                </a:r>
              </a:p>
              <a:p>
                <a:pPr lvl="1"/>
                <a:r>
                  <a:rPr lang="en-US" b="0" dirty="0" smtClean="0"/>
                  <a:t>Usually study “concentration”</a:t>
                </a:r>
              </a:p>
              <a:p>
                <a:pPr lvl="2"/>
                <a:r>
                  <a:rPr lang="en-US" dirty="0" smtClean="0"/>
                  <a:t>E.g. …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Today: Polarization:</a:t>
                </a:r>
              </a:p>
              <a:p>
                <a:pPr lvl="1"/>
                <a:r>
                  <a:rPr lang="en-US" dirty="0" smtClean="0"/>
                  <a:t>…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Why? – Polar codes …</a:t>
                </a:r>
                <a:endParaRPr lang="en-US" b="0" dirty="0" smtClean="0"/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94577" y="4237639"/>
                <a:ext cx="2493034" cy="573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limLow>
                        <m:limLow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577" y="4237639"/>
                <a:ext cx="2493034" cy="573042"/>
              </a:xfrm>
              <a:prstGeom prst="rect">
                <a:avLst/>
              </a:prstGeom>
              <a:blipFill rotWithShape="0">
                <a:blip r:embed="rId3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64457" y="5099539"/>
                <a:ext cx="3323154" cy="573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Bern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57" y="5099539"/>
                <a:ext cx="3323154" cy="573042"/>
              </a:xfrm>
              <a:prstGeom prst="rect">
                <a:avLst/>
              </a:prstGeom>
              <a:blipFill rotWithShape="0"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1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Strong Polarization?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What about other matrices? 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Open till our work!</a:t>
                </a:r>
              </a:p>
              <a:p>
                <a:pPr lvl="1"/>
                <a:r>
                  <a:rPr lang="en-US" dirty="0" smtClean="0"/>
                  <a:t>Necessary conditions: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invertible, not-lower-triangular</a:t>
                </a:r>
              </a:p>
              <a:p>
                <a:pPr lvl="1"/>
                <a:r>
                  <a:rPr lang="en-US" dirty="0" smtClean="0"/>
                  <a:t>Our work: Necessary conditions suffice (for local polarization)!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2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General Analysis of Strong Polarization</a:t>
            </a:r>
          </a:p>
          <a:p>
            <a:r>
              <a:rPr lang="en-US" dirty="0" smtClean="0"/>
              <a:t>But main reason to study general polarization:</a:t>
            </a:r>
          </a:p>
          <a:p>
            <a:pPr lvl="1"/>
            <a:r>
              <a:rPr lang="en-US" dirty="0" smtClean="0"/>
              <a:t>Maybe some matrices polarize even faster!</a:t>
            </a:r>
          </a:p>
          <a:p>
            <a:pPr lvl="1"/>
            <a:r>
              <a:rPr lang="en-US" dirty="0" smtClean="0"/>
              <a:t>This analysis does not get us there. </a:t>
            </a:r>
          </a:p>
          <a:p>
            <a:pPr lvl="1"/>
            <a:r>
              <a:rPr lang="en-US" dirty="0" smtClean="0"/>
              <a:t>But hopefully following the (simpler) steps in specific cases can lead to improvements.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Definition and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 smtClean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i="1" dirty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non-polarizing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Local Polarization:</a:t>
                </a:r>
              </a:p>
              <a:p>
                <a:pPr lvl="1"/>
                <a:r>
                  <a:rPr lang="en-US" dirty="0" smtClean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Theorem: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 rotWithShape="0">
                <a:blip r:embed="rId2"/>
                <a:stretch>
                  <a:fillRect l="-364" t="-1161" r="-875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5358" y="5602659"/>
            <a:ext cx="3492028" cy="642566"/>
            <a:chOff x="4997144" y="3401226"/>
            <a:chExt cx="3492028" cy="64256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7144" y="3401226"/>
              <a:ext cx="3492028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“low end” condition. Similar</a:t>
              </a:r>
            </a:p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ondition for high end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8876" y="1751889"/>
            <a:ext cx="5372631" cy="1735241"/>
            <a:chOff x="3708876" y="1751889"/>
            <a:chExt cx="5372631" cy="1735241"/>
          </a:xfrm>
        </p:grpSpPr>
        <p:grpSp>
          <p:nvGrpSpPr>
            <p:cNvPr id="13" name="Group 12"/>
            <p:cNvGrpSpPr/>
            <p:nvPr/>
          </p:nvGrpSpPr>
          <p:grpSpPr>
            <a:xfrm>
              <a:off x="5589479" y="3140492"/>
              <a:ext cx="3492028" cy="346638"/>
              <a:chOff x="5674937" y="2157280"/>
              <a:chExt cx="3492028" cy="346638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5796724" y="2165826"/>
                <a:ext cx="3248455" cy="338092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74937" y="2157280"/>
                <a:ext cx="34920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Both definitions qualitative!</a:t>
                </a:r>
                <a:endParaRPr 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08876" y="3313811"/>
              <a:ext cx="1880603" cy="42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922521" y="1751889"/>
              <a:ext cx="1648284" cy="15533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365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Background/Motivation:</a:t>
                </a:r>
              </a:p>
              <a:p>
                <a:pPr lvl="1"/>
                <a:r>
                  <a:rPr lang="en-US" dirty="0" smtClean="0"/>
                  <a:t>The Shannon Capacity Challenge</a:t>
                </a:r>
              </a:p>
              <a:p>
                <a:pPr lvl="1"/>
                <a:r>
                  <a:rPr lang="en-US" dirty="0" smtClean="0"/>
                  <a:t>Resolution by </a:t>
                </a:r>
                <a:r>
                  <a:rPr lang="en-US" sz="2000" dirty="0" smtClean="0"/>
                  <a:t>[Arikan’08], [Guruswami-Xia’13], [Hassani,Alishahi,Urbanke’13]:</a:t>
                </a:r>
                <a:r>
                  <a:rPr lang="en-US" dirty="0" smtClean="0"/>
                  <a:t> Polar Codes!</a:t>
                </a:r>
              </a:p>
              <a:p>
                <a:pPr lvl="1"/>
                <a:r>
                  <a:rPr lang="en-US" dirty="0" smtClean="0"/>
                  <a:t>Key ideas:</a:t>
                </a:r>
              </a:p>
              <a:p>
                <a:pPr lvl="2"/>
                <a:r>
                  <a:rPr lang="en-US" dirty="0" smtClean="0"/>
                  <a:t>Polar Codes &amp; </a:t>
                </a:r>
                <a:r>
                  <a:rPr lang="en-US" dirty="0" err="1" smtClean="0"/>
                  <a:t>Arikan</a:t>
                </a:r>
                <a:r>
                  <a:rPr lang="en-US" dirty="0"/>
                  <a:t>-</a:t>
                </a:r>
                <a:r>
                  <a:rPr lang="en-US" dirty="0" smtClean="0"/>
                  <a:t>Martingale.</a:t>
                </a:r>
              </a:p>
              <a:p>
                <a:pPr lvl="2"/>
                <a:r>
                  <a:rPr lang="en-US" dirty="0" smtClean="0"/>
                  <a:t>Implications of Weak/Strong Polarization.</a:t>
                </a:r>
              </a:p>
              <a:p>
                <a:r>
                  <a:rPr lang="en-US" dirty="0" smtClean="0"/>
                  <a:t>Our Contributions: Simplification &amp; Generalization</a:t>
                </a:r>
              </a:p>
              <a:p>
                <a:pPr lvl="1"/>
                <a:r>
                  <a:rPr lang="en-US" dirty="0" smtClean="0"/>
                  <a:t>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</a:t>
                </a:r>
              </a:p>
              <a:p>
                <a:pPr lvl="1"/>
                <a:r>
                  <a:rPr lang="en-US" dirty="0" err="1" smtClean="0"/>
                  <a:t>Arikan</a:t>
                </a:r>
                <a:r>
                  <a:rPr lang="en-US" dirty="0" smtClean="0"/>
                  <a:t>-Martingale Locally Polarizes (generally)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1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and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Shannon [‘48]: For every (noisy) channel of communication,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communication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possible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not. </a:t>
                </a:r>
              </a:p>
              <a:p>
                <a:pPr lvl="1"/>
                <a:r>
                  <a:rPr lang="en-US" dirty="0" smtClean="0"/>
                  <a:t>Needs lot of formalization – omitted.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Acts independently on bits</a:t>
                </a:r>
              </a:p>
              <a:p>
                <a:pPr lvl="1"/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= binary entropy!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16029" y="3196204"/>
            <a:ext cx="4748168" cy="906013"/>
            <a:chOff x="3506599" y="3607265"/>
            <a:chExt cx="4748168" cy="90601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6599" y="3607265"/>
              <a:ext cx="4748168" cy="906013"/>
              <a:chOff x="4412609" y="4093827"/>
              <a:chExt cx="4647501" cy="906013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519956" y="4127383"/>
                <a:ext cx="1249960" cy="872456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 bwMode="auto">
              <a:xfrm>
                <a:off x="4739780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9916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231" b="-3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997700" y="3011084"/>
            <a:ext cx="2134604" cy="1382045"/>
            <a:chOff x="7714436" y="2355440"/>
            <a:chExt cx="2931194" cy="138204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714436" y="2355440"/>
              <a:ext cx="2931194" cy="1346668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028486" y="2355440"/>
                  <a:ext cx="2296975" cy="138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Rate?</a:t>
                  </a:r>
                </a:p>
                <a:p>
                  <a:pPr>
                    <a:buNone/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Encode: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pPr>
                    <a:buNone/>
                  </a:pPr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486" y="2355440"/>
                  <a:ext cx="2296975" cy="13820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455" t="-2643" r="-16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783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“Achieving”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phrase. Many mathematical interpretations.</a:t>
                </a:r>
              </a:p>
              <a:p>
                <a:r>
                  <a:rPr lang="en-US" dirty="0" smtClean="0"/>
                  <a:t>Some possibilities:</a:t>
                </a:r>
              </a:p>
              <a:p>
                <a:pPr lvl="1"/>
                <a:r>
                  <a:rPr lang="en-US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be? 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algorithms?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Luby</a:t>
                </a:r>
                <a:r>
                  <a:rPr lang="en-US" dirty="0" smtClean="0"/>
                  <a:t> et al.’95] </a:t>
                </a:r>
                <a:r>
                  <a:rPr lang="en-US" dirty="0"/>
                  <a:t>M</a:t>
                </a:r>
                <a:r>
                  <a:rPr lang="en-US" dirty="0" smtClean="0"/>
                  <a:t>ake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Open till 2008</a:t>
                </a:r>
              </a:p>
              <a:p>
                <a:pPr lvl="2"/>
                <a:r>
                  <a:rPr lang="en-US" dirty="0" smtClean="0"/>
                  <a:t>Arikan’08: Invented “Polar Codes” …</a:t>
                </a:r>
              </a:p>
              <a:p>
                <a:pPr lvl="2"/>
                <a:r>
                  <a:rPr lang="en-US" sz="2000" dirty="0" smtClean="0"/>
                  <a:t>Final resolution: Guruswami+Xia’13, Hassani+Alishahi+Urbanke’13 – </a:t>
                </a:r>
                <a:r>
                  <a:rPr lang="en-US" dirty="0" smtClean="0"/>
                  <a:t>Strong analysis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blipFill rotWithShape="0"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3606" y="2402211"/>
                <a:ext cx="3959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06" y="2402211"/>
                <a:ext cx="395960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54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1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Codes and Polarization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</p:spPr>
            <p:txBody>
              <a:bodyPr/>
              <a:lstStyle/>
              <a:p>
                <a:r>
                  <a:rPr lang="en-US" dirty="0" smtClean="0"/>
                  <a:t>Arikan:</a:t>
                </a:r>
              </a:p>
              <a:p>
                <a:pPr lvl="1"/>
                <a:r>
                  <a:rPr lang="en-US" dirty="0" smtClean="0"/>
                  <a:t>Defined Polar Codes, one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Associated Martingale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err="1" smtClean="0"/>
                  <a:t>th</a:t>
                </a:r>
                <a:r>
                  <a:rPr lang="en-US" b="0" dirty="0" smtClean="0"/>
                  <a:t> code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b="0" dirty="0" smtClean="0"/>
                  <a:t>-close to capacity, and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𝐷𝑒𝑐𝑜𝑑𝑒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𝐸𝑛𝑐𝑜𝑑𝑒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𝑒𝑟𝑟𝑜𝑟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(strong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smtClean="0"/>
                  <a:t>strong polarization) </a:t>
                </a:r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  <a:blipFill rotWithShape="0">
                <a:blip r:embed="rId2"/>
                <a:stretch>
                  <a:fillRect l="-351" t="-1161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69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[Arikan’08]: Martingale associated to general class of codes.</a:t>
            </a:r>
          </a:p>
          <a:p>
            <a:pPr lvl="1"/>
            <a:r>
              <a:rPr lang="en-US" dirty="0" smtClean="0"/>
              <a:t>Martingale polarizes (weakly) implies code achieves capacity (weakly)</a:t>
            </a:r>
          </a:p>
          <a:p>
            <a:pPr lvl="1"/>
            <a:r>
              <a:rPr lang="en-US" dirty="0" smtClean="0"/>
              <a:t>Martingale polarizes weakly for entire class.</a:t>
            </a:r>
          </a:p>
          <a:p>
            <a:r>
              <a:rPr lang="en-US" dirty="0" smtClean="0"/>
              <a:t>[GX’13, HAU’13]: Strong polarization for one specific code.</a:t>
            </a:r>
          </a:p>
          <a:p>
            <a:r>
              <a:rPr lang="en-US" dirty="0" smtClean="0"/>
              <a:t>Why so specific?</a:t>
            </a:r>
          </a:p>
          <a:p>
            <a:pPr lvl="1"/>
            <a:r>
              <a:rPr lang="en-US" dirty="0" smtClean="0"/>
              <a:t>Bottleneck</a:t>
            </a:r>
            <a:r>
              <a:rPr lang="en-US" dirty="0"/>
              <a:t>:</a:t>
            </a:r>
            <a:r>
              <a:rPr lang="en-US" dirty="0" smtClean="0"/>
              <a:t> Strong Polarization</a:t>
            </a:r>
          </a:p>
          <a:p>
            <a:r>
              <a:rPr lang="en-US" dirty="0" smtClean="0"/>
              <a:t>Rest of talk: Polar codes, Martingale and Strong Polarization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for compression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if</a:t>
                </a:r>
              </a:p>
              <a:p>
                <a:pPr lvl="2"/>
                <a:r>
                  <a:rPr lang="en-US" b="0" dirty="0" smtClean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 smtClean="0"/>
                  <a:t>Hopefully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Error-Corrector: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161" b="-3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G.Tech: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9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56584</TotalTime>
  <Words>813</Words>
  <Application>Microsoft Office PowerPoint</Application>
  <PresentationFormat>On-screen Show (4:3)</PresentationFormat>
  <Paragraphs>349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Cambria Math</vt:lpstr>
      <vt:lpstr>Verdana</vt:lpstr>
      <vt:lpstr>Arial</vt:lpstr>
      <vt:lpstr>Wingdings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This Talk: Martingales and Polarization</vt:lpstr>
      <vt:lpstr>Main Result: Definition and Theorem</vt:lpstr>
      <vt:lpstr>Rest of the talk</vt:lpstr>
      <vt:lpstr>Shannon and Channel Capacity</vt:lpstr>
      <vt:lpstr>“Achieving” Channel Capacity</vt:lpstr>
      <vt:lpstr>Polar Codes and Polarization</vt:lpstr>
      <vt:lpstr>Context for today’s talk</vt:lpstr>
      <vt:lpstr>Lesson 0: Compression ⇒ Coding</vt:lpstr>
      <vt:lpstr>Question: How to compress?</vt:lpstr>
      <vt:lpstr>Information Theory Basics</vt:lpstr>
      <vt:lpstr>Iteration by Example:</vt:lpstr>
      <vt:lpstr>The Polarization Butterfly</vt:lpstr>
      <vt:lpstr>The Polarization Butterfly: Decoding</vt:lpstr>
      <vt:lpstr>Polarization? Martingale?</vt:lpstr>
      <vt:lpstr>Remaining Tasks:</vt:lpstr>
      <vt:lpstr>Local ⇒ (Global) Strong Polarization</vt:lpstr>
      <vt:lpstr>Local ⇒ (Global) Strong Polarization</vt:lpstr>
      <vt:lpstr>Polarization of Arikan Martingale</vt:lpstr>
      <vt:lpstr>General Strong Polarization?</vt:lpstr>
      <vt:lpstr>Conclusion</vt:lpstr>
      <vt:lpstr>Thank You!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1967</cp:revision>
  <cp:lastPrinted>2001-06-13T20:26:27Z</cp:lastPrinted>
  <dcterms:created xsi:type="dcterms:W3CDTF">2001-06-13T15:36:44Z</dcterms:created>
  <dcterms:modified xsi:type="dcterms:W3CDTF">2018-05-01T02:01:52Z</dcterms:modified>
</cp:coreProperties>
</file>