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30"/>
  </p:notesMasterIdLst>
  <p:handoutMasterIdLst>
    <p:handoutMasterId r:id="rId31"/>
  </p:handoutMasterIdLst>
  <p:sldIdLst>
    <p:sldId id="314" r:id="rId6"/>
    <p:sldId id="979" r:id="rId7"/>
    <p:sldId id="989" r:id="rId8"/>
    <p:sldId id="980" r:id="rId9"/>
    <p:sldId id="981" r:id="rId10"/>
    <p:sldId id="954" r:id="rId11"/>
    <p:sldId id="955" r:id="rId12"/>
    <p:sldId id="988" r:id="rId13"/>
    <p:sldId id="958" r:id="rId14"/>
    <p:sldId id="957" r:id="rId15"/>
    <p:sldId id="959" r:id="rId16"/>
    <p:sldId id="992" r:id="rId17"/>
    <p:sldId id="978" r:id="rId18"/>
    <p:sldId id="982" r:id="rId19"/>
    <p:sldId id="984" r:id="rId20"/>
    <p:sldId id="985" r:id="rId21"/>
    <p:sldId id="971" r:id="rId22"/>
    <p:sldId id="972" r:id="rId23"/>
    <p:sldId id="986" r:id="rId24"/>
    <p:sldId id="987" r:id="rId25"/>
    <p:sldId id="974" r:id="rId26"/>
    <p:sldId id="952" r:id="rId27"/>
    <p:sldId id="960" r:id="rId28"/>
    <p:sldId id="962" r:id="rId29"/>
  </p:sldIdLst>
  <p:sldSz cx="9144000" cy="6858000" type="screen4x3"/>
  <p:notesSz cx="7315200" cy="9601200"/>
  <p:embeddedFontLst>
    <p:embeddedFont>
      <p:font typeface="Tahoma" panose="020B0604030504040204" pitchFamily="34" charset="0"/>
      <p:regular r:id="rId32"/>
      <p:bold r:id="rId33"/>
    </p:embeddedFont>
    <p:embeddedFont>
      <p:font typeface="Cambria Math" panose="02040503050406030204" pitchFamily="18" charset="0"/>
      <p:regular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42">
          <p15:clr>
            <a:srgbClr val="A4A3A4"/>
          </p15:clr>
        </p15:guide>
        <p15:guide id="2" pos="5759">
          <p15:clr>
            <a:srgbClr val="A4A3A4"/>
          </p15:clr>
        </p15:guide>
        <p15:guide id="3" pos="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0033CC"/>
    <a:srgbClr val="993300"/>
    <a:srgbClr val="FF0000"/>
    <a:srgbClr val="FF7C80"/>
    <a:srgbClr val="CC99FF"/>
    <a:srgbClr val="FF5050"/>
    <a:srgbClr val="FF0066"/>
    <a:srgbClr val="FF33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8110" autoAdjust="0"/>
  </p:normalViewPr>
  <p:slideViewPr>
    <p:cSldViewPr snapToGrid="0">
      <p:cViewPr varScale="1">
        <p:scale>
          <a:sx n="112" d="100"/>
          <a:sy n="112" d="100"/>
        </p:scale>
        <p:origin x="918" y="108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C4A02110-1701-4F8B-B2A4-885DD347C382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54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1981200" cy="476250"/>
          </a:xfrm>
        </p:spPr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700" y="6245225"/>
            <a:ext cx="1369686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211680" y="6234787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22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7700" y="6245225"/>
            <a:ext cx="1344634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8199154" y="6247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22</a:t>
            </a: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245225"/>
            <a:ext cx="474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Sept. 5, 2018</a:t>
            </a:r>
            <a:endParaRPr lang="en-US"/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Google: General Strong Polarization</a:t>
            </a:r>
            <a:endParaRPr lang="en-US"/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7.png"/><Relationship Id="rId3" Type="http://schemas.openxmlformats.org/officeDocument/2006/relationships/image" Target="../media/image23.png"/><Relationship Id="rId21" Type="http://schemas.openxmlformats.org/officeDocument/2006/relationships/image" Target="../media/image4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6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5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44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90.png"/><Relationship Id="rId2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55.png"/><Relationship Id="rId7" Type="http://schemas.openxmlformats.org/officeDocument/2006/relationships/image" Target="../media/image27.png"/><Relationship Id="rId12" Type="http://schemas.openxmlformats.org/officeDocument/2006/relationships/image" Target="../media/image5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5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49.png"/><Relationship Id="rId14" Type="http://schemas.openxmlformats.org/officeDocument/2006/relationships/image" Target="../media/image90.png"/><Relationship Id="rId22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38.png"/><Relationship Id="rId26" Type="http://schemas.openxmlformats.org/officeDocument/2006/relationships/image" Target="../media/image63.png"/><Relationship Id="rId3" Type="http://schemas.openxmlformats.org/officeDocument/2006/relationships/image" Target="../media/image23.png"/><Relationship Id="rId21" Type="http://schemas.openxmlformats.org/officeDocument/2006/relationships/image" Target="../media/image58.png"/><Relationship Id="rId7" Type="http://schemas.openxmlformats.org/officeDocument/2006/relationships/image" Target="../media/image27.png"/><Relationship Id="rId12" Type="http://schemas.openxmlformats.org/officeDocument/2006/relationships/image" Target="../media/image52.png"/><Relationship Id="rId17" Type="http://schemas.openxmlformats.org/officeDocument/2006/relationships/image" Target="../media/image37.png"/><Relationship Id="rId25" Type="http://schemas.openxmlformats.org/officeDocument/2006/relationships/image" Target="../media/image6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1.png"/><Relationship Id="rId24" Type="http://schemas.openxmlformats.org/officeDocument/2006/relationships/image" Target="../media/image6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60.png"/><Relationship Id="rId10" Type="http://schemas.openxmlformats.org/officeDocument/2006/relationships/image" Target="../media/image5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49.png"/><Relationship Id="rId14" Type="http://schemas.openxmlformats.org/officeDocument/2006/relationships/image" Target="../media/image90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880886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Sept. 5, 2018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458BB-35B5-4A9C-A853-DE1301C70D70}" type="slidenum">
              <a:rPr lang="ar-SA">
                <a:solidFill>
                  <a:srgbClr val="00B05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57961" y="1785464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smtClean="0">
                <a:effectLst/>
              </a:rPr>
              <a:t>General Strong Polarization</a:t>
            </a:r>
            <a:endParaRPr lang="en-US" sz="2800" b="1" dirty="0">
              <a:solidFill>
                <a:srgbClr val="A50021"/>
              </a:solidFill>
              <a:effectLst/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921512" y="3327618"/>
            <a:ext cx="3348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9900CC"/>
                </a:solidFill>
                <a:effectLst/>
                <a:latin typeface="Tahoma" pitchFamily="34" charset="0"/>
              </a:rPr>
              <a:t>Madhu</a:t>
            </a:r>
            <a:r>
              <a:rPr lang="en-US" sz="2800" b="1" dirty="0">
                <a:solidFill>
                  <a:srgbClr val="9900CC"/>
                </a:solidFill>
                <a:effectLst/>
                <a:latin typeface="Tahoma" pitchFamily="34" charset="0"/>
              </a:rPr>
              <a:t> </a:t>
            </a:r>
            <a:r>
              <a:rPr lang="en-US" sz="2800" b="1" dirty="0" smtClean="0">
                <a:solidFill>
                  <a:srgbClr val="9900CC"/>
                </a:solidFill>
                <a:effectLst/>
                <a:latin typeface="Tahoma" pitchFamily="34" charset="0"/>
              </a:rPr>
              <a:t>Sudan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1"/>
                </a:solidFill>
                <a:effectLst/>
                <a:latin typeface="Tahoma" pitchFamily="34" charset="0"/>
              </a:rPr>
              <a:t>Harvard University</a:t>
            </a:r>
            <a:endParaRPr lang="en-US" dirty="0">
              <a:solidFill>
                <a:schemeClr val="accent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962" y="5423647"/>
            <a:ext cx="885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Joint work with </a:t>
            </a:r>
            <a:r>
              <a:rPr lang="en-US" dirty="0" err="1" smtClean="0"/>
              <a:t>Jaroslaw</a:t>
            </a:r>
            <a:r>
              <a:rPr lang="en-US" dirty="0" smtClean="0"/>
              <a:t> </a:t>
            </a:r>
            <a:r>
              <a:rPr lang="en-US" dirty="0" err="1" smtClean="0"/>
              <a:t>Blasiok</a:t>
            </a:r>
            <a:r>
              <a:rPr lang="en-US" dirty="0" smtClean="0"/>
              <a:t> (Harvard), </a:t>
            </a:r>
            <a:r>
              <a:rPr lang="en-US" dirty="0" err="1" smtClean="0"/>
              <a:t>Venkatesan</a:t>
            </a:r>
            <a:r>
              <a:rPr lang="en-US" dirty="0" smtClean="0"/>
              <a:t> </a:t>
            </a:r>
            <a:r>
              <a:rPr lang="en-US" dirty="0" err="1" smtClean="0"/>
              <a:t>Guruswami</a:t>
            </a:r>
            <a:r>
              <a:rPr lang="en-US" dirty="0" smtClean="0"/>
              <a:t> (CMU), </a:t>
            </a:r>
            <a:r>
              <a:rPr lang="en-US" dirty="0" err="1" smtClean="0"/>
              <a:t>Preetum</a:t>
            </a:r>
            <a:r>
              <a:rPr lang="en-US" dirty="0" smtClean="0"/>
              <a:t> </a:t>
            </a:r>
            <a:r>
              <a:rPr lang="en-US" dirty="0" err="1" smtClean="0"/>
              <a:t>Nakkiran</a:t>
            </a:r>
            <a:r>
              <a:rPr lang="en-US" dirty="0" smtClean="0"/>
              <a:t> (Harvard) and </a:t>
            </a:r>
            <a:r>
              <a:rPr lang="en-US" dirty="0" err="1" smtClean="0"/>
              <a:t>Atri</a:t>
            </a:r>
            <a:r>
              <a:rPr lang="en-US" dirty="0" smtClean="0"/>
              <a:t> </a:t>
            </a:r>
            <a:r>
              <a:rPr lang="en-US" dirty="0" err="1" smtClean="0"/>
              <a:t>Rudra</a:t>
            </a:r>
            <a:r>
              <a:rPr lang="en-US" dirty="0" smtClean="0"/>
              <a:t> (Buffalo)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Lesson 0: Compression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Coding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406" y="1385048"/>
                <a:ext cx="8229600" cy="4724400"/>
              </a:xfrm>
            </p:spPr>
            <p:txBody>
              <a:bodyPr/>
              <a:lstStyle/>
              <a:p>
                <a:r>
                  <a:rPr lang="en-US" dirty="0" err="1" smtClean="0"/>
                  <a:t>Defn</a:t>
                </a:r>
                <a:r>
                  <a:rPr lang="en-US" dirty="0" smtClean="0"/>
                  <a:t>: Linear Compression Scheme: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 smtClean="0"/>
                  <a:t> for compression scheme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bern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if</a:t>
                </a:r>
              </a:p>
              <a:p>
                <a:pPr lvl="2"/>
                <a:r>
                  <a:rPr lang="en-US" b="0" dirty="0" smtClean="0"/>
                  <a:t>Linear map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bern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pPr lvl="2"/>
                <a:r>
                  <a:rPr lang="en-US" dirty="0" smtClean="0"/>
                  <a:t>Hopefully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Compression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Coding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dirty="0" smtClean="0"/>
                  <a:t> be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Encoder: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Error-Corrector: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baseline="-25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=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   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406" y="1385048"/>
                <a:ext cx="8229600" cy="4724400"/>
              </a:xfrm>
              <a:blipFill rotWithShape="0">
                <a:blip r:embed="rId3"/>
                <a:stretch>
                  <a:fillRect l="-370" t="-1161" b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97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How to compress?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Arikan’s key idea: </a:t>
                </a:r>
              </a:p>
              <a:p>
                <a:pPr lvl="1"/>
                <a:r>
                  <a:rPr lang="en-US" b="0" dirty="0" smtClean="0"/>
                  <a:t>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“Polarization Transform”: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Invertible – so does nothing?</a:t>
                </a:r>
              </a:p>
              <a:p>
                <a:pPr lvl="2"/>
                <a:r>
                  <a:rPr lang="en-US" b="0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independent, </a:t>
                </a:r>
              </a:p>
              <a:p>
                <a:pPr lvl="3"/>
                <a:r>
                  <a:rPr lang="en-US" b="0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“more random” than either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“less random” than either</a:t>
                </a:r>
              </a:p>
              <a:p>
                <a:pPr lvl="1"/>
                <a:r>
                  <a:rPr lang="en-US" dirty="0" smtClean="0"/>
                  <a:t>Iterate (ignoring conditioning)</a:t>
                </a:r>
              </a:p>
              <a:p>
                <a:pPr lvl="2"/>
                <a:r>
                  <a:rPr lang="en-US" dirty="0" smtClean="0"/>
                  <a:t>End with bits that are almost random, or almost determined (by others).</a:t>
                </a:r>
              </a:p>
              <a:p>
                <a:pPr lvl="2"/>
                <a:r>
                  <a:rPr lang="en-US" dirty="0" smtClean="0"/>
                  <a:t>Output “totally random part” to get compression!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b="-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7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elaborated: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815700" y="2909640"/>
            <a:ext cx="2286347" cy="1102719"/>
            <a:chOff x="663300" y="1400145"/>
            <a:chExt cx="2286347" cy="1102719"/>
          </a:xfrm>
        </p:grpSpPr>
        <p:sp>
          <p:nvSpPr>
            <p:cNvPr id="7" name="Oval 6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stCxn id="8" idx="7"/>
              <a:endCxn id="9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2193349" y="2102754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78282" y="1400145"/>
              <a:ext cx="771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C+D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6261" y="2102754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3300" y="1409110"/>
              <a:ext cx="364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6502" y="1552545"/>
            <a:ext cx="2272721" cy="1102719"/>
            <a:chOff x="664102" y="1400145"/>
            <a:chExt cx="2272721" cy="1102719"/>
          </a:xfrm>
        </p:grpSpPr>
        <p:sp>
          <p:nvSpPr>
            <p:cNvPr id="28" name="Oval 27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32" name="Straight Arrow Connector 31"/>
            <p:cNvCxnSpPr>
              <a:stCxn id="28" idx="6"/>
              <a:endCxn id="30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>
              <a:stCxn id="29" idx="7"/>
              <a:endCxn id="30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Box 34"/>
            <p:cNvSpPr txBox="1"/>
            <p:nvPr/>
          </p:nvSpPr>
          <p:spPr>
            <a:xfrm>
              <a:off x="2203769" y="2102754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91105" y="1400145"/>
              <a:ext cx="7457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A+B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4102" y="2102754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B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5704" y="1409110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564255" y="2909640"/>
            <a:ext cx="2195009" cy="1102719"/>
            <a:chOff x="753036" y="1400145"/>
            <a:chExt cx="2195009" cy="1102719"/>
          </a:xfrm>
        </p:grpSpPr>
        <p:sp>
          <p:nvSpPr>
            <p:cNvPr id="42" name="Oval 41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46" name="Straight Arrow Connector 45"/>
            <p:cNvCxnSpPr>
              <a:stCxn id="42" idx="6"/>
              <a:endCxn id="44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>
              <a:stCxn id="43" idx="7"/>
              <a:endCxn id="44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Box 48"/>
            <p:cNvSpPr txBox="1"/>
            <p:nvPr/>
          </p:nvSpPr>
          <p:spPr>
            <a:xfrm>
              <a:off x="2193349" y="2102754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79885" y="1400145"/>
              <a:ext cx="768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B</a:t>
              </a:r>
              <a:r>
                <a:rPr lang="en-US" dirty="0" smtClean="0"/>
                <a:t>+D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4813" y="2102754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3036" y="1409110"/>
              <a:ext cx="18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63453" y="1503770"/>
            <a:ext cx="2978467" cy="1151494"/>
            <a:chOff x="752234" y="1351370"/>
            <a:chExt cx="2978467" cy="1151494"/>
          </a:xfrm>
        </p:grpSpPr>
        <p:sp>
          <p:nvSpPr>
            <p:cNvPr id="54" name="Oval 53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58" name="Straight Arrow Connector 57"/>
            <p:cNvCxnSpPr>
              <a:stCxn id="54" idx="6"/>
              <a:endCxn id="56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stCxn id="55" idx="7"/>
              <a:endCxn id="56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TextBox 60"/>
            <p:cNvSpPr txBox="1"/>
            <p:nvPr/>
          </p:nvSpPr>
          <p:spPr>
            <a:xfrm>
              <a:off x="2202098" y="2078134"/>
              <a:ext cx="771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C+D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188291" y="1351370"/>
              <a:ext cx="15424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A+B+C+D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2234" y="2102754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3036" y="1409110"/>
              <a:ext cx="18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</p:grpSp>
      <p:cxnSp>
        <p:nvCxnSpPr>
          <p:cNvPr id="66" name="Straight Arrow Connector 65"/>
          <p:cNvCxnSpPr/>
          <p:nvPr/>
        </p:nvCxnSpPr>
        <p:spPr bwMode="auto">
          <a:xfrm flipV="1">
            <a:off x="3054921" y="3800040"/>
            <a:ext cx="791660" cy="56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>
            <a:endCxn id="42" idx="2"/>
          </p:cNvCxnSpPr>
          <p:nvPr/>
        </p:nvCxnSpPr>
        <p:spPr bwMode="auto">
          <a:xfrm>
            <a:off x="2795215" y="2485434"/>
            <a:ext cx="1098492" cy="6242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>
            <a:endCxn id="55" idx="3"/>
          </p:cNvCxnSpPr>
          <p:nvPr/>
        </p:nvCxnSpPr>
        <p:spPr bwMode="auto">
          <a:xfrm flipV="1">
            <a:off x="3038516" y="2468623"/>
            <a:ext cx="865037" cy="6455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3063757" y="1761565"/>
            <a:ext cx="791660" cy="56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 10"/>
          <p:cNvGrpSpPr/>
          <p:nvPr/>
        </p:nvGrpSpPr>
        <p:grpSpPr>
          <a:xfrm>
            <a:off x="793419" y="3956922"/>
            <a:ext cx="5722212" cy="2508589"/>
            <a:chOff x="793419" y="3956922"/>
            <a:chExt cx="5722212" cy="2508589"/>
          </a:xfrm>
        </p:grpSpPr>
        <p:grpSp>
          <p:nvGrpSpPr>
            <p:cNvPr id="65" name="Group 64"/>
            <p:cNvGrpSpPr/>
            <p:nvPr/>
          </p:nvGrpSpPr>
          <p:grpSpPr>
            <a:xfrm>
              <a:off x="793419" y="5362792"/>
              <a:ext cx="2303180" cy="1102719"/>
              <a:chOff x="653682" y="1400145"/>
              <a:chExt cx="2303180" cy="1102719"/>
            </a:xfrm>
          </p:grpSpPr>
          <p:sp>
            <p:nvSpPr>
              <p:cNvPr id="67" name="Oval 66"/>
              <p:cNvSpPr/>
              <p:nvPr/>
            </p:nvSpPr>
            <p:spPr bwMode="auto">
              <a:xfrm>
                <a:off x="1082488" y="1573306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108248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2052918" y="158227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205291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74" name="Straight Arrow Connector 73"/>
              <p:cNvCxnSpPr>
                <a:stCxn id="67" idx="6"/>
                <a:endCxn id="69" idx="2"/>
              </p:cNvCxnSpPr>
              <p:nvPr/>
            </p:nvCxnSpPr>
            <p:spPr bwMode="auto">
              <a:xfrm>
                <a:off x="1149724" y="1600200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Arrow Connector 74"/>
              <p:cNvCxnSpPr>
                <a:stCxn id="68" idx="7"/>
                <a:endCxn id="69" idx="3"/>
              </p:cNvCxnSpPr>
              <p:nvPr/>
            </p:nvCxnSpPr>
            <p:spPr bwMode="auto">
              <a:xfrm flipV="1">
                <a:off x="1139878" y="1628182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116106" y="2293844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7" name="TextBox 76"/>
              <p:cNvSpPr txBox="1"/>
              <p:nvPr/>
            </p:nvSpPr>
            <p:spPr>
              <a:xfrm>
                <a:off x="2195753" y="2102754"/>
                <a:ext cx="3770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H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71069" y="1400145"/>
                <a:ext cx="7857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G+H</a:t>
                </a:r>
                <a:endParaRPr lang="en-US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68665" y="2102754"/>
                <a:ext cx="3770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H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53682" y="1409110"/>
                <a:ext cx="3834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G</a:t>
                </a:r>
                <a:endParaRPr lang="en-US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811853" y="4005697"/>
              <a:ext cx="2243867" cy="1102719"/>
              <a:chOff x="672116" y="1400145"/>
              <a:chExt cx="2243867" cy="1102719"/>
            </a:xfrm>
          </p:grpSpPr>
          <p:sp>
            <p:nvSpPr>
              <p:cNvPr id="82" name="Oval 81"/>
              <p:cNvSpPr/>
              <p:nvPr/>
            </p:nvSpPr>
            <p:spPr bwMode="auto">
              <a:xfrm>
                <a:off x="1082488" y="1573306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108248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2052918" y="158227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205291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86" name="Straight Arrow Connector 85"/>
              <p:cNvCxnSpPr>
                <a:stCxn id="82" idx="6"/>
                <a:endCxn id="84" idx="2"/>
              </p:cNvCxnSpPr>
              <p:nvPr/>
            </p:nvCxnSpPr>
            <p:spPr bwMode="auto">
              <a:xfrm>
                <a:off x="1149724" y="1600200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Straight Arrow Connector 86"/>
              <p:cNvCxnSpPr>
                <a:stCxn id="83" idx="7"/>
                <a:endCxn id="84" idx="3"/>
              </p:cNvCxnSpPr>
              <p:nvPr/>
            </p:nvCxnSpPr>
            <p:spPr bwMode="auto">
              <a:xfrm flipV="1">
                <a:off x="1139878" y="1628182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Straight Arrow Connector 87"/>
              <p:cNvCxnSpPr/>
              <p:nvPr/>
            </p:nvCxnSpPr>
            <p:spPr bwMode="auto">
              <a:xfrm>
                <a:off x="1116106" y="2293844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9" name="TextBox 88"/>
              <p:cNvSpPr txBox="1"/>
              <p:nvPr/>
            </p:nvSpPr>
            <p:spPr>
              <a:xfrm>
                <a:off x="2218195" y="2102754"/>
                <a:ext cx="332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F</a:t>
                </a: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211944" y="1400145"/>
                <a:ext cx="7040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E+F</a:t>
                </a:r>
                <a:endParaRPr lang="en-US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678528" y="2102754"/>
                <a:ext cx="332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F</a:t>
                </a:r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72116" y="1409110"/>
                <a:ext cx="3465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E</a:t>
                </a:r>
                <a:endParaRPr lang="en-US" dirty="0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3551592" y="5362792"/>
              <a:ext cx="2178176" cy="1102719"/>
              <a:chOff x="753036" y="1400145"/>
              <a:chExt cx="2178176" cy="1102719"/>
            </a:xfrm>
          </p:grpSpPr>
          <p:sp>
            <p:nvSpPr>
              <p:cNvPr id="94" name="Oval 93"/>
              <p:cNvSpPr/>
              <p:nvPr/>
            </p:nvSpPr>
            <p:spPr bwMode="auto">
              <a:xfrm>
                <a:off x="1082488" y="1573306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108248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2052918" y="158227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205291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98" name="Straight Arrow Connector 97"/>
              <p:cNvCxnSpPr>
                <a:stCxn id="94" idx="6"/>
                <a:endCxn id="96" idx="2"/>
              </p:cNvCxnSpPr>
              <p:nvPr/>
            </p:nvCxnSpPr>
            <p:spPr bwMode="auto">
              <a:xfrm>
                <a:off x="1149724" y="1600200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Straight Arrow Connector 98"/>
              <p:cNvCxnSpPr>
                <a:stCxn id="95" idx="7"/>
                <a:endCxn id="96" idx="3"/>
              </p:cNvCxnSpPr>
              <p:nvPr/>
            </p:nvCxnSpPr>
            <p:spPr bwMode="auto">
              <a:xfrm flipV="1">
                <a:off x="1139878" y="1628182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Straight Arrow Connector 99"/>
              <p:cNvCxnSpPr/>
              <p:nvPr/>
            </p:nvCxnSpPr>
            <p:spPr bwMode="auto">
              <a:xfrm>
                <a:off x="1116106" y="2293844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1" name="TextBox 100"/>
              <p:cNvSpPr txBox="1"/>
              <p:nvPr/>
            </p:nvSpPr>
            <p:spPr>
              <a:xfrm>
                <a:off x="2195753" y="2102754"/>
                <a:ext cx="3770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H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2196716" y="1400145"/>
                <a:ext cx="7344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F+H</a:t>
                </a:r>
                <a:endParaRPr lang="en-US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764813" y="2102754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53036" y="1409110"/>
                <a:ext cx="184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3550790" y="3956922"/>
              <a:ext cx="2964841" cy="1151494"/>
              <a:chOff x="752234" y="1351370"/>
              <a:chExt cx="2964841" cy="1151494"/>
            </a:xfrm>
          </p:grpSpPr>
          <p:sp>
            <p:nvSpPr>
              <p:cNvPr id="106" name="Oval 105"/>
              <p:cNvSpPr/>
              <p:nvPr/>
            </p:nvSpPr>
            <p:spPr bwMode="auto">
              <a:xfrm>
                <a:off x="1082488" y="1573306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108248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2052918" y="158227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205291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10" name="Straight Arrow Connector 109"/>
              <p:cNvCxnSpPr>
                <a:stCxn id="106" idx="6"/>
                <a:endCxn id="108" idx="2"/>
              </p:cNvCxnSpPr>
              <p:nvPr/>
            </p:nvCxnSpPr>
            <p:spPr bwMode="auto">
              <a:xfrm>
                <a:off x="1149724" y="1600200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Straight Arrow Connector 110"/>
              <p:cNvCxnSpPr>
                <a:stCxn id="107" idx="7"/>
                <a:endCxn id="108" idx="3"/>
              </p:cNvCxnSpPr>
              <p:nvPr/>
            </p:nvCxnSpPr>
            <p:spPr bwMode="auto">
              <a:xfrm flipV="1">
                <a:off x="1139878" y="1628182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" name="Straight Arrow Connector 111"/>
              <p:cNvCxnSpPr/>
              <p:nvPr/>
            </p:nvCxnSpPr>
            <p:spPr bwMode="auto">
              <a:xfrm>
                <a:off x="1116106" y="2293844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3" name="TextBox 112"/>
              <p:cNvSpPr txBox="1"/>
              <p:nvPr/>
            </p:nvSpPr>
            <p:spPr>
              <a:xfrm>
                <a:off x="2194884" y="2078134"/>
                <a:ext cx="7857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G+H</a:t>
                </a:r>
                <a:endParaRPr lang="en-US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201917" y="1351370"/>
                <a:ext cx="1515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E+F+G+H</a:t>
                </a:r>
                <a:endParaRPr lang="en-US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52234" y="2102754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53036" y="1409110"/>
                <a:ext cx="184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</p:grpSp>
        <p:cxnSp>
          <p:nvCxnSpPr>
            <p:cNvPr id="117" name="Straight Arrow Connector 116"/>
            <p:cNvCxnSpPr/>
            <p:nvPr/>
          </p:nvCxnSpPr>
          <p:spPr bwMode="auto">
            <a:xfrm flipV="1">
              <a:off x="3042258" y="6253192"/>
              <a:ext cx="791660" cy="560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Arrow Connector 117"/>
            <p:cNvCxnSpPr>
              <a:endCxn id="94" idx="2"/>
            </p:cNvCxnSpPr>
            <p:nvPr/>
          </p:nvCxnSpPr>
          <p:spPr bwMode="auto">
            <a:xfrm>
              <a:off x="2782552" y="4938586"/>
              <a:ext cx="1098492" cy="62426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Straight Arrow Connector 118"/>
            <p:cNvCxnSpPr>
              <a:endCxn id="107" idx="3"/>
            </p:cNvCxnSpPr>
            <p:nvPr/>
          </p:nvCxnSpPr>
          <p:spPr bwMode="auto">
            <a:xfrm flipV="1">
              <a:off x="3025853" y="4921775"/>
              <a:ext cx="865037" cy="64555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Arrow Connector 119"/>
            <p:cNvCxnSpPr/>
            <p:nvPr/>
          </p:nvCxnSpPr>
          <p:spPr bwMode="auto">
            <a:xfrm flipV="1">
              <a:off x="3051094" y="4214717"/>
              <a:ext cx="791660" cy="560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523947" y="1695450"/>
            <a:ext cx="2896047" cy="4576669"/>
            <a:chOff x="5523947" y="1695450"/>
            <a:chExt cx="2896047" cy="4576669"/>
          </a:xfrm>
        </p:grpSpPr>
        <p:cxnSp>
          <p:nvCxnSpPr>
            <p:cNvPr id="121" name="Straight Arrow Connector 120"/>
            <p:cNvCxnSpPr/>
            <p:nvPr/>
          </p:nvCxnSpPr>
          <p:spPr bwMode="auto">
            <a:xfrm flipV="1">
              <a:off x="6531916" y="1737989"/>
              <a:ext cx="791660" cy="560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Straight Arrow Connector 121"/>
            <p:cNvCxnSpPr>
              <a:stCxn id="61" idx="3"/>
              <a:endCxn id="150" idx="2"/>
            </p:cNvCxnSpPr>
            <p:nvPr/>
          </p:nvCxnSpPr>
          <p:spPr bwMode="auto">
            <a:xfrm>
              <a:off x="5784682" y="2430589"/>
              <a:ext cx="1565017" cy="60605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Arrow Connector 122"/>
            <p:cNvCxnSpPr>
              <a:endCxn id="142" idx="3"/>
            </p:cNvCxnSpPr>
            <p:nvPr/>
          </p:nvCxnSpPr>
          <p:spPr bwMode="auto">
            <a:xfrm>
              <a:off x="5826500" y="3116356"/>
              <a:ext cx="1565674" cy="108151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Arrow Connector 123"/>
            <p:cNvCxnSpPr>
              <a:endCxn id="158" idx="2"/>
            </p:cNvCxnSpPr>
            <p:nvPr/>
          </p:nvCxnSpPr>
          <p:spPr bwMode="auto">
            <a:xfrm>
              <a:off x="5575096" y="3806701"/>
              <a:ext cx="1740985" cy="173933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Arrow Connector 124"/>
            <p:cNvCxnSpPr>
              <a:endCxn id="131" idx="2"/>
            </p:cNvCxnSpPr>
            <p:nvPr/>
          </p:nvCxnSpPr>
          <p:spPr bwMode="auto">
            <a:xfrm flipV="1">
              <a:off x="6527613" y="2419350"/>
              <a:ext cx="802107" cy="173814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Straight Arrow Connector 125"/>
            <p:cNvCxnSpPr>
              <a:endCxn id="151" idx="2"/>
            </p:cNvCxnSpPr>
            <p:nvPr/>
          </p:nvCxnSpPr>
          <p:spPr bwMode="auto">
            <a:xfrm flipV="1">
              <a:off x="5844413" y="3733654"/>
              <a:ext cx="1505286" cy="11747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Arrow Connector 126"/>
            <p:cNvCxnSpPr>
              <a:endCxn id="143" idx="2"/>
            </p:cNvCxnSpPr>
            <p:nvPr/>
          </p:nvCxnSpPr>
          <p:spPr bwMode="auto">
            <a:xfrm flipV="1">
              <a:off x="5844413" y="4875864"/>
              <a:ext cx="1537915" cy="7228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Arrow Connector 127"/>
            <p:cNvCxnSpPr/>
            <p:nvPr/>
          </p:nvCxnSpPr>
          <p:spPr bwMode="auto">
            <a:xfrm flipV="1">
              <a:off x="5523947" y="6229024"/>
              <a:ext cx="1799629" cy="4309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" name="Group 2"/>
            <p:cNvGrpSpPr/>
            <p:nvPr/>
          </p:nvGrpSpPr>
          <p:grpSpPr>
            <a:xfrm>
              <a:off x="7329720" y="1695450"/>
              <a:ext cx="1037666" cy="750794"/>
              <a:chOff x="7532594" y="515515"/>
              <a:chExt cx="1037666" cy="750794"/>
            </a:xfrm>
          </p:grpSpPr>
          <p:sp>
            <p:nvSpPr>
              <p:cNvPr id="130" name="Oval 129"/>
              <p:cNvSpPr/>
              <p:nvPr/>
            </p:nvSpPr>
            <p:spPr bwMode="auto">
              <a:xfrm>
                <a:off x="7532594" y="515515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753259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>
                <a:off x="8503024" y="524480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 bwMode="auto">
              <a:xfrm>
                <a:off x="850302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34" name="Straight Arrow Connector 133"/>
              <p:cNvCxnSpPr>
                <a:stCxn id="130" idx="6"/>
                <a:endCxn id="132" idx="2"/>
              </p:cNvCxnSpPr>
              <p:nvPr/>
            </p:nvCxnSpPr>
            <p:spPr bwMode="auto">
              <a:xfrm>
                <a:off x="7599830" y="542409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5" name="Straight Arrow Connector 134"/>
              <p:cNvCxnSpPr>
                <a:stCxn id="131" idx="7"/>
                <a:endCxn id="132" idx="3"/>
              </p:cNvCxnSpPr>
              <p:nvPr/>
            </p:nvCxnSpPr>
            <p:spPr bwMode="auto">
              <a:xfrm flipV="1">
                <a:off x="7589984" y="570391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6" name="Straight Arrow Connector 135"/>
              <p:cNvCxnSpPr/>
              <p:nvPr/>
            </p:nvCxnSpPr>
            <p:spPr bwMode="auto">
              <a:xfrm>
                <a:off x="7566212" y="1236053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1" name="Group 140"/>
            <p:cNvGrpSpPr/>
            <p:nvPr/>
          </p:nvGrpSpPr>
          <p:grpSpPr>
            <a:xfrm>
              <a:off x="7382328" y="4151964"/>
              <a:ext cx="1037666" cy="750794"/>
              <a:chOff x="7532594" y="515515"/>
              <a:chExt cx="1037666" cy="750794"/>
            </a:xfrm>
          </p:grpSpPr>
          <p:sp>
            <p:nvSpPr>
              <p:cNvPr id="142" name="Oval 141"/>
              <p:cNvSpPr/>
              <p:nvPr/>
            </p:nvSpPr>
            <p:spPr bwMode="auto">
              <a:xfrm>
                <a:off x="7532594" y="515515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753259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 bwMode="auto">
              <a:xfrm>
                <a:off x="8503024" y="524480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 bwMode="auto">
              <a:xfrm>
                <a:off x="850302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46" name="Straight Arrow Connector 145"/>
              <p:cNvCxnSpPr>
                <a:stCxn id="142" idx="6"/>
                <a:endCxn id="144" idx="2"/>
              </p:cNvCxnSpPr>
              <p:nvPr/>
            </p:nvCxnSpPr>
            <p:spPr bwMode="auto">
              <a:xfrm>
                <a:off x="7599830" y="542409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Arrow Connector 146"/>
              <p:cNvCxnSpPr>
                <a:stCxn id="143" idx="7"/>
                <a:endCxn id="144" idx="3"/>
              </p:cNvCxnSpPr>
              <p:nvPr/>
            </p:nvCxnSpPr>
            <p:spPr bwMode="auto">
              <a:xfrm flipV="1">
                <a:off x="7589984" y="570391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Arrow Connector 147"/>
              <p:cNvCxnSpPr/>
              <p:nvPr/>
            </p:nvCxnSpPr>
            <p:spPr bwMode="auto">
              <a:xfrm>
                <a:off x="7566212" y="1236053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9" name="Group 148"/>
            <p:cNvGrpSpPr/>
            <p:nvPr/>
          </p:nvGrpSpPr>
          <p:grpSpPr>
            <a:xfrm>
              <a:off x="7349699" y="3009754"/>
              <a:ext cx="1037666" cy="750794"/>
              <a:chOff x="7532594" y="515515"/>
              <a:chExt cx="1037666" cy="750794"/>
            </a:xfrm>
          </p:grpSpPr>
          <p:sp>
            <p:nvSpPr>
              <p:cNvPr id="150" name="Oval 149"/>
              <p:cNvSpPr/>
              <p:nvPr/>
            </p:nvSpPr>
            <p:spPr bwMode="auto">
              <a:xfrm>
                <a:off x="7532594" y="515515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 bwMode="auto">
              <a:xfrm>
                <a:off x="753259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 bwMode="auto">
              <a:xfrm>
                <a:off x="8503024" y="524480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 bwMode="auto">
              <a:xfrm>
                <a:off x="850302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54" name="Straight Arrow Connector 153"/>
              <p:cNvCxnSpPr>
                <a:stCxn id="150" idx="6"/>
                <a:endCxn id="152" idx="2"/>
              </p:cNvCxnSpPr>
              <p:nvPr/>
            </p:nvCxnSpPr>
            <p:spPr bwMode="auto">
              <a:xfrm>
                <a:off x="7599830" y="542409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Straight Arrow Connector 154"/>
              <p:cNvCxnSpPr>
                <a:stCxn id="151" idx="7"/>
                <a:endCxn id="152" idx="3"/>
              </p:cNvCxnSpPr>
              <p:nvPr/>
            </p:nvCxnSpPr>
            <p:spPr bwMode="auto">
              <a:xfrm flipV="1">
                <a:off x="7589984" y="570391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6" name="Straight Arrow Connector 155"/>
              <p:cNvCxnSpPr/>
              <p:nvPr/>
            </p:nvCxnSpPr>
            <p:spPr bwMode="auto">
              <a:xfrm>
                <a:off x="7566212" y="1236053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7" name="Group 156"/>
            <p:cNvGrpSpPr/>
            <p:nvPr/>
          </p:nvGrpSpPr>
          <p:grpSpPr>
            <a:xfrm>
              <a:off x="7316081" y="5519144"/>
              <a:ext cx="1037666" cy="750794"/>
              <a:chOff x="7532594" y="515515"/>
              <a:chExt cx="1037666" cy="750794"/>
            </a:xfrm>
          </p:grpSpPr>
          <p:sp>
            <p:nvSpPr>
              <p:cNvPr id="158" name="Oval 157"/>
              <p:cNvSpPr/>
              <p:nvPr/>
            </p:nvSpPr>
            <p:spPr bwMode="auto">
              <a:xfrm>
                <a:off x="7532594" y="515515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 bwMode="auto">
              <a:xfrm>
                <a:off x="753259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 bwMode="auto">
              <a:xfrm>
                <a:off x="8503024" y="524480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850302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62" name="Straight Arrow Connector 161"/>
              <p:cNvCxnSpPr>
                <a:stCxn id="158" idx="6"/>
                <a:endCxn id="160" idx="2"/>
              </p:cNvCxnSpPr>
              <p:nvPr/>
            </p:nvCxnSpPr>
            <p:spPr bwMode="auto">
              <a:xfrm>
                <a:off x="7599830" y="542409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" name="Straight Arrow Connector 162"/>
              <p:cNvCxnSpPr>
                <a:stCxn id="159" idx="7"/>
                <a:endCxn id="160" idx="3"/>
              </p:cNvCxnSpPr>
              <p:nvPr/>
            </p:nvCxnSpPr>
            <p:spPr bwMode="auto">
              <a:xfrm flipV="1">
                <a:off x="7589984" y="570391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" name="Straight Arrow Connector 163"/>
              <p:cNvCxnSpPr/>
              <p:nvPr/>
            </p:nvCxnSpPr>
            <p:spPr bwMode="auto">
              <a:xfrm>
                <a:off x="7566212" y="1236053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69" name="Group 168"/>
          <p:cNvGrpSpPr/>
          <p:nvPr/>
        </p:nvGrpSpPr>
        <p:grpSpPr>
          <a:xfrm>
            <a:off x="614847" y="1041528"/>
            <a:ext cx="8071953" cy="1189826"/>
            <a:chOff x="7252997" y="4357032"/>
            <a:chExt cx="8071953" cy="1189826"/>
          </a:xfrm>
        </p:grpSpPr>
        <p:sp>
          <p:nvSpPr>
            <p:cNvPr id="167" name="Rounded Rectangle 166"/>
            <p:cNvSpPr/>
            <p:nvPr/>
          </p:nvSpPr>
          <p:spPr bwMode="auto">
            <a:xfrm>
              <a:off x="8849897" y="4357032"/>
              <a:ext cx="6387113" cy="903022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/>
                <p:cNvSpPr txBox="1"/>
                <p:nvPr/>
              </p:nvSpPr>
              <p:spPr>
                <a:xfrm>
                  <a:off x="7252997" y="4408085"/>
                  <a:ext cx="8071953" cy="11387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>
                    <a:buNone/>
                  </a:pPr>
                  <a:r>
                    <a:rPr lang="en-US" dirty="0"/>
                    <a:t>Martingale: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conditional entropy of </a:t>
                  </a:r>
                </a:p>
                <a:p>
                  <a:pPr marL="457200">
                    <a:buNone/>
                  </a:pPr>
                  <a:r>
                    <a:rPr lang="en-US" dirty="0"/>
                    <a:t>                                     random output after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/>
                    <a:t> iterations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68" name="TextBox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2997" y="4408085"/>
                  <a:ext cx="8071953" cy="113877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3209" r="-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34997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1693478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955884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2966792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Polarization Butterfly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643355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861889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966792" y="1868113"/>
            <a:ext cx="1414420" cy="3545069"/>
            <a:chOff x="2966792" y="1868113"/>
            <a:chExt cx="1414420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Connector 107"/>
          <p:cNvCxnSpPr/>
          <p:nvPr/>
        </p:nvCxnSpPr>
        <p:spPr bwMode="auto">
          <a:xfrm flipV="1">
            <a:off x="258792" y="3710833"/>
            <a:ext cx="8220974" cy="17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0" name="Group 149"/>
          <p:cNvGrpSpPr/>
          <p:nvPr/>
        </p:nvGrpSpPr>
        <p:grpSpPr>
          <a:xfrm>
            <a:off x="4565386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662624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Left Brace 7"/>
          <p:cNvSpPr/>
          <p:nvPr/>
        </p:nvSpPr>
        <p:spPr bwMode="auto">
          <a:xfrm>
            <a:off x="533249" y="1890130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2" name="Left Brace 81"/>
          <p:cNvSpPr/>
          <p:nvPr/>
        </p:nvSpPr>
        <p:spPr bwMode="auto">
          <a:xfrm>
            <a:off x="527850" y="3801649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blipFill rotWithShape="0">
                <a:blip r:embed="rId2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blipFill rotWithShape="0"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96703" y="1125823"/>
                <a:ext cx="3700179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703" y="1125823"/>
                <a:ext cx="3700179" cy="636585"/>
              </a:xfrm>
              <a:prstGeom prst="rect">
                <a:avLst/>
              </a:prstGeom>
              <a:blipFill rotWithShape="0">
                <a:blip r:embed="rId22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496703" y="3965370"/>
                <a:ext cx="348037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Encoding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(given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)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703" y="3965370"/>
                <a:ext cx="3480375" cy="769441"/>
              </a:xfrm>
              <a:prstGeom prst="rect">
                <a:avLst/>
              </a:prstGeom>
              <a:blipFill rotWithShape="0">
                <a:blip r:embed="rId23"/>
                <a:stretch>
                  <a:fillRect l="-1751" t="-4724" b="-16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471181" y="1809410"/>
                <a:ext cx="3011145" cy="1067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181" y="1809410"/>
                <a:ext cx="3011145" cy="1067856"/>
              </a:xfrm>
              <a:prstGeom prst="rect">
                <a:avLst/>
              </a:prstGeom>
              <a:blipFill rotWithShape="0">
                <a:blip r:embed="rId24"/>
                <a:stretch>
                  <a:fillRect l="-2028" t="-3429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374203" y="3057537"/>
                <a:ext cx="3545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Compression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203" y="3057537"/>
                <a:ext cx="3545971" cy="400110"/>
              </a:xfrm>
              <a:prstGeom prst="rect">
                <a:avLst/>
              </a:prstGeom>
              <a:blipFill rotWithShape="0">
                <a:blip r:embed="rId25"/>
                <a:stretch>
                  <a:fillRect l="-1549" t="-10769" b="-3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715995" y="4800477"/>
                <a:ext cx="3337004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To be shown:</a:t>
                </a:r>
              </a:p>
              <a:p>
                <a:pPr algn="l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1. Decoding 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algn="l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2. Polarization!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995" y="4800477"/>
                <a:ext cx="3337004" cy="1138773"/>
              </a:xfrm>
              <a:prstGeom prst="rect">
                <a:avLst/>
              </a:prstGeom>
              <a:blipFill rotWithShape="0">
                <a:blip r:embed="rId26"/>
                <a:stretch>
                  <a:fillRect l="-2194" t="-3209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104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15" grpId="0" animBg="1"/>
      <p:bldP spid="114" grpId="0" animBg="1"/>
      <p:bldP spid="8" grpId="0" animBg="1"/>
      <p:bldP spid="82" grpId="0" animBg="1"/>
      <p:bldP spid="83" grpId="0"/>
      <p:bldP spid="84" grpId="0"/>
      <p:bldP spid="85" grpId="0"/>
      <p:bldP spid="86" grpId="0"/>
      <p:bldP spid="87" grpId="0"/>
      <p:bldP spid="88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Polarization Butterfly: Decoding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404067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622601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blipFill rotWithShape="0">
                <a:blip r:embed="rId8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blipFill rotWithShape="0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blipFill rotWithShape="0">
                <a:blip r:embed="rId10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blipFill rotWithShape="0">
                <a:blip r:embed="rId11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blipFill rotWithShape="0">
                <a:blip r:embed="rId12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/>
          <p:cNvSpPr/>
          <p:nvPr/>
        </p:nvSpPr>
        <p:spPr bwMode="auto">
          <a:xfrm>
            <a:off x="2727504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716596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4326098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1454190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423336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167708" y="1253656"/>
                <a:ext cx="3819892" cy="1366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Decoding idea: </a:t>
                </a:r>
              </a:p>
              <a:p>
                <a:pPr algn="l">
                  <a:buNone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sz="1800" b="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l">
                  <a:buNone/>
                </a:pPr>
                <a:r>
                  <a:rPr lang="en-US" sz="1800" b="0" dirty="0" smtClean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Bern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0" dirty="0" smtClean="0">
                  <a:solidFill>
                    <a:schemeClr val="bg1"/>
                  </a:solidFill>
                </a:endParaRPr>
              </a:p>
              <a:p>
                <a:pPr algn="l">
                  <a:buNone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Determine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 ?</m:t>
                    </m:r>
                  </m:oMath>
                </a14:m>
                <a:endParaRPr lang="en-US" sz="18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708" y="1253656"/>
                <a:ext cx="3819892" cy="1366528"/>
              </a:xfrm>
              <a:prstGeom prst="rect">
                <a:avLst/>
              </a:prstGeom>
              <a:blipFill rotWithShape="0">
                <a:blip r:embed="rId20"/>
                <a:stretch>
                  <a:fillRect l="-1597" t="-3125"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146405" y="3786912"/>
                <a:ext cx="3885487" cy="2317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Decoding Algorithm: </a:t>
                </a:r>
              </a:p>
              <a:p>
                <a:pPr algn="l">
                  <a:buNone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b="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b="0" dirty="0" smtClean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b="0" dirty="0" smtClean="0">
                  <a:solidFill>
                    <a:schemeClr val="bg1"/>
                  </a:solidFill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Determine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600" dirty="0" smtClean="0">
                  <a:solidFill>
                    <a:srgbClr val="C00000"/>
                  </a:solidFill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dirty="0">
                    <a:solidFill>
                      <a:schemeClr val="bg1"/>
                    </a:solidFill>
                  </a:rPr>
                  <a:t>Determine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405" y="3786912"/>
                <a:ext cx="3885487" cy="2317109"/>
              </a:xfrm>
              <a:prstGeom prst="rect">
                <a:avLst/>
              </a:prstGeom>
              <a:blipFill rotWithShape="0">
                <a:blip r:embed="rId21"/>
                <a:stretch>
                  <a:fillRect l="-940" t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192199" y="2560174"/>
                <a:ext cx="3336426" cy="36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Bern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99" y="2560174"/>
                <a:ext cx="3336426" cy="369653"/>
              </a:xfrm>
              <a:prstGeom prst="rect">
                <a:avLst/>
              </a:prstGeom>
              <a:blipFill rotWithShape="0">
                <a:blip r:embed="rId22"/>
                <a:stretch>
                  <a:fillRect t="-119672" r="-548" b="-19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5192199" y="3128946"/>
            <a:ext cx="3334567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Key idea: Stronger induction!</a:t>
            </a:r>
          </a:p>
          <a:p>
            <a:pPr algn="l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- non-identical product distribution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2013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5" grpId="0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Polarization? Martingale?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404067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622601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blipFill rotWithShape="0">
                <a:blip r:embed="rId8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blipFill rotWithShape="0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blipFill rotWithShape="0">
                <a:blip r:embed="rId10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blipFill rotWithShape="0">
                <a:blip r:embed="rId11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blipFill rotWithShape="0">
                <a:blip r:embed="rId12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/>
          <p:cNvSpPr/>
          <p:nvPr/>
        </p:nvSpPr>
        <p:spPr bwMode="auto">
          <a:xfrm>
            <a:off x="2727504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716596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4326098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1454190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423336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333286" y="2765731"/>
            <a:ext cx="5366759" cy="464085"/>
            <a:chOff x="333286" y="2765731"/>
            <a:chExt cx="5366759" cy="464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701692" y="2776510"/>
                  <a:ext cx="64947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92" y="2776510"/>
                  <a:ext cx="649473" cy="413511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7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3049225" y="2765731"/>
                  <a:ext cx="2476841" cy="425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  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 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sub>
                        </m:s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225" y="2765731"/>
                  <a:ext cx="2476841" cy="425053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14005" r="-7862" b="-20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 bwMode="auto">
            <a:xfrm>
              <a:off x="333286" y="2776510"/>
              <a:ext cx="5366759" cy="45330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27544" y="1207925"/>
                <a:ext cx="3835537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Idea: Follow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for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544" y="1207925"/>
                <a:ext cx="3835537" cy="809068"/>
              </a:xfrm>
              <a:prstGeom prst="rect">
                <a:avLst/>
              </a:prstGeom>
              <a:blipFill rotWithShape="0">
                <a:blip r:embed="rId22"/>
                <a:stretch>
                  <a:fillRect l="-1431" t="-300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6008687" y="2254193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Martingale?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183670" y="2956929"/>
            <a:ext cx="2634085" cy="1012096"/>
            <a:chOff x="6183670" y="2956929"/>
            <a:chExt cx="2634085" cy="1012096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6734908" y="3190021"/>
              <a:ext cx="118696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Arrow Connector 89"/>
            <p:cNvCxnSpPr/>
            <p:nvPr/>
          </p:nvCxnSpPr>
          <p:spPr bwMode="auto">
            <a:xfrm>
              <a:off x="6734908" y="3795235"/>
              <a:ext cx="118696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Arrow Connector 90"/>
            <p:cNvCxnSpPr/>
            <p:nvPr/>
          </p:nvCxnSpPr>
          <p:spPr bwMode="auto">
            <a:xfrm flipV="1">
              <a:off x="6734908" y="3190021"/>
              <a:ext cx="1186961" cy="6052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6191956" y="2969879"/>
                  <a:ext cx="626838" cy="424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956" y="2969879"/>
                  <a:ext cx="626838" cy="424796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1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183670" y="3528191"/>
                  <a:ext cx="674415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3670" y="3528191"/>
                  <a:ext cx="674415" cy="413511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7922062" y="2956929"/>
                  <a:ext cx="872097" cy="424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2062" y="2956929"/>
                  <a:ext cx="872097" cy="424796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1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7898080" y="3555514"/>
                  <a:ext cx="919675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8080" y="3555514"/>
                  <a:ext cx="919675" cy="413511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14349" y="4129165"/>
                <a:ext cx="3715120" cy="18011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can’t distinguish </a:t>
                </a:r>
              </a:p>
              <a:p>
                <a:pPr algn="l">
                  <a:buNone/>
                </a:pPr>
                <a:r>
                  <a:rPr lang="en-US" b="0" dirty="0" smtClean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algn="l">
                  <a:buNone/>
                </a:pPr>
                <a:r>
                  <a:rPr lang="en-US" dirty="0" smtClean="0"/>
                  <a:t>Chain Rule … </a:t>
                </a:r>
              </a:p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349" y="4129165"/>
                <a:ext cx="3715120" cy="1801134"/>
              </a:xfrm>
              <a:prstGeom prst="rect">
                <a:avLst/>
              </a:prstGeom>
              <a:blipFill rotWithShape="0">
                <a:blip r:embed="rId27"/>
                <a:stretch>
                  <a:fillRect l="-1970" t="-2027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432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105" grpId="0"/>
      <p:bldP spid="106" grpId="0"/>
      <p:bldP spid="114" grpId="0" animBg="1"/>
      <p:bldP spid="115" grpId="0" animBg="1"/>
      <p:bldP spid="64" grpId="0" animBg="1"/>
      <p:bldP spid="7" grpId="0"/>
      <p:bldP spid="8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Tasks: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554915" cy="4724400"/>
              </a:xfrm>
            </p:spPr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en-US" dirty="0" smtClean="0"/>
                  <a:t>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polarizes locally</a:t>
                </a:r>
              </a:p>
              <a:p>
                <a:pPr marL="457200" indent="-457200">
                  <a:buAutoNum type="arabicPeriod"/>
                </a:pPr>
                <a:r>
                  <a:rPr lang="en-US" dirty="0" smtClean="0"/>
                  <a:t>Prove that Local 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Strong Polarization.</a:t>
                </a:r>
              </a:p>
              <a:p>
                <a:r>
                  <a:rPr lang="en-US" dirty="0" smtClean="0"/>
                  <a:t> Recall </a:t>
                </a:r>
              </a:p>
              <a:p>
                <a:pPr lvl="1"/>
                <a:r>
                  <a:rPr lang="en-US" dirty="0" smtClean="0"/>
                  <a:t>Strong </a:t>
                </a:r>
                <a:r>
                  <a:rPr lang="en-US" dirty="0"/>
                  <a:t>Polarization: (informally)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), 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formally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∀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Local Polarization:</a:t>
                </a:r>
              </a:p>
              <a:p>
                <a:pPr lvl="2"/>
                <a:r>
                  <a:rPr lang="en-US" dirty="0"/>
                  <a:t>Variance in the middle: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dirty="0"/>
                  <a:t>Suction at the ends: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∃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554915" cy="4724400"/>
              </a:xfrm>
              <a:blipFill rotWithShape="0">
                <a:blip r:embed="rId2"/>
                <a:stretch>
                  <a:fillRect l="-428" t="-903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69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Local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(Global) Strong Polarization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Step 1: Medium Polarization: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𝛽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Proof: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rad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b="0" dirty="0" err="1" smtClean="0"/>
                  <a:t>Variance+Suction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𝜂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s.t.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𝜂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(Aside: Why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 smtClean="0"/>
                  <a:t>? Clearly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won’t work.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increases!)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𝜂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  ⇒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𝜂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70" t="-1161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20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Local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(Global) Strong Polarization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Step 1: Medium Polarization: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∃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𝛽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Step 2: Medium Polarization +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 smtClean="0"/>
                  <a:t>-more steps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 smtClean="0"/>
                  <a:t> Strong Polarization:</a:t>
                </a:r>
              </a:p>
              <a:p>
                <a:r>
                  <a:rPr lang="en-US" sz="2000" dirty="0" smtClean="0"/>
                  <a:t>Proof: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 smtClean="0"/>
                  <a:t> ;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w.p</a:t>
                </a:r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 smtClean="0"/>
                  <a:t> </a:t>
                </a:r>
              </a:p>
              <a:p>
                <a:pPr lvl="1"/>
                <a:r>
                  <a:rPr lang="en-US" sz="2000" dirty="0" smtClean="0"/>
                  <a:t>Pick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 smtClean="0"/>
                  <a:t> large &amp;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s.t.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2.1: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∃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000" dirty="0" smtClean="0"/>
                  <a:t> (</a:t>
                </a:r>
                <a:r>
                  <a:rPr lang="en-US" sz="2000" dirty="0" err="1" smtClean="0"/>
                  <a:t>Doob’s</a:t>
                </a:r>
                <a:r>
                  <a:rPr lang="en-US" sz="2000" dirty="0" smtClean="0"/>
                  <a:t> Inequality) </a:t>
                </a:r>
              </a:p>
              <a:p>
                <a:pPr lvl="1"/>
                <a:r>
                  <a:rPr lang="en-US" sz="2000" dirty="0" smtClean="0"/>
                  <a:t>2.2: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000" dirty="0"/>
                  <a:t> ;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/>
                  <a:t>for all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w.p</a:t>
                </a:r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; &amp;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 err="1"/>
                  <a:t>w.p</a:t>
                </a:r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m:rPr>
                        <m:sty m:val="p"/>
                      </m:rP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xp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func>
                          </m:num>
                          <m:den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2000" dirty="0"/>
                  <a:t>Concentration!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func>
                          </m:e>
                        </m:d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sz="2000" dirty="0" smtClean="0"/>
                  <a:t>   QED!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35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of </a:t>
            </a:r>
            <a:r>
              <a:rPr lang="en-US" dirty="0" err="1" smtClean="0"/>
              <a:t>Arikan</a:t>
            </a:r>
            <a:r>
              <a:rPr lang="en-US" dirty="0" smtClean="0"/>
              <a:t> Martingale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Ignoring conditioning: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½</a:t>
                </a:r>
                <a:r>
                  <a:rPr lang="en-US" dirty="0" smtClean="0"/>
                  <a:t> </a:t>
                </a:r>
              </a:p>
              <a:p>
                <a:pPr marL="914400" lvl="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½</a:t>
                </a:r>
              </a:p>
              <a:p>
                <a:r>
                  <a:rPr lang="en-US" dirty="0" smtClean="0"/>
                  <a:t>Variance in the middle: Continuity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 smtClean="0"/>
                  <a:t> and separation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r>
                  <a:rPr lang="en-US" dirty="0" smtClean="0"/>
                  <a:t>Suction at high end: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½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Suction at low end: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½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70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Talk: Martingales and Polarization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[0,1]-Martingale: Sequence of </a:t>
                </a:r>
                <a:r>
                  <a:rPr lang="en-US" dirty="0" err="1" smtClean="0"/>
                  <a:t>r.v.s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Well-studied in algorithms: </a:t>
                </a:r>
              </a:p>
              <a:p>
                <a:pPr lvl="1"/>
                <a:r>
                  <a:rPr lang="en-US" sz="2000" b="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[</a:t>
                </a:r>
                <a:r>
                  <a:rPr lang="en-US" sz="2000" b="0" dirty="0" err="1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MotwaniRaghavan</a:t>
                </a:r>
                <a:r>
                  <a:rPr lang="en-US" sz="2000" b="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, §4.4], [</a:t>
                </a:r>
                <a:r>
                  <a:rPr lang="en-US" sz="2000" b="0" dirty="0" err="1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MitzenmacherUpfal</a:t>
                </a:r>
                <a:r>
                  <a:rPr lang="en-US" sz="2000" b="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, §12]</a:t>
                </a:r>
              </a:p>
              <a:p>
                <a:pPr lvl="1"/>
                <a:r>
                  <a:rPr lang="en-US" sz="2000" dirty="0" smtClean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Expected approx. factor of algorithm given first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random choices.</a:t>
                </a:r>
              </a:p>
              <a:p>
                <a:pPr lvl="1"/>
                <a:r>
                  <a:rPr lang="en-US" b="0" dirty="0" smtClean="0"/>
                  <a:t>Usually study “concentration”</a:t>
                </a:r>
              </a:p>
              <a:p>
                <a:pPr lvl="2"/>
                <a:r>
                  <a:rPr lang="en-US" dirty="0" smtClean="0"/>
                  <a:t>E.g. … 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final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Today: Polarization:</a:t>
                </a:r>
              </a:p>
              <a:p>
                <a:pPr lvl="1"/>
                <a:r>
                  <a:rPr lang="en-US" dirty="0" smtClean="0"/>
                  <a:t>… 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final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Why? – Polar codes …</a:t>
                </a:r>
                <a:endParaRPr lang="en-US" b="0" dirty="0" smtClean="0"/>
              </a:p>
              <a:p>
                <a:pPr lvl="1"/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290" b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94576" y="4237639"/>
                <a:ext cx="3313757" cy="580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limLow>
                        <m:limLowPr>
                          <m:ctrlP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576" y="4237639"/>
                <a:ext cx="3313757" cy="580480"/>
              </a:xfrm>
              <a:prstGeom prst="rect">
                <a:avLst/>
              </a:prstGeom>
              <a:blipFill rotWithShape="0">
                <a:blip r:embed="rId3"/>
                <a:stretch>
                  <a:fillRect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64457" y="5099539"/>
                <a:ext cx="3323154" cy="573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⇔ 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Bern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457" y="5099539"/>
                <a:ext cx="3323154" cy="573042"/>
              </a:xfrm>
              <a:prstGeom prst="rect">
                <a:avLst/>
              </a:prstGeom>
              <a:blipFill rotWithShape="0">
                <a:blip r:embed="rId4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013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Strong Polarization?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 far: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What about other matrices? </a:t>
                </a:r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Open till our work!</a:t>
                </a:r>
              </a:p>
              <a:p>
                <a:pPr lvl="1"/>
                <a:r>
                  <a:rPr lang="en-US" dirty="0" smtClean="0"/>
                  <a:t>Necessary conditions: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invertible, not-lower-triangular</a:t>
                </a:r>
              </a:p>
              <a:p>
                <a:pPr lvl="1"/>
                <a:r>
                  <a:rPr lang="en-US" dirty="0" smtClean="0"/>
                  <a:t>Our work: Necessary conditions suffice (for local polarization)!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23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General Analysis of Strong Polarization</a:t>
            </a:r>
          </a:p>
          <a:p>
            <a:r>
              <a:rPr lang="en-US" dirty="0" smtClean="0"/>
              <a:t>But main reason to study general polarization:</a:t>
            </a:r>
          </a:p>
          <a:p>
            <a:pPr lvl="1"/>
            <a:r>
              <a:rPr lang="en-US" dirty="0" smtClean="0"/>
              <a:t>Maybe some matrices polarize even faster!</a:t>
            </a:r>
          </a:p>
          <a:p>
            <a:pPr lvl="1"/>
            <a:r>
              <a:rPr lang="en-US" dirty="0" smtClean="0"/>
              <a:t>This analysis does not get us there. </a:t>
            </a:r>
          </a:p>
          <a:p>
            <a:pPr lvl="1"/>
            <a:r>
              <a:rPr lang="en-US" dirty="0" smtClean="0"/>
              <a:t>But hopefully following the (simpler) steps in specific cases can lead to improvements.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20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96981" y="578814"/>
            <a:ext cx="82296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81" y="1036029"/>
            <a:ext cx="8229600" cy="22479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08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Theory Basics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Entropy:</a:t>
                </a:r>
              </a:p>
              <a:p>
                <a:pPr lvl="1"/>
                <a:r>
                  <a:rPr lang="en-US" sz="2000" dirty="0" err="1" smtClean="0"/>
                  <a:t>Defn</a:t>
                </a:r>
                <a:r>
                  <a:rPr lang="en-US" sz="2000" dirty="0" smtClean="0"/>
                  <a:t>: for random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 smtClean="0"/>
                  <a:t>,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Bounds: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Conditional Entropy</a:t>
                </a:r>
              </a:p>
              <a:p>
                <a:pPr lvl="1"/>
                <a:r>
                  <a:rPr lang="en-US" sz="2000" dirty="0" err="1" smtClean="0"/>
                  <a:t>Defn</a:t>
                </a:r>
                <a:r>
                  <a:rPr lang="en-US" sz="2000" dirty="0" smtClean="0"/>
                  <a:t>: for jointly distributed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Chain Rule: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Conditioning does not increase entropy: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sz="2000" dirty="0" smtClean="0"/>
                  <a:t>Equality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 smtClean="0"/>
                  <a:t> Independence: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⇔   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17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by Example: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48118" y="2942675"/>
            <a:ext cx="6306670" cy="1958770"/>
            <a:chOff x="1748118" y="2942675"/>
            <a:chExt cx="6306670" cy="195877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V="1">
              <a:off x="3397624" y="3182471"/>
              <a:ext cx="2294964" cy="89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3397624" y="3182472"/>
              <a:ext cx="2294964" cy="148814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3397624" y="4670613"/>
              <a:ext cx="2294964" cy="89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748118" y="2942675"/>
                  <a:ext cx="21425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118" y="2942675"/>
                  <a:ext cx="2142564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748118" y="4439780"/>
                  <a:ext cx="21425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118" y="4439780"/>
                  <a:ext cx="2142564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912224" y="2942675"/>
                  <a:ext cx="21425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2224" y="2942675"/>
                  <a:ext cx="2142564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134"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387788" y="4439779"/>
                  <a:ext cx="21425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7788" y="4439779"/>
                  <a:ext cx="214256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3230" y="3389510"/>
                <a:ext cx="43882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endChr m:val="|"/>
                          <m:ctrlP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30" y="3389510"/>
                <a:ext cx="4388223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5288" y="4877651"/>
                <a:ext cx="43882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endChr m:val="|"/>
                          <m:ctrlP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88" y="4877651"/>
                <a:ext cx="4388223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41793" y="4784357"/>
                <a:ext cx="4388223" cy="74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793" y="4784357"/>
                <a:ext cx="4388223" cy="7419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41794" y="3503249"/>
                <a:ext cx="4388223" cy="507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794" y="3503249"/>
                <a:ext cx="4388223" cy="507062"/>
              </a:xfrm>
              <a:prstGeom prst="rect">
                <a:avLst/>
              </a:prstGeom>
              <a:blipFill rotWithShape="0">
                <a:blip r:embed="rId10"/>
                <a:stretch>
                  <a:fillRect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 bwMode="auto">
          <a:xfrm>
            <a:off x="4814047" y="1237129"/>
            <a:ext cx="977153" cy="1210236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50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406" y="990600"/>
                <a:ext cx="8229600" cy="4724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   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000" dirty="0" smtClean="0"/>
                  <a:t>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   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000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406" y="990600"/>
                <a:ext cx="8229600" cy="4724400"/>
              </a:xfrm>
              <a:blipFill rotWithShape="0">
                <a:blip r:embed="rId2"/>
                <a:stretch>
                  <a:fillRect b="-1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Sept. 5, 2018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44401" y="1333517"/>
            <a:ext cx="1363396" cy="374616"/>
            <a:chOff x="4997144" y="3401226"/>
            <a:chExt cx="3492028" cy="64256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97144" y="3401226"/>
              <a:ext cx="3492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Converges!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81625" y="2708036"/>
            <a:ext cx="1363396" cy="897521"/>
            <a:chOff x="4997144" y="3401226"/>
            <a:chExt cx="3492028" cy="1003045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97144" y="3401226"/>
              <a:ext cx="3492028" cy="100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Uniform on [0,1]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29174" y="4082556"/>
            <a:ext cx="1363396" cy="1010305"/>
            <a:chOff x="4997144" y="3401226"/>
            <a:chExt cx="3492028" cy="1003045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97144" y="3401226"/>
              <a:ext cx="3492028" cy="100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Polarizes (weakly)!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96801" y="5352804"/>
            <a:ext cx="1363396" cy="1186892"/>
            <a:chOff x="4997144" y="3401226"/>
            <a:chExt cx="3492028" cy="1087513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97144" y="3401226"/>
              <a:ext cx="3492028" cy="1087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Polarizes</a:t>
              </a:r>
            </a:p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(strongly)!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952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Result: Definition and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</p:spPr>
            <p:txBody>
              <a:bodyPr/>
              <a:lstStyle/>
              <a:p>
                <a:r>
                  <a:rPr lang="en-US" dirty="0" smtClean="0"/>
                  <a:t>Strong Polarization: (informally)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),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formally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∀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Local Polarization:</a:t>
                </a:r>
              </a:p>
              <a:p>
                <a:pPr lvl="1"/>
                <a:r>
                  <a:rPr lang="en-US" dirty="0" smtClean="0"/>
                  <a:t>Variance in the middle: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Suction at the ends: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Theorem: Local 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Strong Polarization.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  <a:blipFill rotWithShape="0">
                <a:blip r:embed="rId2"/>
                <a:stretch>
                  <a:fillRect l="-364" t="-1161" r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75358" y="5602659"/>
            <a:ext cx="3492028" cy="642566"/>
            <a:chOff x="4997144" y="3401226"/>
            <a:chExt cx="3492028" cy="642566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97144" y="3401226"/>
              <a:ext cx="3492028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“low end” condition. Similar</a:t>
              </a:r>
            </a:p>
            <a:p>
              <a:pPr>
                <a:buNone/>
              </a:pP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c</a:t>
              </a: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ondition for high end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71369" y="1662231"/>
            <a:ext cx="5372631" cy="1212835"/>
            <a:chOff x="3771369" y="1662231"/>
            <a:chExt cx="5372631" cy="1212835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5773759" y="2536974"/>
              <a:ext cx="3248455" cy="338092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51972" y="2528428"/>
              <a:ext cx="3492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Both definitions qualitative!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3771369" y="2701747"/>
              <a:ext cx="1880603" cy="427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3946967" y="1662231"/>
              <a:ext cx="1705005" cy="103097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03652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the talk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Background/Motivation:</a:t>
                </a:r>
              </a:p>
              <a:p>
                <a:pPr lvl="1"/>
                <a:r>
                  <a:rPr lang="en-US" dirty="0" smtClean="0"/>
                  <a:t>The Shannon Capacity Challenge</a:t>
                </a:r>
              </a:p>
              <a:p>
                <a:pPr lvl="1"/>
                <a:r>
                  <a:rPr lang="en-US" dirty="0" smtClean="0"/>
                  <a:t>Resolution by </a:t>
                </a:r>
                <a:r>
                  <a:rPr lang="en-US" sz="2000" dirty="0" smtClean="0"/>
                  <a:t>[Arikan’08], [Guruswami-Xia’13], [Hassani,Alishahi,Urbanke’13]:</a:t>
                </a:r>
                <a:r>
                  <a:rPr lang="en-US" dirty="0" smtClean="0"/>
                  <a:t> Polar Codes!</a:t>
                </a:r>
              </a:p>
              <a:p>
                <a:pPr lvl="1"/>
                <a:r>
                  <a:rPr lang="en-US" dirty="0" smtClean="0"/>
                  <a:t>Key ideas:</a:t>
                </a:r>
              </a:p>
              <a:p>
                <a:pPr lvl="2"/>
                <a:r>
                  <a:rPr lang="en-US" dirty="0" smtClean="0"/>
                  <a:t>Polar Codes &amp; </a:t>
                </a:r>
                <a:r>
                  <a:rPr lang="en-US" dirty="0" err="1" smtClean="0"/>
                  <a:t>Arikan</a:t>
                </a:r>
                <a:r>
                  <a:rPr lang="en-US" dirty="0"/>
                  <a:t>-</a:t>
                </a:r>
                <a:r>
                  <a:rPr lang="en-US" dirty="0" smtClean="0"/>
                  <a:t>Martingale.</a:t>
                </a:r>
              </a:p>
              <a:p>
                <a:pPr lvl="2"/>
                <a:r>
                  <a:rPr lang="en-US" dirty="0" smtClean="0"/>
                  <a:t>Implications of Weak/Strong Polarization.</a:t>
                </a:r>
              </a:p>
              <a:p>
                <a:r>
                  <a:rPr lang="en-US" dirty="0" smtClean="0"/>
                  <a:t>Our Contributions: Simplification &amp; Generalization</a:t>
                </a:r>
              </a:p>
              <a:p>
                <a:pPr lvl="1"/>
                <a:r>
                  <a:rPr lang="en-US" dirty="0" smtClean="0"/>
                  <a:t>Local 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Strong Polarization</a:t>
                </a:r>
              </a:p>
              <a:p>
                <a:pPr lvl="1"/>
                <a:r>
                  <a:rPr lang="en-US" dirty="0" err="1" smtClean="0"/>
                  <a:t>Arikan</a:t>
                </a:r>
                <a:r>
                  <a:rPr lang="en-US" dirty="0" smtClean="0"/>
                  <a:t>-Martingale Locally Polarizes (generally)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13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and Channel Capacity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Shannon [‘48]: For every (noisy) channel of communication,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dirty="0" smtClean="0"/>
                  <a:t>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communication at 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is possible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is not. </a:t>
                </a:r>
              </a:p>
              <a:p>
                <a:pPr lvl="1"/>
                <a:r>
                  <a:rPr lang="en-US" dirty="0" smtClean="0"/>
                  <a:t>Needs lot of formalization – omitted.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Example</a:t>
                </a:r>
                <a:r>
                  <a:rPr lang="en-US" dirty="0"/>
                  <a:t>:</a:t>
                </a:r>
                <a:endParaRPr lang="en-US" dirty="0" smtClean="0"/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Acts independently on bits</a:t>
                </a:r>
              </a:p>
              <a:p>
                <a:pPr lvl="1"/>
                <a:r>
                  <a:rPr lang="en-US" dirty="0" smtClean="0"/>
                  <a:t>Capacity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= binary entropy!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416029" y="3196204"/>
            <a:ext cx="4748168" cy="906013"/>
            <a:chOff x="3506599" y="3607265"/>
            <a:chExt cx="4748168" cy="906013"/>
          </a:xfrm>
        </p:grpSpPr>
        <p:grpSp>
          <p:nvGrpSpPr>
            <p:cNvPr id="15" name="Group 14"/>
            <p:cNvGrpSpPr/>
            <p:nvPr/>
          </p:nvGrpSpPr>
          <p:grpSpPr>
            <a:xfrm>
              <a:off x="3506599" y="3607265"/>
              <a:ext cx="4748168" cy="906013"/>
              <a:chOff x="4412609" y="4093827"/>
              <a:chExt cx="4647501" cy="906013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5519956" y="4127383"/>
                <a:ext cx="1249960" cy="872456"/>
              </a:xfrm>
              <a:prstGeom prst="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9" name="Straight Arrow Connector 8"/>
              <p:cNvCxnSpPr>
                <a:endCxn id="7" idx="1"/>
              </p:cNvCxnSpPr>
              <p:nvPr/>
            </p:nvCxnSpPr>
            <p:spPr bwMode="auto">
              <a:xfrm>
                <a:off x="4739780" y="4563611"/>
                <a:ext cx="780176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6769916" y="4563611"/>
                <a:ext cx="780176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412609" y="4093827"/>
                    <a:ext cx="110734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2609" y="4093827"/>
                    <a:ext cx="1107347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6846814" y="4127383"/>
                    <a:ext cx="195323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a14:m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w.p</a:t>
                    </a:r>
                    <a:r>
                      <a:rPr lang="en-US" dirty="0" smtClean="0"/>
                      <a:t>.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endParaRPr lang="en-US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6814" y="4127383"/>
                    <a:ext cx="1953238" cy="40011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9231" b="-3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846814" y="4599730"/>
                    <a:ext cx="22132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a14:m>
                    <a:r>
                      <a: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dirty="0" err="1" smtClean="0"/>
                      <a:t>w.p</a:t>
                    </a:r>
                    <a:r>
                      <a:rPr lang="en-US" dirty="0" smtClean="0"/>
                      <a:t>.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endParaRPr lang="en-US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6814" y="4599730"/>
                    <a:ext cx="2213296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9091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334219" y="3874432"/>
                  <a:ext cx="192946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𝐵𝑆𝐶</m:t>
                        </m:r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tx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4219" y="3874432"/>
                  <a:ext cx="1929468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6997700" y="3011084"/>
            <a:ext cx="2134604" cy="1382045"/>
            <a:chOff x="7714436" y="2355440"/>
            <a:chExt cx="2931194" cy="1382045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7714436" y="2355440"/>
              <a:ext cx="2931194" cy="1346668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028486" y="2355440"/>
                  <a:ext cx="2296975" cy="138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 smtClean="0">
                      <a:solidFill>
                        <a:schemeClr val="tx1"/>
                      </a:solidFill>
                    </a:rPr>
                    <a:t>Rate?</a:t>
                  </a:r>
                </a:p>
                <a:p>
                  <a:pPr>
                    <a:buNone/>
                  </a:pPr>
                  <a:r>
                    <a:rPr lang="en-US" dirty="0" smtClean="0">
                      <a:solidFill>
                        <a:schemeClr val="tx1"/>
                      </a:solidFill>
                    </a:rPr>
                    <a:t>Encode: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dirty="0" smtClean="0">
                    <a:solidFill>
                      <a:schemeClr val="tx1"/>
                    </a:solidFill>
                  </a:endParaRPr>
                </a:p>
                <a:p>
                  <a:pPr>
                    <a:buNone/>
                  </a:pPr>
                  <a:r>
                    <a:rPr lang="en-US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func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8486" y="2355440"/>
                  <a:ext cx="2296975" cy="138204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1455" t="-2643" r="-16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7830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“Achieving” Channel Capacity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Commonly used phrase. Many mathematical interpretations.</a:t>
                </a:r>
              </a:p>
              <a:p>
                <a:r>
                  <a:rPr lang="en-US" dirty="0" smtClean="0"/>
                  <a:t>Some possibilities:</a:t>
                </a:r>
              </a:p>
              <a:p>
                <a:pPr lvl="1"/>
                <a:r>
                  <a:rPr lang="en-US" dirty="0" smtClean="0"/>
                  <a:t>How small can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be? </a:t>
                </a:r>
              </a:p>
              <a:p>
                <a:pPr lvl="1"/>
                <a:r>
                  <a:rPr lang="en-US" dirty="0"/>
                  <a:t>G</a:t>
                </a:r>
                <a:r>
                  <a:rPr lang="en-US" dirty="0" smtClean="0"/>
                  <a:t>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with </a:t>
                </a:r>
                <a:r>
                  <a:rPr lang="en-US" dirty="0" err="1" smtClean="0"/>
                  <a:t>polytime</a:t>
                </a:r>
                <a:r>
                  <a:rPr lang="en-US" dirty="0" smtClean="0"/>
                  <a:t> algorithms?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[</a:t>
                </a:r>
                <a:r>
                  <a:rPr lang="en-US" dirty="0" err="1" smtClean="0"/>
                  <a:t>Luby</a:t>
                </a:r>
                <a:r>
                  <a:rPr lang="en-US" dirty="0" smtClean="0"/>
                  <a:t> et al.’95] </a:t>
                </a:r>
                <a:r>
                  <a:rPr lang="en-US" dirty="0"/>
                  <a:t>M</a:t>
                </a:r>
                <a:r>
                  <a:rPr lang="en-US" dirty="0" smtClean="0"/>
                  <a:t>ake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Open till 2008</a:t>
                </a:r>
              </a:p>
              <a:p>
                <a:pPr lvl="2"/>
                <a:r>
                  <a:rPr lang="en-US" dirty="0" smtClean="0"/>
                  <a:t>Arikan’08: Invented “Polar Codes” …</a:t>
                </a:r>
              </a:p>
              <a:p>
                <a:pPr lvl="2"/>
                <a:r>
                  <a:rPr lang="en-US" sz="2000" dirty="0" smtClean="0"/>
                  <a:t>Final resolution: Guruswami+Xia’13, Hassani+Alishahi+Urbanke’13 – </a:t>
                </a:r>
                <a:r>
                  <a:rPr lang="en-US" dirty="0" smtClean="0"/>
                  <a:t>Strong analysis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b="-6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29134" y="3431097"/>
                <a:ext cx="4514865" cy="524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Forney ‘66 :time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34" y="3431097"/>
                <a:ext cx="4514865" cy="524182"/>
              </a:xfrm>
              <a:prstGeom prst="rect">
                <a:avLst/>
              </a:prstGeom>
              <a:blipFill rotWithShape="0">
                <a:blip r:embed="rId3"/>
                <a:stretch>
                  <a:fillRect b="-2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23606" y="2402211"/>
                <a:ext cx="39596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Shannon ‘48 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606" y="2402211"/>
                <a:ext cx="3959604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54"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113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Codes and Polarization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686800" cy="4724400"/>
              </a:xfrm>
            </p:spPr>
            <p:txBody>
              <a:bodyPr/>
              <a:lstStyle/>
              <a:p>
                <a:r>
                  <a:rPr lang="en-US" dirty="0" smtClean="0"/>
                  <a:t>Arikan:</a:t>
                </a:r>
              </a:p>
              <a:p>
                <a:pPr lvl="1"/>
                <a:r>
                  <a:rPr lang="en-US" dirty="0" smtClean="0"/>
                  <a:t>Defined Polar Codes, one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Associated Martingale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b="0" i="1" dirty="0" smtClean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err="1" smtClean="0"/>
                  <a:t>th</a:t>
                </a:r>
                <a:r>
                  <a:rPr lang="en-US" dirty="0" smtClean="0"/>
                  <a:t> code: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 err="1" smtClean="0"/>
                  <a:t>th</a:t>
                </a:r>
                <a:r>
                  <a:rPr lang="en-US" b="0" dirty="0" smtClean="0"/>
                  <a:t> code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b="0" dirty="0" smtClean="0"/>
                  <a:t>-close to capacity, and 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Decode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Encode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𝑒𝑟𝑟𝑜𝑟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Need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0" dirty="0" smtClean="0"/>
                  <a:t> </a:t>
                </a:r>
                <a:r>
                  <a:rPr lang="en-US" dirty="0" smtClean="0"/>
                  <a:t>(strong 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𝑛𝑒𝑔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pPr lvl="2"/>
                <a:r>
                  <a:rPr lang="en-US" dirty="0" smtClean="0"/>
                  <a:t>Need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0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b="0" dirty="0" smtClean="0"/>
                  <a:t> strong polarization) 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686800" cy="4724400"/>
              </a:xfrm>
              <a:blipFill rotWithShape="0">
                <a:blip r:embed="rId2"/>
                <a:stretch>
                  <a:fillRect l="-351" t="-1161" r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16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for today’s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[Arikan’08]: Martingale associated to general class of codes.</a:t>
            </a:r>
          </a:p>
          <a:p>
            <a:pPr lvl="1"/>
            <a:r>
              <a:rPr lang="en-US" dirty="0" smtClean="0"/>
              <a:t>Martingale polarizes (weakly) implies code achieves capacity (weakly)</a:t>
            </a:r>
          </a:p>
          <a:p>
            <a:pPr lvl="1"/>
            <a:r>
              <a:rPr lang="en-US" dirty="0" smtClean="0"/>
              <a:t>Martingale polarizes weakly for entire class.</a:t>
            </a:r>
          </a:p>
          <a:p>
            <a:r>
              <a:rPr lang="en-US" dirty="0" smtClean="0"/>
              <a:t>[</a:t>
            </a:r>
            <a:r>
              <a:rPr lang="en-US" dirty="0" smtClean="0"/>
              <a:t>GX’13, HAU’13]: Strong polarization for one specific code.</a:t>
            </a:r>
          </a:p>
          <a:p>
            <a:r>
              <a:rPr lang="en-US" dirty="0" smtClean="0"/>
              <a:t>Why so specific?</a:t>
            </a:r>
          </a:p>
          <a:p>
            <a:pPr lvl="1"/>
            <a:r>
              <a:rPr lang="en-US" dirty="0" smtClean="0"/>
              <a:t>Bottleneck</a:t>
            </a:r>
            <a:r>
              <a:rPr lang="en-US" dirty="0"/>
              <a:t>:</a:t>
            </a:r>
            <a:r>
              <a:rPr lang="en-US" dirty="0" smtClean="0"/>
              <a:t> Strong Polarization</a:t>
            </a:r>
          </a:p>
          <a:p>
            <a:r>
              <a:rPr lang="en-US" dirty="0" smtClean="0"/>
              <a:t>Rest of talk: Polar codes, Martingale and Strong Polarization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Google: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80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56810</TotalTime>
  <Words>905</Words>
  <Application>Microsoft Office PowerPoint</Application>
  <PresentationFormat>On-screen Show (4:3)</PresentationFormat>
  <Paragraphs>391</Paragraphs>
  <Slides>24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Wingdings</vt:lpstr>
      <vt:lpstr>Tahoma</vt:lpstr>
      <vt:lpstr>Cambria Math</vt:lpstr>
      <vt:lpstr>Verdana</vt:lpstr>
      <vt:lpstr>Textured</vt:lpstr>
      <vt:lpstr>Custom Design</vt:lpstr>
      <vt:lpstr>1_Custom Design</vt:lpstr>
      <vt:lpstr>2_Custom Design</vt:lpstr>
      <vt:lpstr>3_Custom Design</vt:lpstr>
      <vt:lpstr>PowerPoint Presentation</vt:lpstr>
      <vt:lpstr>This Talk: Martingales and Polarization</vt:lpstr>
      <vt:lpstr>Some examples</vt:lpstr>
      <vt:lpstr>Main Result: Definition and Theorem</vt:lpstr>
      <vt:lpstr>Rest of the talk</vt:lpstr>
      <vt:lpstr>Shannon and Channel Capacity</vt:lpstr>
      <vt:lpstr>“Achieving” Channel Capacity</vt:lpstr>
      <vt:lpstr>Polar Codes and Polarization</vt:lpstr>
      <vt:lpstr>Context for today’s talk</vt:lpstr>
      <vt:lpstr>Lesson 0: Compression ⇒ Coding</vt:lpstr>
      <vt:lpstr>Question: How to compress?</vt:lpstr>
      <vt:lpstr>Iteration elaborated:</vt:lpstr>
      <vt:lpstr>The Polarization Butterfly</vt:lpstr>
      <vt:lpstr>The Polarization Butterfly: Decoding</vt:lpstr>
      <vt:lpstr>Polarization? Martingale?</vt:lpstr>
      <vt:lpstr>Remaining Tasks:</vt:lpstr>
      <vt:lpstr>Local ⇒ (Global) Strong Polarization</vt:lpstr>
      <vt:lpstr>Local ⇒ (Global) Strong Polarization</vt:lpstr>
      <vt:lpstr>Polarization of Arikan Martingale</vt:lpstr>
      <vt:lpstr>General Strong Polarization?</vt:lpstr>
      <vt:lpstr>Conclusion</vt:lpstr>
      <vt:lpstr>Thank You!</vt:lpstr>
      <vt:lpstr>Information Theory Basics</vt:lpstr>
      <vt:lpstr>Iteration by Example: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1986</cp:revision>
  <cp:lastPrinted>2001-06-13T20:26:27Z</cp:lastPrinted>
  <dcterms:created xsi:type="dcterms:W3CDTF">2001-06-13T15:36:44Z</dcterms:created>
  <dcterms:modified xsi:type="dcterms:W3CDTF">2018-09-03T19:18:31Z</dcterms:modified>
</cp:coreProperties>
</file>