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5"/>
  </p:notesMasterIdLst>
  <p:handoutMasterIdLst>
    <p:handoutMasterId r:id="rId36"/>
  </p:handoutMasterIdLst>
  <p:sldIdLst>
    <p:sldId id="314" r:id="rId6"/>
    <p:sldId id="979" r:id="rId7"/>
    <p:sldId id="989" r:id="rId8"/>
    <p:sldId id="980" r:id="rId9"/>
    <p:sldId id="993" r:id="rId10"/>
    <p:sldId id="981" r:id="rId11"/>
    <p:sldId id="954" r:id="rId12"/>
    <p:sldId id="955" r:id="rId13"/>
    <p:sldId id="988" r:id="rId14"/>
    <p:sldId id="958" r:id="rId15"/>
    <p:sldId id="957" r:id="rId16"/>
    <p:sldId id="959" r:id="rId17"/>
    <p:sldId id="992" r:id="rId18"/>
    <p:sldId id="978" r:id="rId19"/>
    <p:sldId id="982" r:id="rId20"/>
    <p:sldId id="984" r:id="rId21"/>
    <p:sldId id="995" r:id="rId22"/>
    <p:sldId id="996" r:id="rId23"/>
    <p:sldId id="997" r:id="rId24"/>
    <p:sldId id="952" r:id="rId25"/>
    <p:sldId id="985" r:id="rId26"/>
    <p:sldId id="971" r:id="rId27"/>
    <p:sldId id="972" r:id="rId28"/>
    <p:sldId id="986" r:id="rId29"/>
    <p:sldId id="987" r:id="rId30"/>
    <p:sldId id="974" r:id="rId31"/>
    <p:sldId id="960" r:id="rId32"/>
    <p:sldId id="962" r:id="rId33"/>
    <p:sldId id="994" r:id="rId34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custDataLst>
    <p:tags r:id="rId44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33CC"/>
    <a:srgbClr val="993300"/>
    <a:srgbClr val="FF0000"/>
    <a:srgbClr val="FF7C80"/>
    <a:srgbClr val="CC99FF"/>
    <a:srgbClr val="FF5050"/>
    <a:srgbClr val="FF00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8110" autoAdjust="0"/>
  </p:normalViewPr>
  <p:slideViewPr>
    <p:cSldViewPr snapToGrid="0">
      <p:cViewPr varScale="1">
        <p:scale>
          <a:sx n="114" d="100"/>
          <a:sy n="114" d="100"/>
        </p:scale>
        <p:origin x="1008" y="91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20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20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Oct. 5, 2018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Stanford: General Strong Polarization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23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4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90.png"/><Relationship Id="rId2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5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13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1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38.png"/><Relationship Id="rId26" Type="http://schemas.openxmlformats.org/officeDocument/2006/relationships/image" Target="../media/image63.png"/><Relationship Id="rId3" Type="http://schemas.openxmlformats.org/officeDocument/2006/relationships/image" Target="../media/image23.png"/><Relationship Id="rId21" Type="http://schemas.openxmlformats.org/officeDocument/2006/relationships/image" Target="../media/image58.png"/><Relationship Id="rId7" Type="http://schemas.openxmlformats.org/officeDocument/2006/relationships/image" Target="../media/image27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5" Type="http://schemas.openxmlformats.org/officeDocument/2006/relationships/image" Target="../media/image6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.png"/><Relationship Id="rId24" Type="http://schemas.openxmlformats.org/officeDocument/2006/relationships/image" Target="../media/image6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60.png"/><Relationship Id="rId10" Type="http://schemas.openxmlformats.org/officeDocument/2006/relationships/image" Target="../media/image5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49.png"/><Relationship Id="rId14" Type="http://schemas.openxmlformats.org/officeDocument/2006/relationships/image" Target="../media/image90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880886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General Strong Polarization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962" y="5423647"/>
            <a:ext cx="885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Joint work with </a:t>
            </a:r>
            <a:r>
              <a:rPr lang="en-US" dirty="0" err="1" smtClean="0"/>
              <a:t>Jaroslaw</a:t>
            </a:r>
            <a:r>
              <a:rPr lang="en-US" dirty="0" smtClean="0"/>
              <a:t> </a:t>
            </a:r>
            <a:r>
              <a:rPr lang="en-US" dirty="0" err="1" smtClean="0"/>
              <a:t>Blasiok</a:t>
            </a:r>
            <a:r>
              <a:rPr lang="en-US" dirty="0" smtClean="0"/>
              <a:t> (Harvard), </a:t>
            </a:r>
            <a:r>
              <a:rPr lang="en-US" dirty="0" err="1" smtClean="0"/>
              <a:t>Venkatesan</a:t>
            </a:r>
            <a:r>
              <a:rPr lang="en-US" dirty="0" smtClean="0"/>
              <a:t> </a:t>
            </a:r>
            <a:r>
              <a:rPr lang="en-US" dirty="0" err="1" smtClean="0"/>
              <a:t>Guruswami</a:t>
            </a:r>
            <a:r>
              <a:rPr lang="en-US" dirty="0" smtClean="0"/>
              <a:t> (CMU), </a:t>
            </a:r>
            <a:r>
              <a:rPr lang="en-US" dirty="0" err="1" smtClean="0"/>
              <a:t>Preetum</a:t>
            </a:r>
            <a:r>
              <a:rPr lang="en-US" dirty="0" smtClean="0"/>
              <a:t> </a:t>
            </a:r>
            <a:r>
              <a:rPr lang="en-US" dirty="0" err="1" smtClean="0"/>
              <a:t>Nakkiran</a:t>
            </a:r>
            <a:r>
              <a:rPr lang="en-US" dirty="0" smtClean="0"/>
              <a:t> (Harvard) and </a:t>
            </a:r>
            <a:r>
              <a:rPr lang="en-US" dirty="0" err="1" smtClean="0"/>
              <a:t>Atri</a:t>
            </a:r>
            <a:r>
              <a:rPr lang="en-US" dirty="0" smtClean="0"/>
              <a:t> </a:t>
            </a:r>
            <a:r>
              <a:rPr lang="en-US" dirty="0" err="1" smtClean="0"/>
              <a:t>Rudra</a:t>
            </a:r>
            <a:r>
              <a:rPr lang="en-US" dirty="0" smtClean="0"/>
              <a:t> (Buffalo)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[Arikan’08]: Martingale associated to general class of codes.</a:t>
            </a:r>
          </a:p>
          <a:p>
            <a:pPr lvl="1"/>
            <a:r>
              <a:rPr lang="en-US" dirty="0" smtClean="0"/>
              <a:t>Martingale polarizes (weakly) implies code achieves capacity (weakly)</a:t>
            </a:r>
          </a:p>
          <a:p>
            <a:pPr lvl="1"/>
            <a:r>
              <a:rPr lang="en-US" dirty="0" smtClean="0"/>
              <a:t>Martingale polarizes weakly for entire class.</a:t>
            </a:r>
          </a:p>
          <a:p>
            <a:r>
              <a:rPr lang="en-US" dirty="0" smtClean="0"/>
              <a:t>[GX’13, HAU’13]: Strong polarization for one specific code.</a:t>
            </a:r>
          </a:p>
          <a:p>
            <a:r>
              <a:rPr lang="en-US" dirty="0" smtClean="0"/>
              <a:t>Why so specific?</a:t>
            </a:r>
          </a:p>
          <a:p>
            <a:pPr lvl="1"/>
            <a:r>
              <a:rPr lang="en-US" dirty="0" smtClean="0"/>
              <a:t>Bottleneck</a:t>
            </a:r>
            <a:r>
              <a:rPr lang="en-US" dirty="0"/>
              <a:t>:</a:t>
            </a:r>
            <a:r>
              <a:rPr lang="en-US" dirty="0" smtClean="0"/>
              <a:t> Strong Polarization</a:t>
            </a:r>
          </a:p>
          <a:p>
            <a:r>
              <a:rPr lang="en-US" dirty="0" smtClean="0"/>
              <a:t>Rest of talk: Polar codes, Martingale and Strong Polarization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</p:spPr>
            <p:txBody>
              <a:bodyPr/>
              <a:lstStyle/>
              <a:p>
                <a:r>
                  <a:rPr lang="en-US" dirty="0" err="1" smtClean="0"/>
                  <a:t>Defn</a:t>
                </a:r>
                <a:r>
                  <a:rPr lang="en-US" dirty="0" smtClean="0"/>
                  <a:t>: 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for compression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if</a:t>
                </a:r>
              </a:p>
              <a:p>
                <a:pPr lvl="2"/>
                <a:r>
                  <a:rPr lang="en-US" b="0" dirty="0" smtClean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lvl="2"/>
                <a:r>
                  <a:rPr lang="en-US" dirty="0" smtClean="0"/>
                  <a:t>Hopefully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Error-Corrector: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baseline="-25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    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  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1385048"/>
                <a:ext cx="8229600" cy="4724400"/>
              </a:xfrm>
              <a:blipFill rotWithShape="0">
                <a:blip r:embed="rId3"/>
                <a:stretch>
                  <a:fillRect l="-370" t="-1161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9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How to compress?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Arikan’s key idea: </a:t>
                </a:r>
              </a:p>
              <a:p>
                <a:pPr lvl="1"/>
                <a:r>
                  <a:rPr lang="en-US" b="0" dirty="0" smtClean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Invertible – so does nothing?</a:t>
                </a:r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independent, </a:t>
                </a:r>
              </a:p>
              <a:p>
                <a:pPr lvl="3"/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“less random” than either</a:t>
                </a:r>
              </a:p>
              <a:p>
                <a:pPr lvl="1"/>
                <a:r>
                  <a:rPr lang="en-US" dirty="0" smtClean="0"/>
                  <a:t>Iterate (ignoring conditioning)</a:t>
                </a:r>
              </a:p>
              <a:p>
                <a:pPr lvl="2"/>
                <a:r>
                  <a:rPr lang="en-US" dirty="0" smtClean="0"/>
                  <a:t>End with bits that are almost random, or almost determined (by others).</a:t>
                </a:r>
              </a:p>
              <a:p>
                <a:pPr lvl="2"/>
                <a:r>
                  <a:rPr lang="en-US" dirty="0" smtClean="0"/>
                  <a:t>Output “totally random part” to get compression!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elaborated: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5700" y="2909640"/>
            <a:ext cx="2286347" cy="1102719"/>
            <a:chOff x="663300" y="1400145"/>
            <a:chExt cx="2286347" cy="1102719"/>
          </a:xfrm>
        </p:grpSpPr>
        <p:sp>
          <p:nvSpPr>
            <p:cNvPr id="7" name="Oval 6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8282" y="1400145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C+D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6261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3300" y="1409110"/>
              <a:ext cx="364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502" y="1552545"/>
            <a:ext cx="2272721" cy="1102719"/>
            <a:chOff x="664102" y="1400145"/>
            <a:chExt cx="2272721" cy="1102719"/>
          </a:xfrm>
        </p:grpSpPr>
        <p:sp>
          <p:nvSpPr>
            <p:cNvPr id="28" name="Oval 27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>
              <a:stCxn id="28" idx="6"/>
              <a:endCxn id="30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29" idx="7"/>
              <a:endCxn id="30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2203769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1105" y="1400145"/>
              <a:ext cx="745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A+B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2" y="2102754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5704" y="1409110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64255" y="2909640"/>
            <a:ext cx="2195009" cy="1102719"/>
            <a:chOff x="753036" y="1400145"/>
            <a:chExt cx="2195009" cy="1102719"/>
          </a:xfrm>
        </p:grpSpPr>
        <p:sp>
          <p:nvSpPr>
            <p:cNvPr id="42" name="Oval 41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2" idx="6"/>
              <a:endCxn id="44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43" idx="7"/>
              <a:endCxn id="44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2193349" y="2102754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9885" y="1400145"/>
              <a:ext cx="768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B</a:t>
              </a:r>
              <a:r>
                <a:rPr lang="en-US" dirty="0" smtClean="0"/>
                <a:t>+D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4813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3453" y="1503770"/>
            <a:ext cx="2978467" cy="1151494"/>
            <a:chOff x="752234" y="1351370"/>
            <a:chExt cx="2978467" cy="1151494"/>
          </a:xfrm>
        </p:grpSpPr>
        <p:sp>
          <p:nvSpPr>
            <p:cNvPr id="54" name="Oval 53"/>
            <p:cNvSpPr/>
            <p:nvPr/>
          </p:nvSpPr>
          <p:spPr bwMode="auto">
            <a:xfrm>
              <a:off x="1082488" y="1573306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08248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052918" y="1582271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052918" y="2270312"/>
              <a:ext cx="67236" cy="5378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8" name="Straight Arrow Connector 57"/>
            <p:cNvCxnSpPr>
              <a:stCxn id="54" idx="6"/>
              <a:endCxn id="56" idx="2"/>
            </p:cNvCxnSpPr>
            <p:nvPr/>
          </p:nvCxnSpPr>
          <p:spPr bwMode="auto">
            <a:xfrm>
              <a:off x="1149724" y="1600200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55" idx="7"/>
              <a:endCxn id="56" idx="3"/>
            </p:cNvCxnSpPr>
            <p:nvPr/>
          </p:nvCxnSpPr>
          <p:spPr bwMode="auto">
            <a:xfrm flipV="1">
              <a:off x="1139878" y="1628182"/>
              <a:ext cx="922886" cy="6500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116106" y="2293844"/>
              <a:ext cx="903194" cy="89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TextBox 60"/>
            <p:cNvSpPr txBox="1"/>
            <p:nvPr/>
          </p:nvSpPr>
          <p:spPr>
            <a:xfrm>
              <a:off x="2202098" y="2078134"/>
              <a:ext cx="771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C+D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88291" y="1351370"/>
              <a:ext cx="1542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A+B+C+D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2234" y="2102754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3036" y="1409110"/>
              <a:ext cx="184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dirty="0"/>
            </a:p>
          </p:txBody>
        </p:sp>
      </p:grpSp>
      <p:cxnSp>
        <p:nvCxnSpPr>
          <p:cNvPr id="66" name="Straight Arrow Connector 65"/>
          <p:cNvCxnSpPr/>
          <p:nvPr/>
        </p:nvCxnSpPr>
        <p:spPr bwMode="auto">
          <a:xfrm flipV="1">
            <a:off x="3054921" y="3800040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endCxn id="42" idx="2"/>
          </p:cNvCxnSpPr>
          <p:nvPr/>
        </p:nvCxnSpPr>
        <p:spPr bwMode="auto">
          <a:xfrm>
            <a:off x="2795215" y="2485434"/>
            <a:ext cx="1098492" cy="6242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endCxn id="55" idx="3"/>
          </p:cNvCxnSpPr>
          <p:nvPr/>
        </p:nvCxnSpPr>
        <p:spPr bwMode="auto">
          <a:xfrm flipV="1">
            <a:off x="3038516" y="2468623"/>
            <a:ext cx="865037" cy="645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3063757" y="1761565"/>
            <a:ext cx="791660" cy="56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793419" y="3956922"/>
            <a:ext cx="5722212" cy="2508589"/>
            <a:chOff x="793419" y="3956922"/>
            <a:chExt cx="5722212" cy="2508589"/>
          </a:xfrm>
        </p:grpSpPr>
        <p:grpSp>
          <p:nvGrpSpPr>
            <p:cNvPr id="65" name="Group 64"/>
            <p:cNvGrpSpPr/>
            <p:nvPr/>
          </p:nvGrpSpPr>
          <p:grpSpPr>
            <a:xfrm>
              <a:off x="793419" y="5362792"/>
              <a:ext cx="2303180" cy="1102719"/>
              <a:chOff x="653682" y="1400145"/>
              <a:chExt cx="2303180" cy="1102719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67" idx="6"/>
                <a:endCxn id="69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Straight Arrow Connector 74"/>
              <p:cNvCxnSpPr>
                <a:stCxn id="68" idx="7"/>
                <a:endCxn id="69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171069" y="1400145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G+H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68665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53682" y="1409110"/>
                <a:ext cx="3834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811853" y="4005697"/>
              <a:ext cx="2243867" cy="1102719"/>
              <a:chOff x="672116" y="1400145"/>
              <a:chExt cx="2243867" cy="1102719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86" name="Straight Arrow Connector 85"/>
              <p:cNvCxnSpPr>
                <a:stCxn id="82" idx="6"/>
                <a:endCxn id="84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Arrow Connector 86"/>
              <p:cNvCxnSpPr>
                <a:stCxn id="83" idx="7"/>
                <a:endCxn id="84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218195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211944" y="1400145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E+F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78528" y="2102754"/>
                <a:ext cx="3321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72116" y="1409110"/>
                <a:ext cx="346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551592" y="5362792"/>
              <a:ext cx="2178176" cy="1102719"/>
              <a:chOff x="753036" y="1400145"/>
              <a:chExt cx="2178176" cy="1102719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8" name="Straight Arrow Connector 97"/>
              <p:cNvCxnSpPr>
                <a:stCxn id="94" idx="6"/>
                <a:endCxn id="96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>
                <a:stCxn id="95" idx="7"/>
                <a:endCxn id="96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2195753" y="2102754"/>
                <a:ext cx="377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H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196716" y="1400145"/>
                <a:ext cx="7344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F+H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64813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550790" y="3956922"/>
              <a:ext cx="2964841" cy="1151494"/>
              <a:chOff x="752234" y="1351370"/>
              <a:chExt cx="2964841" cy="1151494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082488" y="1573306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108248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052918" y="158227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052918" y="2270312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6" idx="6"/>
                <a:endCxn id="108" idx="2"/>
              </p:cNvCxnSpPr>
              <p:nvPr/>
            </p:nvCxnSpPr>
            <p:spPr bwMode="auto">
              <a:xfrm>
                <a:off x="1149724" y="1600200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Arrow Connector 110"/>
              <p:cNvCxnSpPr>
                <a:stCxn id="107" idx="7"/>
                <a:endCxn id="108" idx="3"/>
              </p:cNvCxnSpPr>
              <p:nvPr/>
            </p:nvCxnSpPr>
            <p:spPr bwMode="auto">
              <a:xfrm flipV="1">
                <a:off x="1139878" y="1628182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1116106" y="2293844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3" name="TextBox 112"/>
              <p:cNvSpPr txBox="1"/>
              <p:nvPr/>
            </p:nvSpPr>
            <p:spPr>
              <a:xfrm>
                <a:off x="2194884" y="2078134"/>
                <a:ext cx="785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G+H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01917" y="1351370"/>
                <a:ext cx="1515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E+F+G+H</a:t>
                </a:r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52234" y="2102754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53036" y="1409110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endParaRPr lang="en-US" dirty="0"/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 bwMode="auto">
            <a:xfrm flipV="1">
              <a:off x="3042258" y="6253192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>
              <a:endCxn id="94" idx="2"/>
            </p:cNvCxnSpPr>
            <p:nvPr/>
          </p:nvCxnSpPr>
          <p:spPr bwMode="auto">
            <a:xfrm>
              <a:off x="2782552" y="4938586"/>
              <a:ext cx="1098492" cy="6242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>
              <a:endCxn id="107" idx="3"/>
            </p:cNvCxnSpPr>
            <p:nvPr/>
          </p:nvCxnSpPr>
          <p:spPr bwMode="auto">
            <a:xfrm flipV="1">
              <a:off x="3025853" y="4921775"/>
              <a:ext cx="865037" cy="6455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3051094" y="4214717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523947" y="1695450"/>
            <a:ext cx="2896047" cy="4576669"/>
            <a:chOff x="5523947" y="1695450"/>
            <a:chExt cx="2896047" cy="457666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 flipV="1">
              <a:off x="6531916" y="1737989"/>
              <a:ext cx="791660" cy="56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Arrow Connector 121"/>
            <p:cNvCxnSpPr>
              <a:stCxn id="61" idx="3"/>
              <a:endCxn id="150" idx="2"/>
            </p:cNvCxnSpPr>
            <p:nvPr/>
          </p:nvCxnSpPr>
          <p:spPr bwMode="auto">
            <a:xfrm>
              <a:off x="5784682" y="2430589"/>
              <a:ext cx="1565017" cy="6060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Arrow Connector 122"/>
            <p:cNvCxnSpPr>
              <a:endCxn id="142" idx="3"/>
            </p:cNvCxnSpPr>
            <p:nvPr/>
          </p:nvCxnSpPr>
          <p:spPr bwMode="auto">
            <a:xfrm>
              <a:off x="5826500" y="3116356"/>
              <a:ext cx="1565674" cy="10815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>
              <a:endCxn id="158" idx="2"/>
            </p:cNvCxnSpPr>
            <p:nvPr/>
          </p:nvCxnSpPr>
          <p:spPr bwMode="auto">
            <a:xfrm>
              <a:off x="5575096" y="3806701"/>
              <a:ext cx="1740985" cy="17393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endCxn id="131" idx="2"/>
            </p:cNvCxnSpPr>
            <p:nvPr/>
          </p:nvCxnSpPr>
          <p:spPr bwMode="auto">
            <a:xfrm flipV="1">
              <a:off x="6527613" y="2419350"/>
              <a:ext cx="802107" cy="17381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Arrow Connector 125"/>
            <p:cNvCxnSpPr>
              <a:endCxn id="151" idx="2"/>
            </p:cNvCxnSpPr>
            <p:nvPr/>
          </p:nvCxnSpPr>
          <p:spPr bwMode="auto">
            <a:xfrm flipV="1">
              <a:off x="5844413" y="3733654"/>
              <a:ext cx="1505286" cy="11747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endCxn id="143" idx="2"/>
            </p:cNvCxnSpPr>
            <p:nvPr/>
          </p:nvCxnSpPr>
          <p:spPr bwMode="auto">
            <a:xfrm flipV="1">
              <a:off x="5844413" y="4875864"/>
              <a:ext cx="1537915" cy="7228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/>
            <p:nvPr/>
          </p:nvCxnSpPr>
          <p:spPr bwMode="auto">
            <a:xfrm flipV="1">
              <a:off x="5523947" y="6229024"/>
              <a:ext cx="1799629" cy="4309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7329720" y="1695450"/>
              <a:ext cx="1037666" cy="750794"/>
              <a:chOff x="7532594" y="515515"/>
              <a:chExt cx="1037666" cy="750794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34" name="Straight Arrow Connector 133"/>
              <p:cNvCxnSpPr>
                <a:stCxn id="130" idx="6"/>
                <a:endCxn id="13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Straight Arrow Connector 134"/>
              <p:cNvCxnSpPr>
                <a:stCxn id="131" idx="7"/>
                <a:endCxn id="13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1" name="Group 140"/>
            <p:cNvGrpSpPr/>
            <p:nvPr/>
          </p:nvGrpSpPr>
          <p:grpSpPr>
            <a:xfrm>
              <a:off x="7382328" y="4151964"/>
              <a:ext cx="1037666" cy="750794"/>
              <a:chOff x="7532594" y="515515"/>
              <a:chExt cx="1037666" cy="750794"/>
            </a:xfrm>
          </p:grpSpPr>
          <p:sp>
            <p:nvSpPr>
              <p:cNvPr id="142" name="Oval 141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46" name="Straight Arrow Connector 145"/>
              <p:cNvCxnSpPr>
                <a:stCxn id="142" idx="6"/>
                <a:endCxn id="144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Arrow Connector 146"/>
              <p:cNvCxnSpPr>
                <a:stCxn id="143" idx="7"/>
                <a:endCxn id="144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9" name="Group 148"/>
            <p:cNvGrpSpPr/>
            <p:nvPr/>
          </p:nvGrpSpPr>
          <p:grpSpPr>
            <a:xfrm>
              <a:off x="7349699" y="3009754"/>
              <a:ext cx="1037666" cy="750794"/>
              <a:chOff x="7532594" y="515515"/>
              <a:chExt cx="1037666" cy="750794"/>
            </a:xfrm>
          </p:grpSpPr>
          <p:sp>
            <p:nvSpPr>
              <p:cNvPr id="150" name="Oval 149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54" name="Straight Arrow Connector 153"/>
              <p:cNvCxnSpPr>
                <a:stCxn id="150" idx="6"/>
                <a:endCxn id="152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Arrow Connector 154"/>
              <p:cNvCxnSpPr>
                <a:stCxn id="151" idx="7"/>
                <a:endCxn id="152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7" name="Group 156"/>
            <p:cNvGrpSpPr/>
            <p:nvPr/>
          </p:nvGrpSpPr>
          <p:grpSpPr>
            <a:xfrm>
              <a:off x="7316081" y="5519144"/>
              <a:ext cx="1037666" cy="750794"/>
              <a:chOff x="7532594" y="515515"/>
              <a:chExt cx="1037666" cy="750794"/>
            </a:xfrm>
          </p:grpSpPr>
          <p:sp>
            <p:nvSpPr>
              <p:cNvPr id="158" name="Oval 157"/>
              <p:cNvSpPr/>
              <p:nvPr/>
            </p:nvSpPr>
            <p:spPr bwMode="auto">
              <a:xfrm>
                <a:off x="7532594" y="515515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753259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8503024" y="524480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8503024" y="1212521"/>
                <a:ext cx="67236" cy="53788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162" name="Straight Arrow Connector 161"/>
              <p:cNvCxnSpPr>
                <a:stCxn id="158" idx="6"/>
                <a:endCxn id="160" idx="2"/>
              </p:cNvCxnSpPr>
              <p:nvPr/>
            </p:nvCxnSpPr>
            <p:spPr bwMode="auto">
              <a:xfrm>
                <a:off x="7599830" y="542409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Arrow Connector 162"/>
              <p:cNvCxnSpPr>
                <a:stCxn id="159" idx="7"/>
                <a:endCxn id="160" idx="3"/>
              </p:cNvCxnSpPr>
              <p:nvPr/>
            </p:nvCxnSpPr>
            <p:spPr bwMode="auto">
              <a:xfrm flipV="1">
                <a:off x="7589984" y="570391"/>
                <a:ext cx="922886" cy="65000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>
                <a:off x="7566212" y="1236053"/>
                <a:ext cx="903194" cy="89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69" name="Group 168"/>
          <p:cNvGrpSpPr/>
          <p:nvPr/>
        </p:nvGrpSpPr>
        <p:grpSpPr>
          <a:xfrm>
            <a:off x="614847" y="1041528"/>
            <a:ext cx="8071953" cy="1189826"/>
            <a:chOff x="7252997" y="4357032"/>
            <a:chExt cx="8071953" cy="1189826"/>
          </a:xfrm>
        </p:grpSpPr>
        <p:sp>
          <p:nvSpPr>
            <p:cNvPr id="167" name="Rounded Rectangle 166"/>
            <p:cNvSpPr/>
            <p:nvPr/>
          </p:nvSpPr>
          <p:spPr bwMode="auto">
            <a:xfrm>
              <a:off x="8849897" y="4357032"/>
              <a:ext cx="6387113" cy="90302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7252997" y="4408085"/>
                  <a:ext cx="8071953" cy="11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>
                    <a:buNone/>
                  </a:pPr>
                  <a:r>
                    <a:rPr lang="en-US" dirty="0"/>
                    <a:t>Martingale: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conditional entropy of </a:t>
                  </a:r>
                </a:p>
                <a:p>
                  <a:pPr marL="457200">
                    <a:buNone/>
                  </a:pPr>
                  <a:r>
                    <a:rPr lang="en-US" dirty="0"/>
                    <a:t>                                     random output after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iterations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2997" y="4408085"/>
                  <a:ext cx="8071953" cy="113877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3209" r="-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499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693478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955884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966792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643355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861889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966792" y="1868113"/>
            <a:ext cx="1414420" cy="3545069"/>
            <a:chOff x="2966792" y="1868113"/>
            <a:chExt cx="1414420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914" y="1868113"/>
                  <a:ext cx="1372492" cy="5380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758" y="2339170"/>
                  <a:ext cx="1378454" cy="5380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660" y="3190021"/>
                  <a:ext cx="1149225" cy="53809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4045" y="3693548"/>
                  <a:ext cx="807657" cy="53809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792" y="4145414"/>
                  <a:ext cx="807657" cy="53809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177" y="5013072"/>
                  <a:ext cx="55489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Connector 107"/>
          <p:cNvCxnSpPr/>
          <p:nvPr/>
        </p:nvCxnSpPr>
        <p:spPr bwMode="auto">
          <a:xfrm flipV="1">
            <a:off x="258792" y="3710833"/>
            <a:ext cx="8220974" cy="172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0" name="Group 149"/>
          <p:cNvGrpSpPr/>
          <p:nvPr/>
        </p:nvGrpSpPr>
        <p:grpSpPr>
          <a:xfrm>
            <a:off x="4565386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62624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 bwMode="auto">
          <a:xfrm>
            <a:off x="533249" y="1890130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>
            <a:off x="527850" y="3801649"/>
            <a:ext cx="326364" cy="1763721"/>
          </a:xfrm>
          <a:prstGeom prst="leftBrac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8" y="2533132"/>
                <a:ext cx="45576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" y="4433778"/>
                <a:ext cx="442877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1125823"/>
                <a:ext cx="3700179" cy="636585"/>
              </a:xfrm>
              <a:prstGeom prst="rect">
                <a:avLst/>
              </a:prstGeom>
              <a:blipFill rotWithShape="0">
                <a:blip r:embed="rId2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Encoding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(given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3" y="3965370"/>
                <a:ext cx="3480375" cy="769441"/>
              </a:xfrm>
              <a:prstGeom prst="rect">
                <a:avLst/>
              </a:prstGeom>
              <a:blipFill rotWithShape="0">
                <a:blip r:embed="rId23"/>
                <a:stretch>
                  <a:fillRect l="-1751" t="-4724" b="-1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81" y="1809410"/>
                <a:ext cx="3011145" cy="1067856"/>
              </a:xfrm>
              <a:prstGeom prst="rect">
                <a:avLst/>
              </a:prstGeom>
              <a:blipFill rotWithShape="0">
                <a:blip r:embed="rId24"/>
                <a:stretch>
                  <a:fillRect l="-2028" t="-3429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03" y="3057537"/>
                <a:ext cx="3545971" cy="400110"/>
              </a:xfrm>
              <a:prstGeom prst="rect">
                <a:avLst/>
              </a:prstGeom>
              <a:blipFill rotWithShape="0">
                <a:blip r:embed="rId25"/>
                <a:stretch>
                  <a:fillRect l="-1549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To be shown:</a:t>
                </a:r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1. Decoding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2. Polarization!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95" y="4800477"/>
                <a:ext cx="3337004" cy="1138773"/>
              </a:xfrm>
              <a:prstGeom prst="rect">
                <a:avLst/>
              </a:prstGeom>
              <a:blipFill rotWithShape="0">
                <a:blip r:embed="rId26"/>
                <a:stretch>
                  <a:fillRect l="-2194" t="-3209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0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5" grpId="0" animBg="1"/>
      <p:bldP spid="114" grpId="0" animBg="1"/>
      <p:bldP spid="8" grpId="0" animBg="1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Polarization Butterfly: Decoding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Decoding idea: </a:t>
                </a: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18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>
                  <a:buNone/>
                </a:pPr>
                <a:r>
                  <a:rPr lang="en-US" sz="18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Bern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dirty="0" smtClean="0">
                  <a:solidFill>
                    <a:schemeClr val="bg1"/>
                  </a:solidFill>
                </a:endParaRPr>
              </a:p>
              <a:p>
                <a:pPr algn="l">
                  <a:buNone/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?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08" y="1253656"/>
                <a:ext cx="3819892" cy="1366528"/>
              </a:xfrm>
              <a:prstGeom prst="rect">
                <a:avLst/>
              </a:prstGeom>
              <a:blipFill rotWithShape="0">
                <a:blip r:embed="rId20"/>
                <a:stretch>
                  <a:fillRect l="-1597" t="-312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Decoding Algorithm: </a:t>
                </a:r>
              </a:p>
              <a:p>
                <a:pPr algn="l">
                  <a:buNone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b="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,..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600" b="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 smtClean="0">
                  <a:solidFill>
                    <a:srgbClr val="C00000"/>
                  </a:solidFill>
                </a:endParaRPr>
              </a:p>
              <a:p>
                <a:pPr marL="342900" indent="-342900" algn="l">
                  <a:buFontTx/>
                  <a:buChar char="-"/>
                </a:pPr>
                <a:r>
                  <a:rPr lang="en-US" sz="1600" dirty="0">
                    <a:solidFill>
                      <a:schemeClr val="bg1"/>
                    </a:solidFill>
                  </a:rPr>
                  <a:t>Determine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05" y="3786912"/>
                <a:ext cx="3885487" cy="2317109"/>
              </a:xfrm>
              <a:prstGeom prst="rect">
                <a:avLst/>
              </a:prstGeom>
              <a:blipFill rotWithShape="0">
                <a:blip r:embed="rId21"/>
                <a:stretch>
                  <a:fillRect l="-940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99" y="2560174"/>
                <a:ext cx="3336426" cy="369653"/>
              </a:xfrm>
              <a:prstGeom prst="rect">
                <a:avLst/>
              </a:prstGeom>
              <a:blipFill rotWithShape="0">
                <a:blip r:embed="rId22"/>
                <a:stretch>
                  <a:fillRect t="-119672" r="-548" b="-19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192199" y="3128946"/>
            <a:ext cx="33345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Key idea: Stronger induction!</a:t>
            </a:r>
          </a:p>
          <a:p>
            <a:pPr algn="l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- non-identical product distribution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201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Martingale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33286" y="2765731"/>
            <a:ext cx="5366759" cy="464085"/>
            <a:chOff x="333286" y="2765731"/>
            <a:chExt cx="5366759" cy="464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4005" r="-7862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333286" y="2776510"/>
              <a:ext cx="5366759" cy="4533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39660" y="2119602"/>
                <a:ext cx="383553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Idea: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660" y="2119602"/>
                <a:ext cx="3835537" cy="809068"/>
              </a:xfrm>
              <a:prstGeom prst="rect">
                <a:avLst/>
              </a:prstGeom>
              <a:blipFill rotWithShape="0">
                <a:blip r:embed="rId22"/>
                <a:stretch>
                  <a:fillRect l="-1431" t="-3788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6072581" y="3889685"/>
                <a:ext cx="19763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Martingale!</a:t>
                </a:r>
                <a:endParaRPr lang="en-US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581" y="3889685"/>
                <a:ext cx="1976375" cy="400110"/>
              </a:xfrm>
              <a:prstGeom prst="rect">
                <a:avLst/>
              </a:prstGeom>
              <a:blipFill rotWithShape="0">
                <a:blip r:embed="rId23"/>
                <a:stretch>
                  <a:fillRect t="-9091" r="-4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6761689" y="4354530"/>
                <a:ext cx="1539460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Polarizes? </a:t>
                </a:r>
              </a:p>
              <a:p>
                <a:pPr>
                  <a:buNone/>
                </a:pPr>
                <a:r>
                  <a:rPr lang="en-US" dirty="0" smtClean="0"/>
                  <a:t>Strongly?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 smtClean="0"/>
                  <a:t> Locally?</a:t>
                </a:r>
                <a:endParaRPr lang="en-US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89" y="4354530"/>
                <a:ext cx="1539460" cy="1138773"/>
              </a:xfrm>
              <a:prstGeom prst="rect">
                <a:avLst/>
              </a:prstGeom>
              <a:blipFill rotWithShape="0">
                <a:blip r:embed="rId24"/>
                <a:stretch>
                  <a:fillRect l="-3953" t="-3209" r="-513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43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14" grpId="0" animBg="1"/>
      <p:bldP spid="115" grpId="0" animBg="1"/>
      <p:bldP spid="64" grpId="0" animBg="1"/>
      <p:bldP spid="7" grpId="0"/>
      <p:bldP spid="89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Polarization of </a:t>
            </a:r>
            <a:r>
              <a:rPr lang="en-US" dirty="0" err="1" smtClean="0"/>
              <a:t>Arikan</a:t>
            </a:r>
            <a:r>
              <a:rPr lang="en-US" dirty="0" smtClean="0"/>
              <a:t> Martingale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8882" cy="4724400"/>
              </a:xfrm>
            </p:spPr>
            <p:txBody>
              <a:bodyPr/>
              <a:lstStyle/>
              <a:p>
                <a:r>
                  <a:rPr lang="en-US" dirty="0" smtClean="0"/>
                  <a:t>Variance in the Middle:</a:t>
                </a:r>
              </a:p>
              <a:p>
                <a:pPr lvl="1"/>
                <a:r>
                  <a:rPr lang="en-US" sz="2000" dirty="0" smtClean="0"/>
                  <a:t>Roughly: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far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sz="2000" dirty="0" smtClean="0"/>
                  <a:t>  + continuity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far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Suction:</a:t>
                </a:r>
              </a:p>
              <a:p>
                <a:pPr lvl="1"/>
                <a:r>
                  <a:rPr lang="en-US" sz="2000" dirty="0" smtClean="0"/>
                  <a:t>High end: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914400" lvl="2" indent="0">
                  <a:buNone/>
                </a:pPr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Low end: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n-US" sz="2000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sz="2000" dirty="0"/>
                  <a:t>Dealing with conditioning – more work (lots of Markov)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8882" cy="4724400"/>
              </a:xfrm>
              <a:blipFill rotWithShape="0">
                <a:blip r:embed="rId2"/>
                <a:stretch>
                  <a:fillRect l="-357" t="-1161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35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 contributions”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far: Reproduced old work (simpler proofs?)</a:t>
                </a:r>
              </a:p>
              <a:p>
                <a:r>
                  <a:rPr lang="en-US" dirty="0" smtClean="0"/>
                  <a:t>Main new technical contributions:</a:t>
                </a:r>
              </a:p>
              <a:p>
                <a:pPr lvl="1"/>
                <a:r>
                  <a:rPr lang="en-US" dirty="0" smtClean="0"/>
                  <a:t>Strong polarization of general transforms</a:t>
                </a:r>
              </a:p>
              <a:p>
                <a:pPr lvl="2"/>
                <a:r>
                  <a:rPr lang="en-US" dirty="0" smtClean="0"/>
                  <a:t>E.g.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Exponentially strong polarization [BGS’18]</a:t>
                </a:r>
              </a:p>
              <a:p>
                <a:pPr lvl="2"/>
                <a:r>
                  <a:rPr lang="en-US" dirty="0" smtClean="0"/>
                  <a:t>Suction at low end is very strong! </a:t>
                </a:r>
              </a:p>
              <a:p>
                <a:pPr lvl="2"/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matrix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99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 smtClean="0"/>
                  <a:t> whp</a:t>
                </a:r>
              </a:p>
              <a:p>
                <a:pPr lvl="1"/>
                <a:r>
                  <a:rPr lang="en-US" dirty="0" smtClean="0"/>
                  <a:t>Strong polarization of Markovian sources [GNS’19?]</a:t>
                </a:r>
              </a:p>
              <a:p>
                <a:pPr lvl="2"/>
                <a:r>
                  <a:rPr lang="en-US" dirty="0"/>
                  <a:t>S</a:t>
                </a:r>
                <a:r>
                  <a:rPr lang="en-US" dirty="0" smtClean="0"/>
                  <a:t>eparation of compression of known sources from unknown ones.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2593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8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Polarization:</a:t>
            </a:r>
          </a:p>
          <a:p>
            <a:pPr lvl="1"/>
            <a:r>
              <a:rPr lang="en-US" dirty="0" smtClean="0"/>
              <a:t>Important phenomenon associated with bounded random variables. </a:t>
            </a:r>
          </a:p>
          <a:p>
            <a:pPr lvl="1"/>
            <a:r>
              <a:rPr lang="en-US" dirty="0" smtClean="0"/>
              <a:t>Not always bad </a:t>
            </a:r>
            <a:r>
              <a:rPr lang="en-US" dirty="0" smtClean="0">
                <a:sym typeface="Wingdings" panose="05000000000000000000" pitchFamily="2" charset="2"/>
              </a:rPr>
              <a:t> </a:t>
            </a:r>
            <a:endParaRPr lang="en-US" dirty="0" smtClean="0"/>
          </a:p>
          <a:p>
            <a:pPr lvl="1"/>
            <a:r>
              <a:rPr lang="en-US" dirty="0" smtClean="0"/>
              <a:t>Needs better understanding!</a:t>
            </a:r>
          </a:p>
          <a:p>
            <a:pPr lvl="2"/>
            <a:r>
              <a:rPr lang="en-US" dirty="0" smtClean="0"/>
              <a:t>Recently also used in CS:</a:t>
            </a:r>
          </a:p>
          <a:p>
            <a:pPr lvl="3"/>
            <a:r>
              <a:rPr lang="en-US" dirty="0" smtClean="0"/>
              <a:t>[Lovett </a:t>
            </a:r>
            <a:r>
              <a:rPr lang="en-US" dirty="0" err="1" smtClean="0"/>
              <a:t>Meka</a:t>
            </a:r>
            <a:r>
              <a:rPr lang="en-US" dirty="0" smtClean="0"/>
              <a:t>] – implicit</a:t>
            </a:r>
          </a:p>
          <a:p>
            <a:pPr lvl="3"/>
            <a:r>
              <a:rPr lang="en-US" dirty="0" smtClean="0"/>
              <a:t>[Chattopadhyay-</a:t>
            </a:r>
            <a:r>
              <a:rPr lang="en-US" dirty="0" err="1" smtClean="0"/>
              <a:t>Hatami</a:t>
            </a:r>
            <a:r>
              <a:rPr lang="en-US" dirty="0" smtClean="0"/>
              <a:t>-Hosseini-Lovett] - explicit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2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Martingales and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[0,1]-Martingale: Sequence of </a:t>
                </a:r>
                <a:r>
                  <a:rPr lang="en-US" dirty="0" err="1" smtClean="0"/>
                  <a:t>r.v.s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Well-studied in algorithms: </a:t>
                </a:r>
              </a:p>
              <a:p>
                <a:pPr lvl="1"/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[</a:t>
                </a:r>
                <a:r>
                  <a:rPr lang="en-US" sz="2000" b="0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MotwaniRaghavan</a:t>
                </a:r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§4.4], [</a:t>
                </a:r>
                <a:r>
                  <a:rPr lang="en-US" sz="2000" b="0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MitzenmacherUpfal</a:t>
                </a:r>
                <a:r>
                  <a:rPr lang="en-US" sz="2000" b="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§12]</a:t>
                </a:r>
              </a:p>
              <a:p>
                <a:pPr lvl="1"/>
                <a:r>
                  <a:rPr lang="en-US" sz="2000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Expected approx. factor of algorithm given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random choices.</a:t>
                </a:r>
              </a:p>
              <a:p>
                <a:pPr lvl="1"/>
                <a:r>
                  <a:rPr lang="en-US" b="0" dirty="0" smtClean="0"/>
                  <a:t>Usually study “concentration”</a:t>
                </a:r>
              </a:p>
              <a:p>
                <a:pPr lvl="2"/>
                <a:r>
                  <a:rPr lang="en-US" dirty="0" smtClean="0"/>
                  <a:t>E.g. …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Today: Polarization:</a:t>
                </a:r>
              </a:p>
              <a:p>
                <a:pPr lvl="1"/>
                <a:r>
                  <a:rPr lang="en-US" dirty="0" smtClean="0"/>
                  <a:t>…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final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Why? – Polar codes …</a:t>
                </a:r>
                <a:endParaRPr lang="en-US" b="0" dirty="0" smtClean="0"/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94576" y="4237639"/>
                <a:ext cx="3313757" cy="58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limLow>
                        <m:limLow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576" y="4237639"/>
                <a:ext cx="3313757" cy="580480"/>
              </a:xfrm>
              <a:prstGeom prst="rect">
                <a:avLst/>
              </a:prstGeom>
              <a:blipFill rotWithShape="0">
                <a:blip r:embed="rId3"/>
                <a:stretch>
                  <a:fillRect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64457" y="5099539"/>
                <a:ext cx="3323154" cy="573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Bern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457" y="5099539"/>
                <a:ext cx="3323154" cy="573042"/>
              </a:xfrm>
              <a:prstGeom prst="rect">
                <a:avLst/>
              </a:prstGeom>
              <a:blipFill rotWithShape="0">
                <a:blip r:embed="rId4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1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54915" cy="4724400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dirty="0" smtClean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polarizes locally</a:t>
                </a:r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Prove that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</a:p>
              <a:p>
                <a:r>
                  <a:rPr lang="en-US" dirty="0" smtClean="0"/>
                  <a:t> Recall </a:t>
                </a:r>
              </a:p>
              <a:p>
                <a:pPr lvl="1"/>
                <a:r>
                  <a:rPr lang="en-US" dirty="0" smtClean="0"/>
                  <a:t>Strong </a:t>
                </a:r>
                <a:r>
                  <a:rPr lang="en-US" dirty="0"/>
                  <a:t>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Local Polarization:</a:t>
                </a:r>
              </a:p>
              <a:p>
                <a:pPr lvl="2"/>
                <a:r>
                  <a:rPr lang="en-US" dirty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54915" cy="4724400"/>
              </a:xfrm>
              <a:blipFill rotWithShape="0">
                <a:blip r:embed="rId2"/>
                <a:stretch>
                  <a:fillRect l="-428" t="-9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9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Proof: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b="0" dirty="0" err="1" smtClean="0"/>
                  <a:t>Variance+Suction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(Aside: 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? Clearly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won’t work.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increases!)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161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2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Step 2: Medium Polarization +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-more steps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Strong Polarization:</a:t>
                </a:r>
              </a:p>
              <a:p>
                <a:r>
                  <a:rPr lang="en-US" sz="2000" dirty="0" smtClean="0"/>
                  <a:t>Proof: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;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large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2.1: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∃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Doob’s</a:t>
                </a:r>
                <a:r>
                  <a:rPr lang="en-US" sz="2000" dirty="0" smtClean="0"/>
                  <a:t> Inequality) </a:t>
                </a:r>
              </a:p>
              <a:p>
                <a:pPr lvl="1"/>
                <a:r>
                  <a:rPr lang="en-US" sz="2000" dirty="0" smtClean="0"/>
                  <a:t>2.2: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dirty="0"/>
                  <a:t> ;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; &amp;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m:rPr>
                        <m:sty m:val="p"/>
                      </m:rP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Concentration!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000" dirty="0" smtClean="0"/>
                  <a:t>   QED!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3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of </a:t>
            </a:r>
            <a:r>
              <a:rPr lang="en-US" dirty="0" err="1" smtClean="0"/>
              <a:t>Arikan</a:t>
            </a:r>
            <a:r>
              <a:rPr lang="en-US" dirty="0" smtClean="0"/>
              <a:t> Martingale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Ignoring conditioning: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</a:p>
              <a:p>
                <a:r>
                  <a:rPr lang="en-US" dirty="0" smtClean="0"/>
                  <a:t>Variance in the middle: Continuity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and separation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tx2">
                      <a:lumMod val="25000"/>
                    </a:schemeClr>
                  </a:solidFill>
                </a:endParaRPr>
              </a:p>
              <a:p>
                <a:r>
                  <a:rPr lang="en-US" dirty="0" smtClean="0"/>
                  <a:t>Suction at high end: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Suction at low end: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chemeClr val="tx2">
                        <a:lumMod val="25000"/>
                      </a:schemeClr>
                    </a:solidFill>
                  </a:rPr>
                  <a:t>½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70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Strong Polarization?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far: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What about other matrices? 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Open till our work!</a:t>
                </a:r>
              </a:p>
              <a:p>
                <a:pPr lvl="1"/>
                <a:r>
                  <a:rPr lang="en-US" dirty="0" smtClean="0"/>
                  <a:t>Necessary conditions: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invertible, not-lower-triangular</a:t>
                </a:r>
              </a:p>
              <a:p>
                <a:pPr lvl="1"/>
                <a:r>
                  <a:rPr lang="en-US" dirty="0" smtClean="0"/>
                  <a:t>Our work: Necessary conditions suffice (for local polarization)!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2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General Analysis of Strong Polarization</a:t>
            </a:r>
          </a:p>
          <a:p>
            <a:r>
              <a:rPr lang="en-US" dirty="0" smtClean="0"/>
              <a:t>But main reason to study general polarization:</a:t>
            </a:r>
          </a:p>
          <a:p>
            <a:pPr lvl="1"/>
            <a:r>
              <a:rPr lang="en-US" dirty="0" smtClean="0"/>
              <a:t>Maybe some matrices polarize even faster!</a:t>
            </a:r>
          </a:p>
          <a:p>
            <a:pPr lvl="1"/>
            <a:r>
              <a:rPr lang="en-US" dirty="0" smtClean="0"/>
              <a:t>This analysis does not get us there. </a:t>
            </a:r>
          </a:p>
          <a:p>
            <a:pPr lvl="1"/>
            <a:r>
              <a:rPr lang="en-US" dirty="0" smtClean="0"/>
              <a:t>But hopefully following the (simpler) steps in specific cases can lead to improvements.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Entropy: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random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 smtClean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Bounds: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Conditional Entropy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jointly distributed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Chain Rule: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Conditioning does not increase entropy: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000" dirty="0" smtClean="0"/>
                  <a:t>Equality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Independence: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⇔  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by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8118" y="2942675"/>
            <a:ext cx="6306670" cy="1958770"/>
            <a:chOff x="1748118" y="2942675"/>
            <a:chExt cx="6306670" cy="195877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3397624" y="3182471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397624" y="3182472"/>
              <a:ext cx="2294964" cy="14881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397624" y="4670613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3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blipFill rotWithShape="0">
                <a:blip r:embed="rId10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 bwMode="auto">
          <a:xfrm>
            <a:off x="4814047" y="1237129"/>
            <a:ext cx="977153" cy="12102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Martingale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404067" y="2066693"/>
            <a:ext cx="1353419" cy="3234169"/>
            <a:chOff x="1375035" y="2066693"/>
            <a:chExt cx="1353419" cy="3234169"/>
          </a:xfrm>
        </p:grpSpPr>
        <p:grpSp>
          <p:nvGrpSpPr>
            <p:cNvPr id="53" name="Group 52"/>
            <p:cNvGrpSpPr/>
            <p:nvPr/>
          </p:nvGrpSpPr>
          <p:grpSpPr>
            <a:xfrm>
              <a:off x="1375035" y="2066693"/>
              <a:ext cx="1340093" cy="1910786"/>
              <a:chOff x="1375035" y="2066693"/>
              <a:chExt cx="1340093" cy="191078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17" name="Oval 16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37" name="Straight Arrow Connector 36"/>
                <p:cNvCxnSpPr>
                  <a:stCxn id="17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20" idx="7"/>
                <a:endCxn id="27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376895" y="2498645"/>
              <a:ext cx="1340093" cy="1910786"/>
              <a:chOff x="1375035" y="2066693"/>
              <a:chExt cx="1340093" cy="1910786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60" name="Oval 59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62" name="Straight Arrow Connector 61"/>
                <p:cNvCxnSpPr>
                  <a:stCxn id="60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58"/>
              <p:cNvCxnSpPr>
                <a:stCxn id="55" idx="7"/>
                <a:endCxn id="61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1388361" y="3390076"/>
              <a:ext cx="1340093" cy="1910786"/>
              <a:chOff x="1375035" y="2066693"/>
              <a:chExt cx="1340093" cy="1910786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5035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35209" y="3888269"/>
                <a:ext cx="78059" cy="8921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1376895" y="2066693"/>
                <a:ext cx="1338233" cy="89210"/>
                <a:chOff x="1376895" y="2066693"/>
                <a:chExt cx="1338233" cy="89210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1376895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2637069" y="2066693"/>
                  <a:ext cx="78059" cy="8921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endParaRPr>
                </a:p>
              </p:txBody>
            </p:sp>
            <p:cxnSp>
              <p:nvCxnSpPr>
                <p:cNvPr id="80" name="Straight Arrow Connector 79"/>
                <p:cNvCxnSpPr>
                  <a:stCxn id="78" idx="6"/>
                </p:cNvCxnSpPr>
                <p:nvPr/>
              </p:nvCxnSpPr>
              <p:spPr bwMode="auto">
                <a:xfrm>
                  <a:off x="1454954" y="2111298"/>
                  <a:ext cx="118025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466421" y="3933576"/>
                <a:ext cx="1180254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>
                <a:stCxn id="73" idx="7"/>
                <a:endCxn id="79" idx="3"/>
              </p:cNvCxnSpPr>
              <p:nvPr/>
            </p:nvCxnSpPr>
            <p:spPr bwMode="auto">
              <a:xfrm flipV="1">
                <a:off x="1441663" y="2142838"/>
                <a:ext cx="1206837" cy="17584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" name="Group 98"/>
          <p:cNvGrpSpPr/>
          <p:nvPr/>
        </p:nvGrpSpPr>
        <p:grpSpPr>
          <a:xfrm>
            <a:off x="622601" y="1868113"/>
            <a:ext cx="807658" cy="3545069"/>
            <a:chOff x="861889" y="1868113"/>
            <a:chExt cx="807658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68" y="1868113"/>
                  <a:ext cx="53290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13" y="2339170"/>
                  <a:ext cx="53886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20" y="3190021"/>
                  <a:ext cx="562398" cy="5380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90" y="3745304"/>
                  <a:ext cx="807657" cy="5380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89" y="4145414"/>
                  <a:ext cx="807657" cy="5380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82" y="5013072"/>
                  <a:ext cx="55489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626" y="1868113"/>
                <a:ext cx="1372492" cy="538096"/>
              </a:xfrm>
              <a:prstGeom prst="rect">
                <a:avLst/>
              </a:prstGeom>
              <a:blipFill rotWithShape="0">
                <a:blip r:embed="rId8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70" y="2339170"/>
                <a:ext cx="1378454" cy="538096"/>
              </a:xfrm>
              <a:prstGeom prst="rect">
                <a:avLst/>
              </a:prstGeom>
              <a:blipFill rotWithShape="0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72" y="3190021"/>
                <a:ext cx="1149225" cy="538096"/>
              </a:xfrm>
              <a:prstGeom prst="rect">
                <a:avLst/>
              </a:prstGeom>
              <a:blipFill rotWithShape="0">
                <a:blip r:embed="rId10"/>
                <a:stretch>
                  <a:fillRect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57" y="3693548"/>
                <a:ext cx="807657" cy="538096"/>
              </a:xfrm>
              <a:prstGeom prst="rect">
                <a:avLst/>
              </a:prstGeom>
              <a:blipFill rotWithShape="0">
                <a:blip r:embed="rId11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04" y="4145414"/>
                <a:ext cx="807657" cy="538096"/>
              </a:xfrm>
              <a:prstGeom prst="rect">
                <a:avLst/>
              </a:prstGeom>
              <a:blipFill rotWithShape="0">
                <a:blip r:embed="rId12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889" y="5013072"/>
                <a:ext cx="55489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113"/>
          <p:cNvSpPr/>
          <p:nvPr/>
        </p:nvSpPr>
        <p:spPr bwMode="auto">
          <a:xfrm>
            <a:off x="2727504" y="1868114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716596" y="3832061"/>
            <a:ext cx="1656125" cy="1729102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326098" y="2093748"/>
            <a:ext cx="93245" cy="3234169"/>
            <a:chOff x="7443181" y="1709801"/>
            <a:chExt cx="93245" cy="3234169"/>
          </a:xfrm>
        </p:grpSpPr>
        <p:sp>
          <p:nvSpPr>
            <p:cNvPr id="144" name="Oval 143"/>
            <p:cNvSpPr/>
            <p:nvPr/>
          </p:nvSpPr>
          <p:spPr bwMode="auto">
            <a:xfrm>
              <a:off x="7443181" y="3531377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445041" y="1709801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445041" y="3963329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446901" y="2141753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456507" y="4854760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458367" y="3033184"/>
              <a:ext cx="78059" cy="8921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1454190" y="1400205"/>
            <a:ext cx="2943838" cy="4502989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23336" y="1907908"/>
            <a:ext cx="891014" cy="3545069"/>
            <a:chOff x="820211" y="1868113"/>
            <a:chExt cx="891014" cy="354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55" y="1868113"/>
                  <a:ext cx="5977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00" y="2339170"/>
                  <a:ext cx="603690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35" y="3190021"/>
                  <a:ext cx="653769" cy="53809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2" y="3745304"/>
                  <a:ext cx="891013" cy="53809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685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11" y="4145414"/>
                  <a:ext cx="891013" cy="538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385" y="5013072"/>
                  <a:ext cx="59868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33286" y="2765731"/>
            <a:ext cx="5366759" cy="464085"/>
            <a:chOff x="333286" y="2765731"/>
            <a:chExt cx="5366759" cy="464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92" y="2776510"/>
                  <a:ext cx="649473" cy="41351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sub>
                        </m:s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225" y="2765731"/>
                  <a:ext cx="2476841" cy="42505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4005" r="-7862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 bwMode="auto">
            <a:xfrm>
              <a:off x="333286" y="2776510"/>
              <a:ext cx="5366759" cy="45330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7544" y="1207925"/>
                <a:ext cx="3835537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Idea: Follow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44" y="1207925"/>
                <a:ext cx="3835537" cy="809068"/>
              </a:xfrm>
              <a:prstGeom prst="rect">
                <a:avLst/>
              </a:prstGeom>
              <a:blipFill rotWithShape="0">
                <a:blip r:embed="rId22"/>
                <a:stretch>
                  <a:fillRect l="-1431" t="-300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6008687" y="2254193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Martingale?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83670" y="2956929"/>
            <a:ext cx="2634085" cy="1012096"/>
            <a:chOff x="6183670" y="2956929"/>
            <a:chExt cx="2634085" cy="101209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6734908" y="3190021"/>
              <a:ext cx="11869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6734908" y="3795235"/>
              <a:ext cx="11869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6734908" y="3190021"/>
              <a:ext cx="1186961" cy="6052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191956" y="2969879"/>
                  <a:ext cx="626838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956" y="2969879"/>
                  <a:ext cx="626838" cy="424796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183670" y="3528191"/>
                  <a:ext cx="67441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670" y="3528191"/>
                  <a:ext cx="674415" cy="41351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7922062" y="2956929"/>
                  <a:ext cx="872097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2062" y="2956929"/>
                  <a:ext cx="872097" cy="424796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7898080" y="3555514"/>
                  <a:ext cx="91967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080" y="3555514"/>
                  <a:ext cx="919675" cy="41351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4349" y="4129165"/>
                <a:ext cx="3715120" cy="1801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can’t distinguish </a:t>
                </a:r>
              </a:p>
              <a:p>
                <a:pPr algn="l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l">
                  <a:buNone/>
                </a:pPr>
                <a:r>
                  <a:rPr lang="en-US" dirty="0" smtClean="0"/>
                  <a:t>Chain Rule … </a:t>
                </a:r>
              </a:p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49" y="4129165"/>
                <a:ext cx="3715120" cy="1801134"/>
              </a:xfrm>
              <a:prstGeom prst="rect">
                <a:avLst/>
              </a:prstGeom>
              <a:blipFill rotWithShape="0">
                <a:blip r:embed="rId27"/>
                <a:stretch>
                  <a:fillRect l="-1970" t="-2027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052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06" grpId="0"/>
      <p:bldP spid="114" grpId="0" animBg="1"/>
      <p:bldP spid="115" grpId="0" animBg="1"/>
      <p:bldP spid="64" grpId="0" animBg="1"/>
      <p:bldP spid="7" grpId="0"/>
      <p:bldP spid="8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  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06" y="990600"/>
                <a:ext cx="8229600" cy="4724400"/>
              </a:xfrm>
              <a:blipFill rotWithShape="0">
                <a:blip r:embed="rId2"/>
                <a:stretch>
                  <a:fillRect b="-1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44401" y="1333517"/>
            <a:ext cx="1363396" cy="374616"/>
            <a:chOff x="4997144" y="3401226"/>
            <a:chExt cx="3492028" cy="64256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7144" y="3401226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Converges!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44401" y="2276665"/>
            <a:ext cx="1363396" cy="897521"/>
            <a:chOff x="4997144" y="3401226"/>
            <a:chExt cx="3492028" cy="1003045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Uniform on [0,1]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4401" y="3461231"/>
            <a:ext cx="1363396" cy="1010305"/>
            <a:chOff x="4997144" y="3401226"/>
            <a:chExt cx="3492028" cy="100304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7144" y="3401226"/>
              <a:ext cx="3492028" cy="100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Polarizes (weakly)!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44401" y="4553149"/>
            <a:ext cx="1363396" cy="1186892"/>
            <a:chOff x="4997144" y="3401226"/>
            <a:chExt cx="3492028" cy="1087513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97144" y="3401226"/>
              <a:ext cx="3492028" cy="1087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Polarizes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(strongly)!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5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Definition and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</p:spPr>
            <p:txBody>
              <a:bodyPr/>
              <a:lstStyle/>
              <a:p>
                <a:r>
                  <a:rPr lang="en-US" dirty="0" smtClean="0"/>
                  <a:t>Strong Polarization: (informally)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Local Polarization:</a:t>
                </a:r>
              </a:p>
              <a:p>
                <a:pPr lvl="1"/>
                <a:r>
                  <a:rPr lang="en-US" dirty="0" smtClean="0"/>
                  <a:t>Variance in the middle: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Suction at the ends: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Theorem: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62060" cy="4724400"/>
              </a:xfrm>
              <a:blipFill rotWithShape="0">
                <a:blip r:embed="rId2"/>
                <a:stretch>
                  <a:fillRect l="-364" t="-1161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5358" y="5602659"/>
            <a:ext cx="3492028" cy="642566"/>
            <a:chOff x="4997144" y="3401226"/>
            <a:chExt cx="3492028" cy="64256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118931" y="3409772"/>
              <a:ext cx="3248455" cy="634020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7144" y="3401226"/>
              <a:ext cx="3492028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“low end” condition. Similar</a:t>
              </a:r>
            </a:p>
            <a:p>
              <a:pPr>
                <a:buNone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c</a:t>
              </a: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ondition for high end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1369" y="1662231"/>
            <a:ext cx="5372631" cy="1212835"/>
            <a:chOff x="3771369" y="1662231"/>
            <a:chExt cx="5372631" cy="1212835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773759" y="2536974"/>
              <a:ext cx="3248455" cy="338092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1972" y="2528428"/>
              <a:ext cx="3492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>
                      <a:lumMod val="75000"/>
                    </a:schemeClr>
                  </a:solidFill>
                </a:rPr>
                <a:t>Both definitions qualitative!</a:t>
              </a:r>
              <a:endParaRPr lang="en-US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771369" y="2701747"/>
              <a:ext cx="1880603" cy="42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3946967" y="1662231"/>
              <a:ext cx="1705005" cy="10309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365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(Idea):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 The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decreases by constant factor in expectation in each step.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Step 2: Next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time steps,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plummets </a:t>
                </a:r>
                <a:r>
                  <a:rPr lang="en-US" dirty="0" err="1" smtClean="0"/>
                  <a:t>whp</a:t>
                </a:r>
                <a:endParaRPr lang="en-US" dirty="0"/>
              </a:p>
              <a:p>
                <a:pPr lvl="2"/>
                <a:r>
                  <a:rPr lang="en-US" dirty="0" smtClean="0"/>
                  <a:t>2.1: Say,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2.2: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func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Doob</a:t>
                </a:r>
                <a:r>
                  <a:rPr lang="en-US" dirty="0" smtClean="0"/>
                  <a:t>]</a:t>
                </a:r>
              </a:p>
              <a:p>
                <a:pPr lvl="2"/>
                <a:r>
                  <a:rPr lang="en-US" dirty="0" smtClean="0"/>
                  <a:t>2.3: If above doesn’t happen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whp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2543" y="569589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43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Background/Motivation:</a:t>
                </a:r>
              </a:p>
              <a:p>
                <a:pPr lvl="1"/>
                <a:r>
                  <a:rPr lang="en-US" dirty="0" smtClean="0"/>
                  <a:t>The Shannon Capacity Challenge</a:t>
                </a:r>
              </a:p>
              <a:p>
                <a:pPr lvl="1"/>
                <a:r>
                  <a:rPr lang="en-US" dirty="0" smtClean="0"/>
                  <a:t>Resolution by </a:t>
                </a:r>
                <a:r>
                  <a:rPr lang="en-US" sz="2000" dirty="0" smtClean="0"/>
                  <a:t>[Arikan’08], [Guruswami-Xia’13], [Hassani,Alishahi,Urbanke’13]:</a:t>
                </a:r>
                <a:r>
                  <a:rPr lang="en-US" dirty="0" smtClean="0"/>
                  <a:t> Polar Codes!</a:t>
                </a:r>
              </a:p>
              <a:p>
                <a:pPr lvl="1"/>
                <a:r>
                  <a:rPr lang="en-US" dirty="0" smtClean="0"/>
                  <a:t>Key ideas:</a:t>
                </a:r>
              </a:p>
              <a:p>
                <a:pPr lvl="2"/>
                <a:r>
                  <a:rPr lang="en-US" dirty="0" smtClean="0"/>
                  <a:t>Polar Codes &amp; </a:t>
                </a:r>
                <a:r>
                  <a:rPr lang="en-US" dirty="0" err="1" smtClean="0"/>
                  <a:t>Arikan</a:t>
                </a:r>
                <a:r>
                  <a:rPr lang="en-US" dirty="0"/>
                  <a:t>-</a:t>
                </a:r>
                <a:r>
                  <a:rPr lang="en-US" dirty="0" smtClean="0"/>
                  <a:t>Martingale.</a:t>
                </a:r>
              </a:p>
              <a:p>
                <a:pPr lvl="2"/>
                <a:r>
                  <a:rPr lang="en-US" dirty="0" smtClean="0"/>
                  <a:t>Implications of Weak/Strong Polarization.</a:t>
                </a:r>
              </a:p>
              <a:p>
                <a:r>
                  <a:rPr lang="en-US" dirty="0" smtClean="0"/>
                  <a:t>Our Contributions: Simplification &amp; Generalization</a:t>
                </a:r>
              </a:p>
              <a:p>
                <a:pPr lvl="1"/>
                <a:r>
                  <a:rPr lang="en-US" dirty="0" smtClean="0"/>
                  <a:t>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</a:t>
                </a:r>
              </a:p>
              <a:p>
                <a:pPr lvl="1"/>
                <a:r>
                  <a:rPr lang="en-US" dirty="0" err="1" smtClean="0"/>
                  <a:t>Arikan</a:t>
                </a:r>
                <a:r>
                  <a:rPr lang="en-US" dirty="0" smtClean="0"/>
                  <a:t>-Martingale Locally Polarizes (generally)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1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and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Shannon [‘48]: For every (noisy) channel of communication,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communication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possible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not. </a:t>
                </a:r>
              </a:p>
              <a:p>
                <a:pPr lvl="1"/>
                <a:r>
                  <a:rPr lang="en-US" dirty="0" smtClean="0"/>
                  <a:t>Needs lot of formalization – omitted.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Acts independently on bits</a:t>
                </a:r>
              </a:p>
              <a:p>
                <a:pPr lvl="1"/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= binary entropy!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16029" y="3196204"/>
            <a:ext cx="4748168" cy="906013"/>
            <a:chOff x="3506599" y="3607265"/>
            <a:chExt cx="4748168" cy="90601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6599" y="3607265"/>
              <a:ext cx="4748168" cy="906013"/>
              <a:chOff x="4412609" y="4093827"/>
              <a:chExt cx="4647501" cy="906013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519956" y="4127383"/>
                <a:ext cx="1249960" cy="872456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 bwMode="auto">
              <a:xfrm>
                <a:off x="4739780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9916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231" b="-3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6931560" y="3011084"/>
            <a:ext cx="2280176" cy="1346668"/>
            <a:chOff x="7623614" y="2355440"/>
            <a:chExt cx="3131091" cy="134666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714436" y="2355440"/>
              <a:ext cx="2931194" cy="1346668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23614" y="2420667"/>
                  <a:ext cx="3131091" cy="1281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800" dirty="0" smtClean="0">
                      <a:solidFill>
                        <a:schemeClr val="tx1"/>
                      </a:solidFill>
                    </a:rPr>
                    <a:t>Capacity?</a:t>
                  </a:r>
                  <a:endParaRPr lang="en-US" sz="1800" dirty="0" smtClean="0">
                    <a:solidFill>
                      <a:schemeClr val="tx1"/>
                    </a:solidFill>
                  </a:endParaRPr>
                </a:p>
                <a:p>
                  <a:pPr>
                    <a:buNone/>
                  </a:pP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Encode</a:t>
                  </a:r>
                  <a:r>
                    <a:rPr lang="en-US" sz="1800" dirty="0" smtClean="0">
                      <a:solidFill>
                        <a:schemeClr val="tx1"/>
                      </a:solidFill>
                    </a:rPr>
                    <a:t>: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b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1800" dirty="0" smtClean="0">
                    <a:solidFill>
                      <a:schemeClr val="tx1"/>
                    </a:solidFill>
                  </a:endParaRPr>
                </a:p>
                <a:p>
                  <a:pPr>
                    <a:buNone/>
                  </a:pPr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dirty="0">
                      <a:solidFill>
                        <a:schemeClr val="tx1"/>
                      </a:solidFill>
                    </a:rPr>
                    <a:t>(Rate)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614" y="2420667"/>
                  <a:ext cx="3131091" cy="1281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333" r="-1604" b="-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783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“Achieving”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phrase. Many mathematical interpretations.</a:t>
                </a:r>
              </a:p>
              <a:p>
                <a:r>
                  <a:rPr lang="en-US" dirty="0" smtClean="0"/>
                  <a:t>Some possibilities:</a:t>
                </a:r>
              </a:p>
              <a:p>
                <a:pPr lvl="1"/>
                <a:r>
                  <a:rPr lang="en-US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be? 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algorithms?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Luby</a:t>
                </a:r>
                <a:r>
                  <a:rPr lang="en-US" dirty="0" smtClean="0"/>
                  <a:t> et al.’95] </a:t>
                </a:r>
                <a:r>
                  <a:rPr lang="en-US" dirty="0"/>
                  <a:t>M</a:t>
                </a:r>
                <a:r>
                  <a:rPr lang="en-US" dirty="0" smtClean="0"/>
                  <a:t>ake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Open till 2008</a:t>
                </a:r>
              </a:p>
              <a:p>
                <a:pPr lvl="2"/>
                <a:r>
                  <a:rPr lang="en-US" dirty="0" smtClean="0"/>
                  <a:t>Arikan’08: Invented “Polar Codes” …</a:t>
                </a:r>
              </a:p>
              <a:p>
                <a:pPr lvl="2"/>
                <a:r>
                  <a:rPr lang="en-US" sz="2000" dirty="0" smtClean="0"/>
                  <a:t>Final resolution: Guruswami+Xia’13, Hassani+Alishahi+Urbanke’13 – </a:t>
                </a:r>
                <a:r>
                  <a:rPr lang="en-US" dirty="0" smtClean="0"/>
                  <a:t>Strong analysis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blipFill rotWithShape="0"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23606" y="2603917"/>
                <a:ext cx="3959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06" y="2603917"/>
                <a:ext cx="395960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54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1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Codes and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</p:spPr>
            <p:txBody>
              <a:bodyPr/>
              <a:lstStyle/>
              <a:p>
                <a:r>
                  <a:rPr lang="en-US" dirty="0" smtClean="0"/>
                  <a:t>Arikan:</a:t>
                </a:r>
              </a:p>
              <a:p>
                <a:pPr lvl="1"/>
                <a:r>
                  <a:rPr lang="en-US" dirty="0" smtClean="0"/>
                  <a:t>Defined Polar Codes, one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Associated Martingale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code: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 err="1" smtClean="0"/>
                  <a:t>th</a:t>
                </a:r>
                <a:r>
                  <a:rPr lang="en-US" b="0" dirty="0" smtClean="0"/>
                  <a:t> code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b="0" dirty="0" smtClean="0"/>
                  <a:t>-close to capacity, and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Decode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Encode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𝑒𝑟𝑟𝑜𝑟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 smtClean="0"/>
                  <a:t> </a:t>
                </a:r>
                <a:r>
                  <a:rPr lang="en-US" dirty="0" smtClean="0"/>
                  <a:t>(strong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pPr lvl="2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b="0" dirty="0" smtClean="0"/>
                  <a:t> strong polarization)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  <a:blipFill rotWithShape="0">
                <a:blip r:embed="rId2"/>
                <a:stretch>
                  <a:fillRect l="-351" t="-1161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5,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Stanford: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56945</TotalTime>
  <Words>1056</Words>
  <Application>Microsoft Office PowerPoint</Application>
  <PresentationFormat>On-screen Show (4:3)</PresentationFormat>
  <Paragraphs>470</Paragraphs>
  <Slides>29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Cambria Math</vt:lpstr>
      <vt:lpstr>Verdana</vt:lpstr>
      <vt:lpstr>Arial</vt:lpstr>
      <vt:lpstr>Wingdings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This Talk: Martingales and Polarization</vt:lpstr>
      <vt:lpstr>Some examples</vt:lpstr>
      <vt:lpstr>Main Result: Definition and Theorem</vt:lpstr>
      <vt:lpstr>Proof (Idea):</vt:lpstr>
      <vt:lpstr>Rest of the talk</vt:lpstr>
      <vt:lpstr>Shannon and Channel Capacity</vt:lpstr>
      <vt:lpstr>“Achieving” Channel Capacity</vt:lpstr>
      <vt:lpstr>Polar Codes and Polarization</vt:lpstr>
      <vt:lpstr>Context for today’s talk</vt:lpstr>
      <vt:lpstr>Lesson 0: Compression ⇒ Coding</vt:lpstr>
      <vt:lpstr>Question: How to compress?</vt:lpstr>
      <vt:lpstr>Iteration elaborated:</vt:lpstr>
      <vt:lpstr>The Polarization Butterfly</vt:lpstr>
      <vt:lpstr>The Polarization Butterfly: Decoding</vt:lpstr>
      <vt:lpstr>Polarization Martingale</vt:lpstr>
      <vt:lpstr>Local Polarization of Arikan Martingale</vt:lpstr>
      <vt:lpstr>“New contributions”</vt:lpstr>
      <vt:lpstr>Conclusions</vt:lpstr>
      <vt:lpstr>Thank You!</vt:lpstr>
      <vt:lpstr>Remaining Tasks:</vt:lpstr>
      <vt:lpstr>Local ⇒ (Global) Strong Polarization</vt:lpstr>
      <vt:lpstr>Local ⇒ (Global) Strong Polarization</vt:lpstr>
      <vt:lpstr>Polarization of Arikan Martingale</vt:lpstr>
      <vt:lpstr>General Strong Polarization?</vt:lpstr>
      <vt:lpstr>Conclusion</vt:lpstr>
      <vt:lpstr>Information Theory Basics</vt:lpstr>
      <vt:lpstr>Iteration by Example:</vt:lpstr>
      <vt:lpstr>Polarization Martingale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1997</cp:revision>
  <cp:lastPrinted>2001-06-13T20:26:27Z</cp:lastPrinted>
  <dcterms:created xsi:type="dcterms:W3CDTF">2001-06-13T15:36:44Z</dcterms:created>
  <dcterms:modified xsi:type="dcterms:W3CDTF">2018-10-03T17:59:43Z</dcterms:modified>
</cp:coreProperties>
</file>