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28"/>
  </p:notesMasterIdLst>
  <p:handoutMasterIdLst>
    <p:handoutMasterId r:id="rId29"/>
  </p:handoutMasterIdLst>
  <p:sldIdLst>
    <p:sldId id="929" r:id="rId6"/>
    <p:sldId id="941" r:id="rId7"/>
    <p:sldId id="942" r:id="rId8"/>
    <p:sldId id="859" r:id="rId9"/>
    <p:sldId id="967" r:id="rId10"/>
    <p:sldId id="944" r:id="rId11"/>
    <p:sldId id="960" r:id="rId12"/>
    <p:sldId id="961" r:id="rId13"/>
    <p:sldId id="963" r:id="rId14"/>
    <p:sldId id="964" r:id="rId15"/>
    <p:sldId id="965" r:id="rId16"/>
    <p:sldId id="966" r:id="rId17"/>
    <p:sldId id="948" r:id="rId18"/>
    <p:sldId id="949" r:id="rId19"/>
    <p:sldId id="943" r:id="rId20"/>
    <p:sldId id="950" r:id="rId21"/>
    <p:sldId id="951" r:id="rId22"/>
    <p:sldId id="955" r:id="rId23"/>
    <p:sldId id="956" r:id="rId24"/>
    <p:sldId id="957" r:id="rId25"/>
    <p:sldId id="958" r:id="rId26"/>
    <p:sldId id="959" r:id="rId27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custDataLst>
    <p:tags r:id="rId37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993300"/>
    <a:srgbClr val="CC00CC"/>
    <a:srgbClr val="FF7C80"/>
    <a:srgbClr val="FF5050"/>
    <a:srgbClr val="FF0066"/>
    <a:srgbClr val="FF0000"/>
    <a:srgbClr val="FF3399"/>
    <a:srgbClr val="99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8110" autoAdjust="0"/>
  </p:normalViewPr>
  <p:slideViewPr>
    <p:cSldViewPr snapToGrid="0">
      <p:cViewPr varScale="1">
        <p:scale>
          <a:sx n="115" d="100"/>
          <a:sy n="115" d="100"/>
        </p:scale>
        <p:origin x="-1530" y="-96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527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313" y="6245225"/>
            <a:ext cx="1854987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22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1313" y="6245225"/>
            <a:ext cx="1854987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22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80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50"/>
                </a:solidFill>
              </a:rPr>
              <a:t>February 13, 2019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896953" y="2968695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026" y="5465926"/>
            <a:ext cx="329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dirty="0"/>
              <a:t>Based on </a:t>
            </a:r>
            <a:r>
              <a:rPr lang="en-US" sz="1600" dirty="0" smtClean="0"/>
              <a:t>many joint works …</a:t>
            </a:r>
            <a:endParaRPr lang="en-US" sz="16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506" y="110656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What should I talk about?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5470" y="1948916"/>
            <a:ext cx="891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Aspects of Human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7189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18945" cy="4724400"/>
              </a:xfrm>
            </p:spPr>
            <p:txBody>
              <a:bodyPr/>
              <a:lstStyle/>
              <a:p>
                <a:r>
                  <a:rPr lang="en-US" dirty="0" smtClean="0"/>
                  <a:t>Defining problem is non-trivial:</a:t>
                </a:r>
              </a:p>
              <a:p>
                <a:pPr lvl="1"/>
                <a:r>
                  <a:rPr lang="en-US" dirty="0" smtClean="0"/>
                  <a:t>Alice/Bob may not “know”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but protocol might!</a:t>
                </a:r>
              </a:p>
              <a:p>
                <a:pPr lvl="1"/>
                <a:r>
                  <a:rPr lang="en-US" dirty="0" smtClean="0"/>
                  <a:t>Prevent this by considering entire class of function pairs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that are admissible.</a:t>
                </a:r>
              </a:p>
              <a:p>
                <a:pPr lvl="1"/>
                <a:r>
                  <a:rPr lang="en-US" dirty="0" smtClean="0"/>
                  <a:t>Complexity =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r>
                  <a:rPr lang="en-US" dirty="0" smtClean="0"/>
                  <a:t>Theorem[</a:t>
                </a:r>
                <a:r>
                  <a:rPr lang="en-US" dirty="0" err="1" smtClean="0"/>
                  <a:t>Ghazi,Komargodski,Kothari,S</a:t>
                </a:r>
                <a:r>
                  <a:rPr lang="en-US" dirty="0" smtClean="0"/>
                  <a:t>. 16]: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dirty="0" smtClean="0"/>
                  <a:t> arbitrary then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has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cc = 1</a:t>
                </a:r>
                <a:r>
                  <a:rPr lang="en-US" dirty="0" smtClean="0"/>
                  <a:t>, but uncertain-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uniform </a:t>
                </a:r>
                <a:r>
                  <a:rPr lang="en-US" dirty="0" smtClean="0"/>
                  <a:t>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has one-way cc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uncertain-cc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Theorem[Ghazi-S.,18]: Above needs perfect shared randomness.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18945" cy="4724400"/>
              </a:xfrm>
              <a:blipFill>
                <a:blip r:embed="rId2"/>
                <a:stretch>
                  <a:fillRect l="-362" t="-1161" r="-1376" b="-9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7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Compression &amp; (Uncertain) Context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61125" y="375113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2" name="Oval 11"/>
          <p:cNvSpPr/>
          <p:nvPr/>
        </p:nvSpPr>
        <p:spPr>
          <a:xfrm>
            <a:off x="7133405" y="376533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65720" y="2746998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745708" y="2746998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7770942" y="4536862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147123" y="4008860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H="1">
            <a:off x="1815881" y="2719921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748790" y="2781445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13996" y="5935143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0" y="1135339"/>
            <a:ext cx="4256531" cy="850082"/>
          </a:xfrm>
          <a:prstGeom prst="cloudCallout">
            <a:avLst>
              <a:gd name="adj1" fmla="val -5792"/>
              <a:gd name="adj2" fmla="val 75796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4800550" y="1121134"/>
            <a:ext cx="4256531" cy="817559"/>
          </a:xfrm>
          <a:prstGeom prst="cloudCallout">
            <a:avLst>
              <a:gd name="adj1" fmla="val 17497"/>
              <a:gd name="adj2" fmla="val 76627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152869" y="4463264"/>
            <a:ext cx="5006812" cy="294640"/>
            <a:chOff x="1974593" y="3558022"/>
            <a:chExt cx="5006812" cy="29464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141938" y="4919309"/>
            <a:ext cx="5006812" cy="294640"/>
            <a:chOff x="1974593" y="3558022"/>
            <a:chExt cx="5006812" cy="29464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44971" y="1264981"/>
                <a:ext cx="807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71" y="1264981"/>
                <a:ext cx="807593" cy="400110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35643" y="1264981"/>
                <a:ext cx="807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643" y="1264981"/>
                <a:ext cx="807593" cy="400110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363626" y="1408898"/>
                <a:ext cx="846257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26" y="1408898"/>
                <a:ext cx="846257" cy="406137"/>
              </a:xfrm>
              <a:prstGeom prst="rect">
                <a:avLst/>
              </a:prstGeom>
              <a:blipFill>
                <a:blip r:embed="rId11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91101" y="1379503"/>
                <a:ext cx="845295" cy="40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01" y="1379503"/>
                <a:ext cx="845295" cy="404598"/>
              </a:xfrm>
              <a:prstGeom prst="rect">
                <a:avLst/>
              </a:prstGeom>
              <a:blipFill>
                <a:blip r:embed="rId12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98092" y="5398306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092" y="5398306"/>
                <a:ext cx="164462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163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26" grpId="1"/>
      <p:bldP spid="30" grpId="0" animBg="1"/>
      <p:bldP spid="31" grpId="0" animBg="1"/>
      <p:bldP spid="32" grpId="0"/>
      <p:bldP spid="34" grpId="0"/>
      <p:bldP spid="62" grpId="0"/>
      <p:bldP spid="62" grpId="1"/>
      <p:bldP spid="63" grpId="0"/>
      <p:bldP spid="63" grpId="1"/>
      <p:bldP spid="64" grpId="0"/>
      <p:bldP spid="65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(Uncertain) 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855" y="1325419"/>
                <a:ext cx="8631381" cy="4724400"/>
              </a:xfrm>
            </p:spPr>
            <p:txBody>
              <a:bodyPr/>
              <a:lstStyle/>
              <a:p>
                <a:r>
                  <a:rPr lang="en-US" dirty="0" smtClean="0"/>
                  <a:t>Without context: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CC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With shared context, Expected-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CC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With imperfectly shared context, but with shared randomness, Expected-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CC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func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 [JKKS’11] </a:t>
                </a:r>
              </a:p>
              <a:p>
                <a:r>
                  <a:rPr lang="en-US" dirty="0" smtClean="0"/>
                  <a:t>Without shared randomness … exact status unknown! Best upper bound ([Haramaty,S’14]):</a:t>
                </a:r>
              </a:p>
              <a:p>
                <a:pPr lvl="1"/>
                <a:r>
                  <a:rPr lang="en-US" dirty="0" smtClean="0"/>
                  <a:t>Expected-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CC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855" y="1325419"/>
                <a:ext cx="8631381" cy="4724400"/>
              </a:xfrm>
              <a:blipFill>
                <a:blip r:embed="rId2"/>
                <a:stretch>
                  <a:fillRect l="-353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0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as a proxy for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Information theoretic study of language?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Goal of language: </a:t>
            </a:r>
            <a:r>
              <a:rPr lang="en-US" dirty="0" smtClean="0"/>
              <a:t>Effective means of expressing information/action.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Implicit objective of language: </a:t>
            </a:r>
            <a:r>
              <a:rPr lang="en-US" dirty="0" smtClean="0"/>
              <a:t>Make frequent messages short. Compression!</a:t>
            </a:r>
          </a:p>
          <a:p>
            <a:r>
              <a:rPr lang="en-US" dirty="0" smtClean="0"/>
              <a:t>Frequency = Known globally? Learned locally?</a:t>
            </a:r>
          </a:p>
          <a:p>
            <a:pPr lvl="1"/>
            <a:r>
              <a:rPr lang="en-US" dirty="0" smtClean="0"/>
              <a:t>If latter – every one can’t possibly agree on it;</a:t>
            </a:r>
          </a:p>
          <a:p>
            <a:pPr lvl="1"/>
            <a:r>
              <a:rPr lang="en-US" dirty="0" smtClean="0"/>
              <a:t>Yet need to agree on language (mostly)!</a:t>
            </a:r>
          </a:p>
          <a:p>
            <a:pPr lvl="1"/>
            <a:r>
              <a:rPr lang="en-US" dirty="0" smtClean="0"/>
              <a:t>Similar to problem of Uncertain Compression.</a:t>
            </a:r>
          </a:p>
          <a:p>
            <a:pPr lvl="1"/>
            <a:r>
              <a:rPr lang="en-US" dirty="0" smtClean="0"/>
              <a:t>Studied formally in </a:t>
            </a:r>
            <a:r>
              <a:rPr lang="en-US" dirty="0" smtClean="0">
                <a:solidFill>
                  <a:srgbClr val="993300"/>
                </a:solidFill>
              </a:rPr>
              <a:t>[</a:t>
            </a:r>
            <a:r>
              <a:rPr lang="en-US" dirty="0" err="1" smtClean="0">
                <a:solidFill>
                  <a:srgbClr val="993300"/>
                </a:solidFill>
              </a:rPr>
              <a:t>Ghazi,Haramaty,Kamath,S</a:t>
            </a:r>
            <a:r>
              <a:rPr lang="en-US" dirty="0" smtClean="0">
                <a:solidFill>
                  <a:srgbClr val="993300"/>
                </a:solidFill>
              </a:rPr>
              <a:t>. ITCS 17]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4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2884055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Part II: Proofs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9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9" y="382588"/>
            <a:ext cx="8802254" cy="609600"/>
          </a:xfrm>
        </p:spPr>
        <p:txBody>
          <a:bodyPr/>
          <a:lstStyle/>
          <a:p>
            <a:r>
              <a:rPr lang="en-US" dirty="0" smtClean="0"/>
              <a:t>Well understood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</a:t>
            </a:r>
            <a:r>
              <a:rPr lang="en-US" dirty="0" smtClean="0"/>
              <a:t>Proofs </a:t>
            </a:r>
            <a:endParaRPr lang="en-US" dirty="0" smtClean="0"/>
          </a:p>
          <a:p>
            <a:r>
              <a:rPr lang="en-US" dirty="0" smtClean="0"/>
              <a:t>Zero Knowledge Proofs</a:t>
            </a:r>
          </a:p>
          <a:p>
            <a:r>
              <a:rPr lang="en-US" dirty="0" smtClean="0"/>
              <a:t>Multi-Prover Interactive Proofs</a:t>
            </a:r>
          </a:p>
          <a:p>
            <a:r>
              <a:rPr lang="en-US" dirty="0" smtClean="0"/>
              <a:t>PCPs</a:t>
            </a:r>
          </a:p>
          <a:p>
            <a:r>
              <a:rPr lang="en-US" dirty="0" smtClean="0"/>
              <a:t>Interactive Proofs for Muggles </a:t>
            </a:r>
          </a:p>
          <a:p>
            <a:r>
              <a:rPr lang="en-US" dirty="0" err="1" smtClean="0"/>
              <a:t>Pseudodeterministic</a:t>
            </a:r>
            <a:r>
              <a:rPr lang="en-US" dirty="0" smtClean="0"/>
              <a:t> Proofs 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  nevertheless some challenges in understanding communication of proofs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26261" y="382588"/>
            <a:ext cx="48498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 smtClean="0"/>
              <a:t>(</a:t>
            </a:r>
            <a:r>
              <a:rPr lang="en-US" sz="2000" kern="0" dirty="0" err="1" smtClean="0"/>
              <a:t>Goldwasser-Micali-Rackoff</a:t>
            </a:r>
            <a:r>
              <a:rPr lang="en-US" sz="2000" kern="0" dirty="0" smtClean="0"/>
              <a:t>, …</a:t>
            </a:r>
            <a:r>
              <a:rPr lang="en-US" kern="0" dirty="0" smtClean="0"/>
              <a:t>)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55550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Small (Constant) Number of Axioms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Peano</a:t>
                </a:r>
                <a:r>
                  <a:rPr lang="en-US" dirty="0" smtClean="0"/>
                  <a:t>, etc.</a:t>
                </a:r>
              </a:p>
              <a:p>
                <a:r>
                  <a:rPr lang="en-US" dirty="0" smtClean="0"/>
                  <a:t>Medium Sized Theorem: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…</a:t>
                </a:r>
              </a:p>
              <a:p>
                <a:r>
                  <a:rPr lang="en-US" dirty="0" smtClean="0"/>
                  <a:t>Big Proof:</a:t>
                </a:r>
              </a:p>
              <a:p>
                <a:pPr lvl="1"/>
                <a:r>
                  <a:rPr lang="en-US" dirty="0" smtClean="0"/>
                  <a:t>Blah </a:t>
                </a:r>
                <a:r>
                  <a:rPr lang="en-US" dirty="0" err="1" smtClean="0"/>
                  <a:t>blah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blah</a:t>
                </a:r>
                <a:r>
                  <a:rPr lang="en-US" dirty="0" smtClean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 smtClean="0"/>
                  <a:t>bla</a:t>
                </a:r>
                <a:r>
                  <a:rPr lang="en-US" dirty="0"/>
                  <a:t> blah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 smtClean="0"/>
                  <a:t>blah</a:t>
                </a:r>
                <a:r>
                  <a:rPr lang="en-US" dirty="0" smtClean="0"/>
                  <a:t> </a:t>
                </a:r>
                <a:r>
                  <a:rPr lang="en-US" dirty="0"/>
                  <a:t>blah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/>
                  <a:t>blah</a:t>
                </a:r>
                <a:r>
                  <a:rPr lang="en-US" dirty="0"/>
                  <a:t> </a:t>
                </a:r>
                <a:r>
                  <a:rPr lang="en-US" dirty="0" err="1" smtClean="0"/>
                  <a:t>blah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421407" y="1131456"/>
            <a:ext cx="2567707" cy="443490"/>
            <a:chOff x="9217891" y="3364345"/>
            <a:chExt cx="2438400" cy="369455"/>
          </a:xfrm>
        </p:grpSpPr>
        <p:sp>
          <p:nvSpPr>
            <p:cNvPr id="8" name="Rectangle 7"/>
            <p:cNvSpPr/>
            <p:nvPr/>
          </p:nvSpPr>
          <p:spPr bwMode="auto">
            <a:xfrm>
              <a:off x="10261601" y="3364345"/>
              <a:ext cx="350981" cy="36945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17891" y="3364345"/>
              <a:ext cx="2438400" cy="333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7650" y="1131456"/>
            <a:ext cx="2567707" cy="480288"/>
            <a:chOff x="9217891" y="3364345"/>
            <a:chExt cx="2438400" cy="4001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778220" y="3364345"/>
              <a:ext cx="1295948" cy="36945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17891" y="3364345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2436" y="1139825"/>
            <a:ext cx="5283199" cy="443490"/>
            <a:chOff x="8497556" y="3364345"/>
            <a:chExt cx="5017143" cy="3694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8497556" y="3364345"/>
              <a:ext cx="5017143" cy="36945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840653" y="3364345"/>
                  <a:ext cx="2438400" cy="333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0653" y="3364345"/>
                  <a:ext cx="2438400" cy="333317"/>
                </a:xfrm>
                <a:prstGeom prst="rect">
                  <a:avLst/>
                </a:prstGeom>
                <a:blipFill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3339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proofs assume large context.</a:t>
            </a:r>
          </a:p>
          <a:p>
            <a:pPr lvl="1"/>
            <a:r>
              <a:rPr lang="en-US" dirty="0" smtClean="0"/>
              <a:t>“</a:t>
            </a:r>
            <a:r>
              <a:rPr lang="en-US" sz="2000" i="1" dirty="0" smtClean="0"/>
              <a:t>By some estimates a proof that 2+2=4 in ZFC would require about 20000 steps … so we will use a huge set of axioms to shorten our proofs – namely, everything from high-school mathematics</a:t>
            </a:r>
            <a:r>
              <a:rPr lang="en-US" dirty="0" smtClean="0"/>
              <a:t>” </a:t>
            </a:r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Lehman,Leighton,Meyer</a:t>
            </a:r>
            <a:r>
              <a:rPr lang="en-US" dirty="0" smtClean="0"/>
              <a:t> – Notes for MIT 6.042]</a:t>
            </a:r>
            <a:endParaRPr lang="en-US" dirty="0"/>
          </a:p>
          <a:p>
            <a:r>
              <a:rPr lang="en-US" dirty="0" smtClean="0"/>
              <a:t>Context (= huge set of axioms) shortens proofs. </a:t>
            </a:r>
          </a:p>
          <a:p>
            <a:r>
              <a:rPr lang="en-US" dirty="0" smtClean="0"/>
              <a:t>But context is uncertain!</a:t>
            </a:r>
          </a:p>
          <a:p>
            <a:pPr lvl="1"/>
            <a:r>
              <a:rPr lang="en-US" dirty="0" smtClean="0"/>
              <a:t>What is “high school mathematics”?</a:t>
            </a:r>
          </a:p>
        </p:txBody>
      </p:sp>
    </p:spTree>
    <p:extLst>
      <p:ext uri="{BB962C8B-B14F-4D97-AF65-F5344CB8AC3E}">
        <p14:creationId xmlns:p14="http://schemas.microsoft.com/office/powerpoint/2010/main" val="299193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(“speaking of”) Proofs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Ingredients:</a:t>
                </a:r>
              </a:p>
              <a:p>
                <a:pPr lvl="1"/>
                <a:r>
                  <a:rPr lang="en-US" dirty="0" smtClean="0"/>
                  <a:t>Prover:</a:t>
                </a:r>
              </a:p>
              <a:p>
                <a:pPr lvl="2"/>
                <a:r>
                  <a:rPr lang="en-US" dirty="0" smtClean="0"/>
                  <a:t>Axioms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Theorem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Communicates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b="0" dirty="0" smtClean="0"/>
                  <a:t> (Claim: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dirty="0" smtClean="0"/>
                  <a:t> proves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:r>
                  <a:rPr lang="en-US" dirty="0" smtClean="0"/>
                  <a:t>Verifier:</a:t>
                </a:r>
              </a:p>
              <a:p>
                <a:pPr lvl="2"/>
                <a:r>
                  <a:rPr lang="en-US" b="0" dirty="0" err="1" smtClean="0"/>
                  <a:t>Complete+sound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err="1" smtClean="0"/>
                  <a:t>iff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Verifier efficient 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Poly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oracle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Axioms = Context.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r="-1333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9746" y="1371600"/>
            <a:ext cx="7305204" cy="498764"/>
            <a:chOff x="1062182" y="2216727"/>
            <a:chExt cx="7305204" cy="498764"/>
          </a:xfrm>
        </p:grpSpPr>
        <p:sp>
          <p:nvSpPr>
            <p:cNvPr id="9" name="Rectangle 8"/>
            <p:cNvSpPr/>
            <p:nvPr/>
          </p:nvSpPr>
          <p:spPr bwMode="auto">
            <a:xfrm>
              <a:off x="1062182" y="2216727"/>
              <a:ext cx="7305204" cy="49876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5584" y="2258291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49418" y="2154385"/>
            <a:ext cx="2438400" cy="443346"/>
            <a:chOff x="9809017" y="2611781"/>
            <a:chExt cx="2438400" cy="44334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474036" y="2611781"/>
              <a:ext cx="1108363" cy="44334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809017" y="2641799"/>
                  <a:ext cx="2438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9017" y="2641799"/>
                  <a:ext cx="2438400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004291" y="2154385"/>
            <a:ext cx="2567707" cy="480288"/>
            <a:chOff x="9217891" y="3364345"/>
            <a:chExt cx="2438400" cy="4001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0261601" y="3364345"/>
              <a:ext cx="350981" cy="369455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17891" y="3364345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93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of Context?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92836" cy="4724400"/>
              </a:xfrm>
            </p:spPr>
            <p:txBody>
              <a:bodyPr/>
              <a:lstStyle/>
              <a:p>
                <a:r>
                  <a:rPr lang="en-US" dirty="0" smtClean="0"/>
                  <a:t>Prover: </a:t>
                </a:r>
                <a:r>
                  <a:rPr lang="en-US" sz="2000" dirty="0" smtClean="0"/>
                  <a:t>works with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 smtClean="0"/>
                  <a:t> generates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Verifier: </a:t>
                </a:r>
                <a:r>
                  <a:rPr lang="en-US" sz="2000" dirty="0" smtClean="0"/>
                  <a:t>works with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000" dirty="0" smtClean="0"/>
                  <a:t>, checks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Robust prover/verifier ?</a:t>
                </a:r>
              </a:p>
              <a:p>
                <a:pPr lvl="1"/>
                <a:r>
                  <a:rPr lang="en-US" sz="2000" b="0" dirty="0" smtClean="0"/>
                  <a:t>Need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(not symmetric).</a:t>
                </a:r>
              </a:p>
              <a:p>
                <a:pPr lvl="1"/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b="0" dirty="0" smtClean="0"/>
                  <a:t> prover should be able to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000" b="0" dirty="0" smtClean="0"/>
                  <a:t> not much larger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</m:oMath>
                </a14:m>
                <a:r>
                  <a:rPr lang="en-US" sz="2000" b="0" dirty="0" smtClean="0"/>
                  <a:t> “reasonable” …</a:t>
                </a:r>
              </a:p>
              <a:p>
                <a:pPr lvl="2"/>
                <a:r>
                  <a:rPr lang="en-US" sz="2000" dirty="0" smtClean="0"/>
                  <a:t>E.g.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</a:t>
                </a:r>
                <a:r>
                  <a:rPr lang="en-US" sz="2000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dirty="0" smtClean="0"/>
                  <a:t>tiny</a:t>
                </a:r>
                <a:r>
                  <a:rPr lang="en-US" sz="2000" b="0" dirty="0" smtClean="0"/>
                  <a:t>.</a:t>
                </a:r>
              </a:p>
              <a:p>
                <a:pPr marL="914400" lvl="2" indent="0">
                  <a:buNone/>
                </a:pPr>
                <a:endParaRPr lang="en-US" sz="2000" b="0" dirty="0" smtClean="0"/>
              </a:p>
              <a:p>
                <a:r>
                  <a:rPr lang="en-US" dirty="0"/>
                  <a:t>Open: Does such an efficient verifier exist?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92836" cy="4724400"/>
              </a:xfrm>
              <a:blipFill>
                <a:blip r:embed="rId2"/>
                <a:stretch>
                  <a:fillRect l="-359" t="-1161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3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Human Communication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468"/>
            <a:ext cx="2978209" cy="34405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47518" cy="4724400"/>
          </a:xfrm>
        </p:spPr>
        <p:txBody>
          <a:bodyPr/>
          <a:lstStyle/>
          <a:p>
            <a:r>
              <a:rPr lang="en-US" dirty="0" smtClean="0"/>
              <a:t>Ability to start with (nearly) zero context and “learning to communicate by communicating”.</a:t>
            </a:r>
          </a:p>
          <a:p>
            <a:pPr lvl="1"/>
            <a:r>
              <a:rPr lang="en-US" dirty="0" smtClean="0"/>
              <a:t>Children learn to speak … (</a:t>
            </a:r>
            <a:r>
              <a:rPr lang="en-US" sz="2000" dirty="0" smtClean="0"/>
              <a:t>not by taking courses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Focus of </a:t>
            </a:r>
            <a:r>
              <a:rPr lang="en-US" dirty="0" smtClean="0"/>
              <a:t>works </a:t>
            </a:r>
            <a:r>
              <a:rPr lang="en-US" dirty="0" smtClean="0"/>
              <a:t>with </a:t>
            </a:r>
            <a:r>
              <a:rPr lang="en-US" dirty="0" smtClean="0"/>
              <a:t>Juba </a:t>
            </a:r>
            <a:r>
              <a:rPr lang="en-US" dirty="0" smtClean="0"/>
              <a:t>and </a:t>
            </a:r>
            <a:r>
              <a:rPr lang="en-US" dirty="0" err="1" smtClean="0"/>
              <a:t>Goldreich</a:t>
            </a:r>
            <a:endParaRPr lang="en-US" dirty="0"/>
          </a:p>
          <a:p>
            <a:pPr lvl="1"/>
            <a:r>
              <a:rPr lang="en-US" dirty="0" smtClean="0"/>
              <a:t>“What is possible?” (a la computability)</a:t>
            </a:r>
          </a:p>
          <a:p>
            <a:r>
              <a:rPr lang="en-US" dirty="0" smtClean="0"/>
              <a:t>Ability to leverage large uncertain context.</a:t>
            </a:r>
          </a:p>
          <a:p>
            <a:pPr lvl="1"/>
            <a:r>
              <a:rPr lang="en-US" dirty="0" smtClean="0"/>
              <a:t>E.g. … This talk today …	</a:t>
            </a:r>
          </a:p>
          <a:p>
            <a:pPr lvl="2"/>
            <a:r>
              <a:rPr lang="en-US" sz="2000" dirty="0" smtClean="0"/>
              <a:t>Assumes … English, Math, TCS, Social info, Geography.</a:t>
            </a:r>
          </a:p>
          <a:p>
            <a:pPr lvl="7"/>
            <a:r>
              <a:rPr lang="en-US" dirty="0" smtClean="0"/>
              <a:t>Aside … what is “self-contained”?</a:t>
            </a:r>
          </a:p>
          <a:p>
            <a:pPr lvl="1"/>
            <a:r>
              <a:rPr lang="en-US" dirty="0" smtClean="0"/>
              <a:t>“How to make communication efficient (using context)?” (a la complexity)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3" descr="C:\Users\Madhu Sudan\Dropbox\temp\Odedfest\pics\bren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75" y="2608108"/>
            <a:ext cx="605566" cy="8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adhu Sudan\Dropbox\temp\Odedfest\pics\Od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27" y="2608108"/>
            <a:ext cx="660491" cy="8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3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382588"/>
            <a:ext cx="8663709" cy="609600"/>
          </a:xfrm>
        </p:spPr>
        <p:txBody>
          <a:bodyPr/>
          <a:lstStyle/>
          <a:p>
            <a:r>
              <a:rPr lang="en-US" dirty="0" smtClean="0"/>
              <a:t>Beyond oracle access: Modelling the mind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Brain (of verifier) does not just store and retrieve axioms.</a:t>
                </a:r>
              </a:p>
              <a:p>
                <a:r>
                  <a:rPr lang="en-US" dirty="0" smtClean="0"/>
                  <a:t>Can make logical deductions too! But should do so feasibly.</a:t>
                </a:r>
              </a:p>
              <a:p>
                <a:r>
                  <a:rPr lang="en-US" dirty="0" smtClean="0"/>
                  <a:t>Semi-formally: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denote the set of axioms “known” to the verifier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query-proc. time </a:t>
                </a:r>
              </a:p>
              <a:p>
                <a:pPr lvl="1"/>
                <a:r>
                  <a:rPr lang="en-US" dirty="0" smtClean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but storage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a computational model of the brain that allows this?</a:t>
                </a:r>
              </a:p>
              <a:p>
                <a:pPr lvl="1"/>
                <a:r>
                  <a:rPr lang="en-US" dirty="0" smtClean="0"/>
                  <a:t>Cell-probe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r>
                  <a:rPr lang="en-US" dirty="0" err="1" smtClean="0"/>
                  <a:t>ConsciousTM</a:t>
                </a:r>
                <a:r>
                  <a:rPr lang="en-US" dirty="0" smtClean="0"/>
                  <a:t> – Maybe. Etc…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84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poor understanding of “communication of proofs” as we practice it.</a:t>
            </a:r>
          </a:p>
          <a:p>
            <a:pPr lvl="1"/>
            <a:r>
              <a:rPr lang="en-US" dirty="0" smtClean="0"/>
              <a:t>Have to rely on verifier’s “knowledge”</a:t>
            </a:r>
          </a:p>
          <a:p>
            <a:pPr lvl="1"/>
            <a:r>
              <a:rPr lang="en-US" dirty="0" smtClean="0"/>
              <a:t>But can’t expect to know it exactly</a:t>
            </a:r>
          </a:p>
          <a:p>
            <a:r>
              <a:rPr lang="en-US" dirty="0" smtClean="0"/>
              <a:t>Exposes holes in computational understanding of knowledge-processing.</a:t>
            </a:r>
          </a:p>
          <a:p>
            <a:pPr lvl="1"/>
            <a:r>
              <a:rPr lang="en-US" dirty="0" smtClean="0"/>
              <a:t>Can we “verify” more given more time?</a:t>
            </a:r>
          </a:p>
          <a:p>
            <a:pPr lvl="1"/>
            <a:r>
              <a:rPr lang="en-US" dirty="0" smtClean="0"/>
              <a:t>Or are we just memorizing?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7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784279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8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in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Empirically, Informally:</a:t>
            </a:r>
          </a:p>
          <a:p>
            <a:pPr lvl="1"/>
            <a:r>
              <a:rPr lang="en-US" dirty="0" smtClean="0"/>
              <a:t>Huge piece of information (much larger than “content” of communication)</a:t>
            </a:r>
          </a:p>
          <a:p>
            <a:pPr lvl="1"/>
            <a:r>
              <a:rPr lang="en-US" dirty="0" smtClean="0"/>
              <a:t>Not strictly needed for communication …</a:t>
            </a:r>
          </a:p>
          <a:p>
            <a:pPr lvl="1"/>
            <a:r>
              <a:rPr lang="en-US" dirty="0" smtClean="0"/>
              <a:t>… But makes communication efficient, when shared by communicating players</a:t>
            </a:r>
          </a:p>
          <a:p>
            <a:pPr lvl="1"/>
            <a:r>
              <a:rPr lang="en-US" dirty="0" smtClean="0"/>
              <a:t>… helps even if context not shared perfectly.</a:t>
            </a:r>
          </a:p>
          <a:p>
            <a:pPr lvl="1"/>
            <a:endParaRPr lang="en-US" dirty="0"/>
          </a:p>
          <a:p>
            <a:r>
              <a:rPr lang="en-US" dirty="0" smtClean="0"/>
              <a:t>Challenge: Formalize? </a:t>
            </a:r>
          </a:p>
          <a:p>
            <a:pPr lvl="1"/>
            <a:r>
              <a:rPr lang="en-US" dirty="0" smtClean="0"/>
              <a:t>Work so far … some (toy?) settings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6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Underlying Model: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Communication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The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2561" y="1371600"/>
            <a:ext cx="42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(with shared randomness)</a:t>
            </a:r>
          </a:p>
        </p:txBody>
      </p:sp>
      <p:sp>
        <p:nvSpPr>
          <p:cNvPr id="9" name="Oval 8"/>
          <p:cNvSpPr/>
          <p:nvPr/>
        </p:nvSpPr>
        <p:spPr>
          <a:xfrm>
            <a:off x="798755" y="3340936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3" name="Oval 12"/>
          <p:cNvSpPr/>
          <p:nvPr/>
        </p:nvSpPr>
        <p:spPr>
          <a:xfrm>
            <a:off x="6971035" y="3355140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350" y="2336800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583338" y="2336800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7608572" y="4126664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endCxn id="9" idx="7"/>
          </p:cNvCxnSpPr>
          <p:nvPr/>
        </p:nvCxnSpPr>
        <p:spPr bwMode="auto">
          <a:xfrm flipH="1">
            <a:off x="1802396" y="2792610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3" idx="1"/>
          </p:cNvCxnSpPr>
          <p:nvPr/>
        </p:nvCxnSpPr>
        <p:spPr bwMode="auto">
          <a:xfrm>
            <a:off x="5212080" y="2755997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1984753" y="3598662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>
            <a:off x="1653511" y="2309723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86420" y="2371247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"/>
            <a:ext cx="1103697" cy="142667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51626" y="5524945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=#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bits exchanged </a:t>
                </a:r>
                <a:endParaRPr lang="en-US" sz="24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       by 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best protocol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blipFill rotWithShape="0">
                <a:blip r:embed="rId8"/>
                <a:stretch>
                  <a:fillRect l="-149" t="-6757" r="-2526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509761" y="2728086"/>
            <a:ext cx="5612732" cy="184678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Usuall</a:t>
            </a:r>
            <a:r>
              <a:rPr lang="en-US" dirty="0" smtClean="0"/>
              <a:t>y studied for lower bounds.</a:t>
            </a: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US" dirty="0" smtClean="0"/>
              <a:t>This talk: CC as +</a:t>
            </a:r>
            <a:r>
              <a:rPr lang="en-US" dirty="0" err="1" smtClean="0"/>
              <a:t>ve</a:t>
            </a:r>
            <a:r>
              <a:rPr lang="en-US" dirty="0" smtClean="0"/>
              <a:t> model.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27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58" grpId="0"/>
      <p:bldP spid="5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Equality testing: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𝐸𝑄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𝐸𝑄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Hamming distance: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[Huang </a:t>
                </a:r>
                <a:r>
                  <a:rPr lang="en-US" sz="2000" dirty="0" err="1" smtClean="0"/>
                  <a:t>etal</a:t>
                </a:r>
                <a:r>
                  <a:rPr lang="en-US" sz="2000" dirty="0" smtClean="0"/>
                  <a:t>.]</a:t>
                </a:r>
              </a:p>
              <a:p>
                <a:r>
                  <a:rPr lang="en-US" dirty="0" smtClean="0"/>
                  <a:t>Small set intersection: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[</a:t>
                </a:r>
                <a:r>
                  <a:rPr lang="en-US" sz="2000" b="0" dirty="0" err="1" smtClean="0"/>
                  <a:t>Håstad</a:t>
                </a:r>
                <a:r>
                  <a:rPr lang="en-US" sz="2000" b="0" dirty="0" smtClean="0"/>
                  <a:t> </a:t>
                </a:r>
                <a:r>
                  <a:rPr lang="en-US" sz="2000" b="0" dirty="0" err="1" smtClean="0"/>
                  <a:t>Wigderson</a:t>
                </a:r>
                <a:r>
                  <a:rPr lang="en-US" sz="2000" b="0" dirty="0" smtClean="0"/>
                  <a:t>]</a:t>
                </a:r>
                <a:endParaRPr lang="en-US" sz="2000" dirty="0" smtClean="0"/>
              </a:p>
              <a:p>
                <a:r>
                  <a:rPr lang="en-US" dirty="0" smtClean="0"/>
                  <a:t>Gap (Real) Inner Product: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𝐺𝐼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 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𝐺𝐼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Alon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Matias, 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Szegedy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Easy CC Problems </a:t>
            </a:r>
            <a:r>
              <a:rPr lang="en-US" sz="2000" dirty="0" smtClean="0"/>
              <a:t>[Ghazi,Kamath,S’15]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Fix </a:t>
                </a:r>
                <a:r>
                  <a:rPr lang="en-US" dirty="0"/>
                  <a:t>ECC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Shared </a:t>
                </a:r>
                <a:r>
                  <a:rPr lang="en-US" dirty="0"/>
                  <a:t>randomness: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 algn="l">
                  <a:buNone/>
                </a:pPr>
                <a:r>
                  <a:rPr lang="en-US" dirty="0"/>
                  <a:t>Exchange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Accept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blipFill rotWithShape="0">
                <a:blip r:embed="rId3"/>
                <a:stretch>
                  <a:fillRect r="-979" b="-1166"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𝑘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Use common randomness</a:t>
                </a:r>
              </a:p>
              <a:p>
                <a:pPr lvl="1" algn="l">
                  <a:buNone/>
                </a:pPr>
                <a:r>
                  <a:rPr lang="en-US" dirty="0" smtClean="0"/>
                  <a:t>to hash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Main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 Insight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:</a:t>
                </a:r>
              </a:p>
              <a:p>
                <a:pPr lvl="1" algn="l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then</a:t>
                </a:r>
              </a:p>
              <a:p>
                <a:pPr lvl="1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751944" y="2303421"/>
            <a:ext cx="2019304" cy="1935072"/>
            <a:chOff x="6765733" y="1222375"/>
            <a:chExt cx="2019304" cy="193507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6765733" y="1222375"/>
              <a:ext cx="1921067" cy="1581786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〉≜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pPr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Unstated philosophical contribution of CC a la Yao: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Communication with a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focus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(“only need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”)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can be more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effective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(shorter than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… )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 </m:t>
                    </m:r>
                  </m:oMath>
                </a14:m>
                <a:r>
                  <a:rPr lang="en-US" dirty="0" smtClean="0"/>
                  <a:t>Problems with large inputs and small communication?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9231" r="-1338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90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(Uncertain) Context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61125" y="375113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2" name="Oval 11"/>
          <p:cNvSpPr/>
          <p:nvPr/>
        </p:nvSpPr>
        <p:spPr>
          <a:xfrm>
            <a:off x="7133405" y="376533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65720" y="2746998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745708" y="2746998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7770942" y="4536862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147123" y="4008860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H="1">
            <a:off x="1815881" y="2719921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748790" y="2781445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13996" y="5935143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0" y="1135339"/>
            <a:ext cx="4256531" cy="850082"/>
          </a:xfrm>
          <a:prstGeom prst="cloudCallout">
            <a:avLst>
              <a:gd name="adj1" fmla="val -5792"/>
              <a:gd name="adj2" fmla="val 75796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4800550" y="1121134"/>
            <a:ext cx="4256531" cy="817559"/>
          </a:xfrm>
          <a:prstGeom prst="cloudCallout">
            <a:avLst>
              <a:gd name="adj1" fmla="val 17497"/>
              <a:gd name="adj2" fmla="val 76627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152869" y="4463264"/>
            <a:ext cx="5006812" cy="294640"/>
            <a:chOff x="1974593" y="3558022"/>
            <a:chExt cx="5006812" cy="29464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141938" y="4919309"/>
            <a:ext cx="5006812" cy="294640"/>
            <a:chOff x="1974593" y="3558022"/>
            <a:chExt cx="5006812" cy="29464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815881" y="1408898"/>
                <a:ext cx="1941749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1" y="1408898"/>
                <a:ext cx="1941749" cy="406137"/>
              </a:xfrm>
              <a:prstGeom prst="rect">
                <a:avLst/>
              </a:prstGeom>
              <a:blipFill rotWithShape="0">
                <a:blip r:embed="rId11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53072" y="1388739"/>
                <a:ext cx="1939826" cy="40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72" y="1388739"/>
                <a:ext cx="1939826" cy="404598"/>
              </a:xfrm>
              <a:prstGeom prst="rect">
                <a:avLst/>
              </a:prstGeom>
              <a:blipFill rotWithShape="0">
                <a:blip r:embed="rId1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704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2" grpId="0"/>
      <p:bldP spid="34" grpId="0"/>
      <p:bldP spid="62" grpId="0"/>
      <p:bldP spid="62" grpId="1"/>
      <p:bldP spid="63" grpId="0"/>
      <p:bldP spid="63" grpId="1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Imperfectly Shared Randomness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61125" y="375113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2" name="Oval 11"/>
          <p:cNvSpPr/>
          <p:nvPr/>
        </p:nvSpPr>
        <p:spPr>
          <a:xfrm>
            <a:off x="7133405" y="376533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65720" y="2746998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745708" y="2746998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7770942" y="4536862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147123" y="4008860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H="1">
            <a:off x="1815881" y="2719921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748790" y="2781445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13996" y="5935143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0" y="1135339"/>
            <a:ext cx="4256531" cy="850082"/>
          </a:xfrm>
          <a:prstGeom prst="cloudCallout">
            <a:avLst>
              <a:gd name="adj1" fmla="val -5792"/>
              <a:gd name="adj2" fmla="val 75796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4800550" y="1121134"/>
            <a:ext cx="4256531" cy="817559"/>
          </a:xfrm>
          <a:prstGeom prst="cloudCallout">
            <a:avLst>
              <a:gd name="adj1" fmla="val 17497"/>
              <a:gd name="adj2" fmla="val 76627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152869" y="4463264"/>
            <a:ext cx="5006812" cy="294640"/>
            <a:chOff x="1974593" y="3558022"/>
            <a:chExt cx="5006812" cy="29464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141938" y="4919309"/>
            <a:ext cx="5006812" cy="294640"/>
            <a:chOff x="1974593" y="3558022"/>
            <a:chExt cx="5006812" cy="29464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85012" y="1264981"/>
                <a:ext cx="7090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012" y="1264981"/>
                <a:ext cx="709040" cy="400110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84917" y="1264981"/>
                <a:ext cx="7090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17" y="1264981"/>
                <a:ext cx="709040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360611" y="1399662"/>
                <a:ext cx="852285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399662"/>
                <a:ext cx="852285" cy="400944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97322" y="1388739"/>
                <a:ext cx="8513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322" y="1388739"/>
                <a:ext cx="851323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66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2" grpId="0"/>
      <p:bldP spid="34" grpId="0"/>
      <p:bldP spid="62" grpId="0"/>
      <p:bldP spid="62" grpId="1"/>
      <p:bldP spid="63" grpId="0"/>
      <p:bldP spid="63" grpId="1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Imperfectly Shared Randomness (ISR)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b="0" dirty="0" smtClean="0"/>
                  <a:t>-correlated </a:t>
                </a:r>
                <a:r>
                  <a:rPr lang="en-US" sz="2000" b="0" dirty="0" err="1" smtClean="0"/>
                  <a:t>iid</a:t>
                </a:r>
                <a:r>
                  <a:rPr lang="en-US" sz="2000" b="0" dirty="0" smtClean="0"/>
                  <a:t> on each </a:t>
                </a:r>
                <a:r>
                  <a:rPr lang="en-US" sz="2000" b="0" dirty="0" err="1" smtClean="0"/>
                  <a:t>coord</a:t>
                </a:r>
                <a:r>
                  <a:rPr lang="en-US" sz="2000" b="0" dirty="0" smtClean="0"/>
                  <a:t>.</a:t>
                </a:r>
                <a:r>
                  <a:rPr lang="en-US" b="0" dirty="0" smtClean="0"/>
                  <a:t>)</a:t>
                </a:r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[Bavarian-Gavinsky-Ito’15]: Equality testing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-comm. comp. with ISR.</a:t>
                </a:r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[Canonne-Guruswami-Meka-S.’16]: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has CC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with perfect rand., then it has ISR-CC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[CGMS] This is tight (for promise problems).</a:t>
                </a:r>
              </a:p>
              <a:p>
                <a:endParaRPr lang="en-US" dirty="0"/>
              </a:p>
              <a:p>
                <a:r>
                  <a:rPr lang="en-US" dirty="0" smtClean="0"/>
                  <a:t>Complete problem: Estimate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-approximation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communication</a:t>
                </a:r>
              </a:p>
              <a:p>
                <a:r>
                  <a:rPr lang="en-US" dirty="0" smtClean="0"/>
                  <a:t>Hard problem: Sparse inner product –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non-zero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-fraction of the times.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1852" b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78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Uncertain Functionality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CINCS - Human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61125" y="375113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2" name="Oval 11"/>
          <p:cNvSpPr/>
          <p:nvPr/>
        </p:nvSpPr>
        <p:spPr>
          <a:xfrm>
            <a:off x="7133405" y="376533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65720" y="2746998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745708" y="2746998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7770942" y="4536862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147123" y="4008860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H="1">
            <a:off x="1815881" y="2719921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748790" y="2781445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13996" y="5935143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0" y="1135339"/>
            <a:ext cx="4256531" cy="850082"/>
          </a:xfrm>
          <a:prstGeom prst="cloudCallout">
            <a:avLst>
              <a:gd name="adj1" fmla="val -5792"/>
              <a:gd name="adj2" fmla="val 75796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4800550" y="1121134"/>
            <a:ext cx="4256531" cy="817559"/>
          </a:xfrm>
          <a:prstGeom prst="cloudCallout">
            <a:avLst>
              <a:gd name="adj1" fmla="val 17497"/>
              <a:gd name="adj2" fmla="val 76627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152869" y="4463264"/>
            <a:ext cx="5006812" cy="294640"/>
            <a:chOff x="1974593" y="3558022"/>
            <a:chExt cx="5006812" cy="29464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141938" y="4919309"/>
            <a:ext cx="5006812" cy="294640"/>
            <a:chOff x="1974593" y="3558022"/>
            <a:chExt cx="5006812" cy="29464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887503" y="1408898"/>
                <a:ext cx="1798505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03" y="1408898"/>
                <a:ext cx="1798505" cy="400944"/>
              </a:xfrm>
              <a:prstGeom prst="rect">
                <a:avLst/>
              </a:prstGeom>
              <a:blipFill>
                <a:blip r:embed="rId11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24213" y="1388739"/>
                <a:ext cx="17975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13" y="1388739"/>
                <a:ext cx="1797543" cy="400110"/>
              </a:xfrm>
              <a:prstGeom prst="rect">
                <a:avLst/>
              </a:prstGeom>
              <a:blipFill>
                <a:blip r:embed="rId12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02600" y="5943620"/>
                <a:ext cx="3197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err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w.p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. 2/3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00" y="5943620"/>
                <a:ext cx="3197799" cy="400110"/>
              </a:xfrm>
              <a:prstGeom prst="rect">
                <a:avLst/>
              </a:prstGeom>
              <a:blipFill>
                <a:blip r:embed="rId13"/>
                <a:stretch>
                  <a:fillRect l="-1908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429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0" grpId="0" animBg="1"/>
      <p:bldP spid="31" grpId="0" animBg="1"/>
      <p:bldP spid="32" grpId="0"/>
      <p:bldP spid="34" grpId="0"/>
      <p:bldP spid="62" grpId="0"/>
      <p:bldP spid="62" grpId="1"/>
      <p:bldP spid="63" grpId="0"/>
      <p:bldP spid="63" grpId="1"/>
      <p:bldP spid="64" grpId="0"/>
      <p:bldP spid="65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dirty="0" smtClean="0"/>
        </a:defPPr>
      </a:lstStyle>
    </a:tx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55476</TotalTime>
  <Words>2221</Words>
  <Application>Microsoft Office PowerPoint</Application>
  <PresentationFormat>On-screen Show (4:3)</PresentationFormat>
  <Paragraphs>310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Verdana</vt:lpstr>
      <vt:lpstr>Wingdings</vt:lpstr>
      <vt:lpstr>Cambria Math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Ingredients in Human Communication</vt:lpstr>
      <vt:lpstr>Context in Communication</vt:lpstr>
      <vt:lpstr>        Underlying Model:          Communication Complexity</vt:lpstr>
      <vt:lpstr>Aside: Easy CC Problems [Ghazi,Kamath,S’15]</vt:lpstr>
      <vt:lpstr>Communication &amp; (Uncertain) Context </vt:lpstr>
      <vt:lpstr>1. Imperfectly Shared Randomness</vt:lpstr>
      <vt:lpstr>Imperfectly Shared Randomness (ISR)</vt:lpstr>
      <vt:lpstr>2. Uncertain Functionality</vt:lpstr>
      <vt:lpstr>Definitions and results</vt:lpstr>
      <vt:lpstr>3. Compression &amp; (Uncertain) Context </vt:lpstr>
      <vt:lpstr>3. (Uncertain) Compression</vt:lpstr>
      <vt:lpstr>Compression as a proxy for language</vt:lpstr>
      <vt:lpstr>Part II: Proofs</vt:lpstr>
      <vt:lpstr>Well understood …</vt:lpstr>
      <vt:lpstr>Standard Assumption</vt:lpstr>
      <vt:lpstr>The truth</vt:lpstr>
      <vt:lpstr>Communicating (“speaking of”) Proofs</vt:lpstr>
      <vt:lpstr>Uncertainty of Context?</vt:lpstr>
      <vt:lpstr>Beyond oracle access: Modelling the mind</vt:lpstr>
      <vt:lpstr>Conclusions</vt:lpstr>
      <vt:lpstr>Thank You!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1849</cp:revision>
  <cp:lastPrinted>2001-06-13T20:26:27Z</cp:lastPrinted>
  <dcterms:created xsi:type="dcterms:W3CDTF">2001-06-13T15:36:44Z</dcterms:created>
  <dcterms:modified xsi:type="dcterms:W3CDTF">2019-02-13T15:24:56Z</dcterms:modified>
</cp:coreProperties>
</file>