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8"/>
  </p:notesMasterIdLst>
  <p:handoutMasterIdLst>
    <p:handoutMasterId r:id="rId29"/>
  </p:handoutMasterIdLst>
  <p:sldIdLst>
    <p:sldId id="314" r:id="rId6"/>
    <p:sldId id="1006" r:id="rId7"/>
    <p:sldId id="999" r:id="rId8"/>
    <p:sldId id="1003" r:id="rId9"/>
    <p:sldId id="1004" r:id="rId10"/>
    <p:sldId id="1005" r:id="rId11"/>
    <p:sldId id="1001" r:id="rId12"/>
    <p:sldId id="989" r:id="rId13"/>
    <p:sldId id="1002" r:id="rId14"/>
    <p:sldId id="980" r:id="rId15"/>
    <p:sldId id="993" r:id="rId16"/>
    <p:sldId id="1000" r:id="rId17"/>
    <p:sldId id="957" r:id="rId18"/>
    <p:sldId id="959" r:id="rId19"/>
    <p:sldId id="992" r:id="rId20"/>
    <p:sldId id="978" r:id="rId21"/>
    <p:sldId id="982" r:id="rId22"/>
    <p:sldId id="984" r:id="rId23"/>
    <p:sldId id="995" r:id="rId24"/>
    <p:sldId id="996" r:id="rId25"/>
    <p:sldId id="997" r:id="rId26"/>
    <p:sldId id="952" r:id="rId27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custDataLst>
    <p:tags r:id="rId37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33CC"/>
    <a:srgbClr val="993300"/>
    <a:srgbClr val="FF0000"/>
    <a:srgbClr val="FF7C80"/>
    <a:srgbClr val="CC99FF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8110" autoAdjust="0"/>
  </p:normalViewPr>
  <p:slideViewPr>
    <p:cSldViewPr snapToGrid="0">
      <p:cViewPr varScale="1">
        <p:scale>
          <a:sx n="111" d="100"/>
          <a:sy n="111" d="100"/>
        </p:scale>
        <p:origin x="948" y="10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22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28, 2020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Brown: Polarization of Martingales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13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80886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Polarization of Bounded Martingales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62" y="5423647"/>
            <a:ext cx="885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Joint work with </a:t>
            </a:r>
            <a:r>
              <a:rPr lang="en-US" dirty="0" err="1" smtClean="0"/>
              <a:t>Jaroslaw</a:t>
            </a:r>
            <a:r>
              <a:rPr lang="en-US" dirty="0" smtClean="0"/>
              <a:t> </a:t>
            </a:r>
            <a:r>
              <a:rPr lang="en-US" dirty="0" err="1" smtClean="0"/>
              <a:t>Blasiok</a:t>
            </a:r>
            <a:r>
              <a:rPr lang="en-US" dirty="0" smtClean="0"/>
              <a:t> (Harvard), </a:t>
            </a:r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Guruswami</a:t>
            </a:r>
            <a:r>
              <a:rPr lang="en-US" dirty="0" smtClean="0"/>
              <a:t> (CMU), </a:t>
            </a:r>
            <a:r>
              <a:rPr lang="en-US" dirty="0" err="1" smtClean="0"/>
              <a:t>Preetum</a:t>
            </a:r>
            <a:r>
              <a:rPr lang="en-US" dirty="0" smtClean="0"/>
              <a:t> </a:t>
            </a:r>
            <a:r>
              <a:rPr lang="en-US" dirty="0" err="1" smtClean="0"/>
              <a:t>Nakkiran</a:t>
            </a:r>
            <a:r>
              <a:rPr lang="en-US" dirty="0" smtClean="0"/>
              <a:t> (Harvard) and </a:t>
            </a:r>
            <a:r>
              <a:rPr lang="en-US" dirty="0" err="1" smtClean="0"/>
              <a:t>Atri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 (Buffalo)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Definition and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 smtClean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Local Polarization:</a:t>
                </a:r>
              </a:p>
              <a:p>
                <a:pPr lvl="1"/>
                <a:r>
                  <a:rPr lang="en-US" dirty="0" smtClean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 rotWithShape="0">
                <a:blip r:embed="rId2"/>
                <a:stretch>
                  <a:fillRect l="-364" t="-116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5358" y="5602659"/>
            <a:ext cx="3492028" cy="642566"/>
            <a:chOff x="4997144" y="3401226"/>
            <a:chExt cx="3492028" cy="6425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144" y="3401226"/>
              <a:ext cx="3492028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“low end” condition. Similar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ondition for high end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1369" y="1662231"/>
            <a:ext cx="5372631" cy="1212835"/>
            <a:chOff x="3771369" y="1662231"/>
            <a:chExt cx="5372631" cy="12128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773759" y="2536974"/>
              <a:ext cx="3248455" cy="33809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1972" y="2528428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Both definitions qualitative!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71369" y="2701747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46967" y="1662231"/>
              <a:ext cx="1705005" cy="10309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365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(Idea):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The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decreases by constant factor in expectation in each step.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Step 2: Next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time steps,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plummets </a:t>
                </a:r>
                <a:r>
                  <a:rPr lang="en-US" dirty="0" err="1" smtClean="0"/>
                  <a:t>whp</a:t>
                </a:r>
                <a:endParaRPr lang="en-US" dirty="0"/>
              </a:p>
              <a:p>
                <a:pPr lvl="2"/>
                <a:r>
                  <a:rPr lang="en-US" dirty="0" smtClean="0"/>
                  <a:t>2.1: Say,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2.2: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Doob</a:t>
                </a:r>
                <a:r>
                  <a:rPr lang="en-US" dirty="0" smtClean="0"/>
                  <a:t>]</a:t>
                </a:r>
              </a:p>
              <a:p>
                <a:pPr lvl="2"/>
                <a:r>
                  <a:rPr lang="en-US" dirty="0" smtClean="0"/>
                  <a:t>2.3: If above doesn’t happen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whp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2543" y="569589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3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560468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Part III: Polar Codes</a:t>
            </a:r>
            <a:br>
              <a:rPr lang="en-US" dirty="0" smtClean="0"/>
            </a:br>
            <a:r>
              <a:rPr lang="en-US" dirty="0" smtClean="0"/>
              <a:t>Encoding, Decoding, Martingale,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23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Defn: 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form compression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if</a:t>
                </a:r>
              </a:p>
              <a:p>
                <a:pPr lvl="2"/>
                <a:r>
                  <a:rPr lang="en-US" b="0" dirty="0" smtClean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Hopefully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  <a:blipFill rotWithShape="0">
                <a:blip r:embed="rId2"/>
                <a:stretch>
                  <a:fillRect l="-370" t="-116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47878" y="2339788"/>
            <a:ext cx="1899709" cy="557832"/>
            <a:chOff x="6447867" y="2329088"/>
            <a:chExt cx="611841" cy="144555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447867" y="2329088"/>
              <a:ext cx="611841" cy="1445559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13928" y="2496621"/>
                  <a:ext cx="4987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28" y="2496621"/>
                  <a:ext cx="49872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442650" y="3292068"/>
            <a:ext cx="1316303" cy="1804367"/>
            <a:chOff x="6447865" y="2346512"/>
            <a:chExt cx="611841" cy="144555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447865" y="2346512"/>
              <a:ext cx="611841" cy="1445559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710004" y="2884562"/>
                  <a:ext cx="206191" cy="499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004" y="2884562"/>
                  <a:ext cx="206191" cy="4994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918" r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939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How to compress?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Arikan’s key idea: </a:t>
                </a:r>
              </a:p>
              <a:p>
                <a:pPr lvl="1"/>
                <a:r>
                  <a:rPr lang="en-US" b="0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Invertible – so does nothing?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independent, </a:t>
                </a:r>
              </a:p>
              <a:p>
                <a:pPr lvl="3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“less random” than either</a:t>
                </a:r>
              </a:p>
              <a:p>
                <a:pPr lvl="1"/>
                <a:r>
                  <a:rPr lang="en-US" dirty="0" smtClean="0"/>
                  <a:t>Iterate (ignoring conditioning)</a:t>
                </a:r>
              </a:p>
              <a:p>
                <a:pPr lvl="2"/>
                <a:r>
                  <a:rPr lang="en-US" dirty="0" smtClean="0"/>
                  <a:t>End with bits that are almost random, or almost determined (by others).</a:t>
                </a:r>
              </a:p>
              <a:p>
                <a:pPr lvl="2"/>
                <a:r>
                  <a:rPr lang="en-US" dirty="0" smtClean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elaborated: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4255" y="2909640"/>
            <a:ext cx="2195009" cy="1102719"/>
            <a:chOff x="753036" y="1400145"/>
            <a:chExt cx="2195009" cy="1102719"/>
          </a:xfrm>
        </p:grpSpPr>
        <p:sp>
          <p:nvSpPr>
            <p:cNvPr id="42" name="Oval 41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4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43" idx="7"/>
              <a:endCxn id="44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9885" y="1400145"/>
              <a:ext cx="768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  <a:r>
                <a:rPr lang="en-US" dirty="0" smtClean="0"/>
                <a:t>+D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813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3453" y="1503770"/>
            <a:ext cx="2978467" cy="1151494"/>
            <a:chOff x="752234" y="1351370"/>
            <a:chExt cx="2978467" cy="1151494"/>
          </a:xfrm>
        </p:grpSpPr>
        <p:sp>
          <p:nvSpPr>
            <p:cNvPr id="54" name="Oval 53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4" idx="6"/>
              <a:endCxn id="56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5" idx="7"/>
              <a:endCxn id="56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2202098" y="207813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88291" y="135137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A+B+C+D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2234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flipV="1">
            <a:off x="3054921" y="3800040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42" idx="2"/>
          </p:cNvCxnSpPr>
          <p:nvPr/>
        </p:nvCxnSpPr>
        <p:spPr bwMode="auto">
          <a:xfrm>
            <a:off x="2795215" y="2485434"/>
            <a:ext cx="1098492" cy="62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55" idx="3"/>
          </p:cNvCxnSpPr>
          <p:nvPr/>
        </p:nvCxnSpPr>
        <p:spPr bwMode="auto">
          <a:xfrm flipV="1">
            <a:off x="3038516" y="2468623"/>
            <a:ext cx="865037" cy="645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63757" y="1761565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93419" y="3956922"/>
            <a:ext cx="5722212" cy="2508589"/>
            <a:chOff x="793419" y="3956922"/>
            <a:chExt cx="5722212" cy="2508589"/>
          </a:xfrm>
        </p:grpSpPr>
        <p:grpSp>
          <p:nvGrpSpPr>
            <p:cNvPr id="65" name="Group 64"/>
            <p:cNvGrpSpPr/>
            <p:nvPr/>
          </p:nvGrpSpPr>
          <p:grpSpPr>
            <a:xfrm>
              <a:off x="793419" y="5362792"/>
              <a:ext cx="2303180" cy="1102719"/>
              <a:chOff x="653682" y="1400145"/>
              <a:chExt cx="2303180" cy="1102719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67" idx="6"/>
                <a:endCxn id="69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68" idx="7"/>
                <a:endCxn id="69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71069" y="1400145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665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3682" y="1409110"/>
                <a:ext cx="383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11853" y="4005697"/>
              <a:ext cx="2243867" cy="1102719"/>
              <a:chOff x="672116" y="1400145"/>
              <a:chExt cx="2243867" cy="110271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86" name="Straight Arrow Connector 85"/>
              <p:cNvCxnSpPr>
                <a:stCxn id="82" idx="6"/>
                <a:endCxn id="84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Arrow Connector 86"/>
              <p:cNvCxnSpPr>
                <a:stCxn id="83" idx="7"/>
                <a:endCxn id="84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218195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11944" y="1400145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8528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72116" y="1409110"/>
                <a:ext cx="346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51592" y="5362792"/>
              <a:ext cx="2178176" cy="1102719"/>
              <a:chOff x="753036" y="1400145"/>
              <a:chExt cx="2178176" cy="1102719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8" name="Straight Arrow Connector 97"/>
              <p:cNvCxnSpPr>
                <a:stCxn id="94" idx="6"/>
                <a:endCxn id="96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5" idx="7"/>
                <a:endCxn id="96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96716" y="1400145"/>
                <a:ext cx="7344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F+H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64813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550790" y="3956922"/>
              <a:ext cx="2964841" cy="1151494"/>
              <a:chOff x="752234" y="1351370"/>
              <a:chExt cx="2964841" cy="1151494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6" idx="6"/>
                <a:endCxn id="108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Arrow Connector 110"/>
              <p:cNvCxnSpPr>
                <a:stCxn id="107" idx="7"/>
                <a:endCxn id="108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2194884" y="2078134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01917" y="1351370"/>
                <a:ext cx="1515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E+F+G+H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2234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 bwMode="auto">
            <a:xfrm flipV="1">
              <a:off x="3042258" y="6253192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endCxn id="94" idx="2"/>
            </p:cNvCxnSpPr>
            <p:nvPr/>
          </p:nvCxnSpPr>
          <p:spPr bwMode="auto">
            <a:xfrm>
              <a:off x="2782552" y="4938586"/>
              <a:ext cx="1098492" cy="6242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>
              <a:endCxn id="107" idx="3"/>
            </p:cNvCxnSpPr>
            <p:nvPr/>
          </p:nvCxnSpPr>
          <p:spPr bwMode="auto">
            <a:xfrm flipV="1">
              <a:off x="3025853" y="4921775"/>
              <a:ext cx="865037" cy="6455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3051094" y="4214717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523947" y="1695450"/>
            <a:ext cx="2896047" cy="4576669"/>
            <a:chOff x="5523947" y="1695450"/>
            <a:chExt cx="2896047" cy="457666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 flipV="1">
              <a:off x="6531916" y="1737989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>
              <a:stCxn id="61" idx="3"/>
              <a:endCxn id="150" idx="2"/>
            </p:cNvCxnSpPr>
            <p:nvPr/>
          </p:nvCxnSpPr>
          <p:spPr bwMode="auto">
            <a:xfrm>
              <a:off x="5784682" y="2430589"/>
              <a:ext cx="1565017" cy="606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>
              <a:endCxn id="142" idx="3"/>
            </p:cNvCxnSpPr>
            <p:nvPr/>
          </p:nvCxnSpPr>
          <p:spPr bwMode="auto">
            <a:xfrm>
              <a:off x="5826500" y="3116356"/>
              <a:ext cx="1565674" cy="10815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endCxn id="158" idx="2"/>
            </p:cNvCxnSpPr>
            <p:nvPr/>
          </p:nvCxnSpPr>
          <p:spPr bwMode="auto">
            <a:xfrm>
              <a:off x="5575096" y="3806701"/>
              <a:ext cx="1740985" cy="17393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endCxn id="131" idx="2"/>
            </p:cNvCxnSpPr>
            <p:nvPr/>
          </p:nvCxnSpPr>
          <p:spPr bwMode="auto">
            <a:xfrm flipV="1">
              <a:off x="6527613" y="2419350"/>
              <a:ext cx="802107" cy="17381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endCxn id="151" idx="2"/>
            </p:cNvCxnSpPr>
            <p:nvPr/>
          </p:nvCxnSpPr>
          <p:spPr bwMode="auto">
            <a:xfrm flipV="1">
              <a:off x="5844413" y="3733654"/>
              <a:ext cx="1505286" cy="11747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endCxn id="143" idx="2"/>
            </p:cNvCxnSpPr>
            <p:nvPr/>
          </p:nvCxnSpPr>
          <p:spPr bwMode="auto">
            <a:xfrm flipV="1">
              <a:off x="5844413" y="4875864"/>
              <a:ext cx="1537915" cy="7228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5523947" y="6229024"/>
              <a:ext cx="1799629" cy="4309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7329720" y="1695450"/>
              <a:ext cx="1037666" cy="750794"/>
              <a:chOff x="7532594" y="515515"/>
              <a:chExt cx="1037666" cy="750794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34" name="Straight Arrow Connector 133"/>
              <p:cNvCxnSpPr>
                <a:stCxn id="130" idx="6"/>
                <a:endCxn id="13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Arrow Connector 134"/>
              <p:cNvCxnSpPr>
                <a:stCxn id="131" idx="7"/>
                <a:endCxn id="13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7382328" y="4151964"/>
              <a:ext cx="1037666" cy="750794"/>
              <a:chOff x="7532594" y="515515"/>
              <a:chExt cx="1037666" cy="750794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46" name="Straight Arrow Connector 145"/>
              <p:cNvCxnSpPr>
                <a:stCxn id="142" idx="6"/>
                <a:endCxn id="144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Arrow Connector 146"/>
              <p:cNvCxnSpPr>
                <a:stCxn id="143" idx="7"/>
                <a:endCxn id="144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9" name="Group 148"/>
            <p:cNvGrpSpPr/>
            <p:nvPr/>
          </p:nvGrpSpPr>
          <p:grpSpPr>
            <a:xfrm>
              <a:off x="7349699" y="3009754"/>
              <a:ext cx="1037666" cy="750794"/>
              <a:chOff x="7532594" y="515515"/>
              <a:chExt cx="1037666" cy="750794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54" name="Straight Arrow Connector 153"/>
              <p:cNvCxnSpPr>
                <a:stCxn id="150" idx="6"/>
                <a:endCxn id="15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Arrow Connector 154"/>
              <p:cNvCxnSpPr>
                <a:stCxn id="151" idx="7"/>
                <a:endCxn id="15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7" name="Group 156"/>
            <p:cNvGrpSpPr/>
            <p:nvPr/>
          </p:nvGrpSpPr>
          <p:grpSpPr>
            <a:xfrm>
              <a:off x="7316081" y="5519144"/>
              <a:ext cx="1037666" cy="750794"/>
              <a:chOff x="7532594" y="515515"/>
              <a:chExt cx="1037666" cy="750794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58" idx="6"/>
                <a:endCxn id="160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Arrow Connector 162"/>
              <p:cNvCxnSpPr>
                <a:stCxn id="159" idx="7"/>
                <a:endCxn id="160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69" name="Group 168"/>
          <p:cNvGrpSpPr/>
          <p:nvPr/>
        </p:nvGrpSpPr>
        <p:grpSpPr>
          <a:xfrm>
            <a:off x="614847" y="1041528"/>
            <a:ext cx="8071953" cy="1189826"/>
            <a:chOff x="7252997" y="4357032"/>
            <a:chExt cx="8071953" cy="1189826"/>
          </a:xfrm>
        </p:grpSpPr>
        <p:sp>
          <p:nvSpPr>
            <p:cNvPr id="167" name="Rounded Rectangle 166"/>
            <p:cNvSpPr/>
            <p:nvPr/>
          </p:nvSpPr>
          <p:spPr bwMode="auto">
            <a:xfrm>
              <a:off x="8849897" y="4357032"/>
              <a:ext cx="6387113" cy="90302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>
                    <a:buNone/>
                  </a:pPr>
                  <a:r>
                    <a:rPr lang="en-US" dirty="0"/>
                    <a:t>Martingale: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conditional entropy of </a:t>
                  </a:r>
                </a:p>
                <a:p>
                  <a:pPr marL="457200">
                    <a:buNone/>
                  </a:pPr>
                  <a:r>
                    <a:rPr lang="en-US" dirty="0"/>
                    <a:t>                                     random output after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iterations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209" r="-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499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Encoding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blipFill rotWithShape="0">
                <a:blip r:embed="rId23"/>
                <a:stretch>
                  <a:fillRect l="-1751" t="-4724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549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1. Decoding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2. Polarization!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blipFill rotWithShape="0">
                <a:blip r:embed="rId26"/>
                <a:stretch>
                  <a:fillRect l="-2194" t="-32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Butterfly: Decoding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 smtClean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Decoding Algorithm: </a:t>
                </a:r>
              </a:p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blipFill rotWithShape="0">
                <a:blip r:embed="rId21"/>
                <a:stretch>
                  <a:fillRect l="-940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blipFill rotWithShape="0">
                <a:blip r:embed="rId22"/>
                <a:stretch>
                  <a:fillRect t="-119672" r="-548" b="-19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192199" y="3128946"/>
            <a:ext cx="33345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Key idea: Stronger induction!</a:t>
            </a:r>
          </a:p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- non-identical product distribution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01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Martingale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33286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4005" r="-7862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9660" y="2119602"/>
                <a:ext cx="38355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Idea: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60" y="2119602"/>
                <a:ext cx="3835537" cy="809068"/>
              </a:xfrm>
              <a:prstGeom prst="rect">
                <a:avLst/>
              </a:prstGeom>
              <a:blipFill rotWithShape="0">
                <a:blip r:embed="rId22"/>
                <a:stretch>
                  <a:fillRect l="-1431" t="-378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72581" y="3889685"/>
                <a:ext cx="1976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Martingale!</a:t>
                </a:r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81" y="3889685"/>
                <a:ext cx="1976375" cy="400110"/>
              </a:xfrm>
              <a:prstGeom prst="rect">
                <a:avLst/>
              </a:prstGeom>
              <a:blipFill rotWithShape="0">
                <a:blip r:embed="rId23"/>
                <a:stretch>
                  <a:fillRect t="-9091" r="-4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61689" y="4354530"/>
                <a:ext cx="153946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Polarizes? </a:t>
                </a:r>
              </a:p>
              <a:p>
                <a:pPr>
                  <a:buNone/>
                </a:pPr>
                <a:r>
                  <a:rPr lang="en-US" dirty="0" smtClean="0"/>
                  <a:t>Strongly?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 smtClean="0"/>
                  <a:t> Locally?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89" y="4354530"/>
                <a:ext cx="1539460" cy="1138773"/>
              </a:xfrm>
              <a:prstGeom prst="rect">
                <a:avLst/>
              </a:prstGeom>
              <a:blipFill rotWithShape="0">
                <a:blip r:embed="rId24"/>
                <a:stretch>
                  <a:fillRect l="-3953" t="-3209" r="-513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43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14" grpId="0" animBg="1"/>
      <p:bldP spid="115" grpId="0" animBg="1"/>
      <p:bldP spid="64" grpId="0" animBg="1"/>
      <p:bldP spid="7" grpId="0"/>
      <p:bldP spid="89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Polarization of </a:t>
            </a:r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</p:spPr>
            <p:txBody>
              <a:bodyPr/>
              <a:lstStyle/>
              <a:p>
                <a:r>
                  <a:rPr lang="en-US" dirty="0" smtClean="0"/>
                  <a:t>Variance in the Middle:</a:t>
                </a:r>
              </a:p>
              <a:p>
                <a:pPr lvl="1"/>
                <a:r>
                  <a:rPr lang="en-US" sz="2000" dirty="0" smtClean="0"/>
                  <a:t>Roughly: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sz="2000" dirty="0" smtClean="0"/>
                  <a:t>  + continuity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Suction:</a:t>
                </a:r>
              </a:p>
              <a:p>
                <a:pPr lvl="1"/>
                <a:r>
                  <a:rPr lang="en-US" sz="2000" dirty="0" smtClean="0"/>
                  <a:t>High end: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Low end: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sz="2000" dirty="0"/>
                  <a:t>Dealing with conditioning – more work (lots of Markov)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  <a:blipFill rotWithShape="0">
                <a:blip r:embed="rId2"/>
                <a:stretch>
                  <a:fillRect l="-357" t="-1161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35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255712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Martingale: </a:t>
                </a:r>
                <a:r>
                  <a:rPr lang="en-US" dirty="0"/>
                  <a:t>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𝑋</m:t>
                        </m:r>
                      </m:e>
                      <m:sub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0</m:t>
                        </m:r>
                      </m:sub>
                    </m:sSub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𝑋</m:t>
                        </m:r>
                      </m:e>
                      <m:sub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𝑡</m:t>
                        </m:r>
                      </m:sub>
                    </m:sSub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,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… </m:t>
                    </m:r>
                  </m:oMath>
                </a14:m>
                <a:r>
                  <a:rPr lang="en-US" dirty="0" err="1" smtClean="0"/>
                  <a:t>s.t.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𝑡</m:t>
                            </m:r>
                          </m:sub>
                        </m:sSub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| </m:t>
                        </m:r>
                        <m:sSub>
                          <m:sSubPr>
                            <m:ctrl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,…,</m:t>
                        </m:r>
                        <m:sSub>
                          <m:sSubPr>
                            <m:ctrl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𝑡</m:t>
                            </m:r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</m:t>
                    </m:r>
                    <m:sSub>
                      <m:sSubPr>
                        <m:ctrl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𝑋</m:t>
                        </m:r>
                      </m:e>
                      <m:sub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𝑡</m:t>
                        </m:r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−</m:t>
                        </m:r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Gambling … randomized algorithms …</a:t>
                </a:r>
              </a:p>
              <a:p>
                <a:endParaRPr lang="en-US" dirty="0"/>
              </a:p>
              <a:p>
                <a:r>
                  <a:rPr lang="en-US" dirty="0" smtClean="0"/>
                  <a:t>Bounded: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Polarization: When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 fast is the convergence? Tools?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255712"/>
                <a:ext cx="8229600" cy="4724400"/>
              </a:xfrm>
              <a:blipFill>
                <a:blip r:embed="rId2"/>
                <a:stretch>
                  <a:fillRect l="-370" t="-1161" b="-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57753" y="4340661"/>
                <a:ext cx="3561296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53" y="4340661"/>
                <a:ext cx="3561296" cy="1479764"/>
              </a:xfrm>
              <a:prstGeom prst="rect">
                <a:avLst/>
              </a:prstGeom>
              <a:blipFill>
                <a:blip r:embed="rId3"/>
                <a:stretch>
                  <a:fillRect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65467" y="4555534"/>
                <a:ext cx="3664465" cy="891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67" y="4555534"/>
                <a:ext cx="3664465" cy="891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847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 contributions”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far: Reproduced old work (simpler proofs?)</a:t>
                </a:r>
              </a:p>
              <a:p>
                <a:r>
                  <a:rPr lang="en-US" dirty="0" smtClean="0"/>
                  <a:t>Main new technical contributions:</a:t>
                </a:r>
              </a:p>
              <a:p>
                <a:pPr lvl="1"/>
                <a:r>
                  <a:rPr lang="en-US" dirty="0" smtClean="0"/>
                  <a:t>Strong polarization of general transforms</a:t>
                </a:r>
              </a:p>
              <a:p>
                <a:pPr lvl="2"/>
                <a:r>
                  <a:rPr lang="en-US" dirty="0" smtClean="0"/>
                  <a:t>E.g.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Exponentially strong polarization [BGS’18]</a:t>
                </a:r>
              </a:p>
              <a:p>
                <a:pPr lvl="2"/>
                <a:r>
                  <a:rPr lang="en-US" dirty="0" smtClean="0"/>
                  <a:t>Suction at low end is very strong! </a:t>
                </a:r>
              </a:p>
              <a:p>
                <a:pPr lvl="2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matrix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99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 smtClean="0"/>
                  <a:t> whp</a:t>
                </a:r>
              </a:p>
              <a:p>
                <a:pPr lvl="1"/>
                <a:r>
                  <a:rPr lang="en-US" dirty="0" smtClean="0"/>
                  <a:t>Strong polarization of Markovian sources [GNS’19?]</a:t>
                </a:r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eparation of compression of known sources from unknown ones.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2593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Polarization:</a:t>
            </a:r>
          </a:p>
          <a:p>
            <a:pPr lvl="1"/>
            <a:r>
              <a:rPr lang="en-US" dirty="0" smtClean="0"/>
              <a:t>Important phenomenon associated with bounded random variables. </a:t>
            </a:r>
          </a:p>
          <a:p>
            <a:pPr lvl="1"/>
            <a:r>
              <a:rPr lang="en-US" dirty="0" smtClean="0"/>
              <a:t>Not always bad </a:t>
            </a:r>
            <a:r>
              <a:rPr lang="en-US" dirty="0" smtClean="0">
                <a:sym typeface="Wingdings" panose="05000000000000000000" pitchFamily="2" charset="2"/>
              </a:rPr>
              <a:t> </a:t>
            </a:r>
            <a:endParaRPr lang="en-US" dirty="0" smtClean="0"/>
          </a:p>
          <a:p>
            <a:pPr lvl="1"/>
            <a:r>
              <a:rPr lang="en-US" dirty="0" smtClean="0"/>
              <a:t>Needs better understanding!</a:t>
            </a:r>
          </a:p>
          <a:p>
            <a:pPr lvl="2"/>
            <a:r>
              <a:rPr lang="en-US" dirty="0" smtClean="0"/>
              <a:t>Recently also used in CS:</a:t>
            </a:r>
          </a:p>
          <a:p>
            <a:pPr lvl="3"/>
            <a:r>
              <a:rPr lang="en-US" dirty="0" smtClean="0"/>
              <a:t>[Lovett </a:t>
            </a:r>
            <a:r>
              <a:rPr lang="en-US" dirty="0" err="1" smtClean="0"/>
              <a:t>Meka</a:t>
            </a:r>
            <a:r>
              <a:rPr lang="en-US" dirty="0" smtClean="0"/>
              <a:t>] – implicit</a:t>
            </a:r>
          </a:p>
          <a:p>
            <a:pPr lvl="3"/>
            <a:r>
              <a:rPr lang="en-US" dirty="0" smtClean="0"/>
              <a:t>[Chattopadhyay-</a:t>
            </a:r>
            <a:r>
              <a:rPr lang="en-US" dirty="0" err="1" smtClean="0"/>
              <a:t>Hatami</a:t>
            </a:r>
            <a:r>
              <a:rPr lang="en-US" dirty="0" smtClean="0"/>
              <a:t>-Hosseini-Lovett] - explicit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560468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Part I: Motivation</a:t>
            </a:r>
            <a:br>
              <a:rPr lang="en-US" dirty="0" smtClean="0"/>
            </a:br>
            <a:r>
              <a:rPr lang="en-US" dirty="0" smtClean="0"/>
              <a:t>Achieving Shannon Capacity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8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and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Shannon [‘48]: For every (noisy) channel of communication,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communication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possible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not. </a:t>
                </a:r>
              </a:p>
              <a:p>
                <a:pPr lvl="1"/>
                <a:r>
                  <a:rPr lang="en-US" dirty="0" smtClean="0"/>
                  <a:t>formalization – omitted.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Acts independently on bits</a:t>
                </a:r>
              </a:p>
              <a:p>
                <a:pPr lvl="1"/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70049" y="3152908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501610" y="2522870"/>
            <a:ext cx="2661754" cy="2217218"/>
            <a:chOff x="7618201" y="2355440"/>
            <a:chExt cx="3141930" cy="134666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714436" y="2355440"/>
              <a:ext cx="2931194" cy="1346668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18201" y="2420667"/>
                  <a:ext cx="3141930" cy="118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800" dirty="0" smtClean="0">
                      <a:solidFill>
                        <a:schemeClr val="tx1"/>
                      </a:solidFill>
                    </a:rPr>
                    <a:t>Capacity?</a:t>
                  </a: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∃ 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>
                    <a:buNone/>
                  </a:pPr>
                  <a:r>
                    <a:rPr lang="en-US" sz="1400" dirty="0" smtClean="0">
                      <a:solidFill>
                        <a:schemeClr val="tx1"/>
                      </a:solidFill>
                    </a:rPr>
                    <a:t>w.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𝐵𝑆𝐶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dirty="0">
                      <a:solidFill>
                        <a:schemeClr val="tx1"/>
                      </a:solidFill>
                    </a:rPr>
                    <a:t>(Rate)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201" y="2420667"/>
                  <a:ext cx="3141930" cy="11851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59" t="-1869" b="-6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340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“Achieving” Shannon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phrase. Many mathematical interpretations.</a:t>
                </a:r>
              </a:p>
              <a:p>
                <a:r>
                  <a:rPr lang="en-US" dirty="0" smtClean="0"/>
                  <a:t>Some possibilities:</a:t>
                </a:r>
              </a:p>
              <a:p>
                <a:pPr lvl="1"/>
                <a:r>
                  <a:rPr lang="en-US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be? 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algorithms?</a:t>
                </a:r>
                <a:endParaRPr lang="en-US" dirty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et al.’95]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b="0" dirty="0" smtClean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?)</a:t>
                </a:r>
              </a:p>
              <a:p>
                <a:pPr lvl="2"/>
                <a:r>
                  <a:rPr lang="en-US" dirty="0" smtClean="0"/>
                  <a:t>Open till 2008</a:t>
                </a:r>
              </a:p>
              <a:p>
                <a:pPr lvl="2"/>
                <a:r>
                  <a:rPr lang="en-US" dirty="0" smtClean="0"/>
                  <a:t>Arikan’08: Invented “Polar Codes” …</a:t>
                </a:r>
              </a:p>
              <a:p>
                <a:pPr lvl="2"/>
                <a:r>
                  <a:rPr lang="en-US" sz="2000" dirty="0" smtClean="0"/>
                  <a:t>Final resolution: Guruswami+Xia’13, Hassani+Alishahi+Urbanke’13 – </a:t>
                </a:r>
                <a:r>
                  <a:rPr lang="en-US" dirty="0" smtClean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blipFill rotWithShape="0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2019" y="2590470"/>
                <a:ext cx="544909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19" y="2590470"/>
                <a:ext cx="5449094" cy="552972"/>
              </a:xfrm>
              <a:prstGeom prst="rect">
                <a:avLst/>
              </a:prstGeom>
              <a:blipFill rotWithShape="0">
                <a:blip r:embed="rId4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14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Codes and Polarization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399" y="1069676"/>
                <a:ext cx="9031601" cy="4724400"/>
              </a:xfrm>
            </p:spPr>
            <p:txBody>
              <a:bodyPr/>
              <a:lstStyle/>
              <a:p>
                <a:r>
                  <a:rPr lang="en-US" dirty="0" smtClean="0"/>
                  <a:t>Arikan:</a:t>
                </a:r>
              </a:p>
              <a:p>
                <a:pPr lvl="1"/>
                <a:r>
                  <a:rPr lang="en-US" dirty="0" smtClean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 smtClean="0"/>
                  <a:t>Associated martingales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 smtClean="0"/>
                  <a:t> code: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Prove Polarization: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then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 smtClean="0"/>
                  <a:t>th</a:t>
                </a:r>
                <a:r>
                  <a:rPr lang="en-US" b="0" dirty="0" smtClean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-close to capacity, and </a:t>
                </a:r>
                <a:endParaRPr lang="en-US" sz="2800" b="0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BSC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Encode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/>
                  <a:t>(“strong polarization”) </a:t>
                </a:r>
              </a:p>
              <a:p>
                <a:pPr lvl="2"/>
                <a:r>
                  <a:rPr lang="en-US" dirty="0" err="1"/>
                  <a:t>Arikan</a:t>
                </a:r>
                <a:r>
                  <a:rPr lang="en-US" dirty="0"/>
                  <a:t> et al.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[GX13,HAU13]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lvl="2"/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99" y="1069676"/>
                <a:ext cx="9031601" cy="4724400"/>
              </a:xfrm>
              <a:blipFill>
                <a:blip r:embed="rId2"/>
                <a:stretch>
                  <a:fillRect l="-270" t="-1032" b="-13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1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560468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Part II: Martingales,</a:t>
            </a:r>
            <a:br>
              <a:rPr lang="en-US" dirty="0" smtClean="0"/>
            </a:br>
            <a:r>
              <a:rPr lang="en-US" dirty="0" smtClean="0"/>
              <a:t>Polarization, Strong &amp; Local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>
                <a:blip r:embed="rId2"/>
                <a:stretch>
                  <a:fillRect b="-1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44401" y="1333517"/>
            <a:ext cx="1363396" cy="374616"/>
            <a:chOff x="4997144" y="3401226"/>
            <a:chExt cx="3492028" cy="64256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144" y="3401226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Converges!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4401" y="2558899"/>
            <a:ext cx="1363396" cy="897521"/>
            <a:chOff x="4997144" y="3401226"/>
            <a:chExt cx="3492028" cy="100304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Uniform on [0,1]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6852" y="4003410"/>
            <a:ext cx="1363396" cy="1010305"/>
            <a:chOff x="4997144" y="3401226"/>
            <a:chExt cx="3492028" cy="100304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 (weakly)!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1950" y="5210174"/>
            <a:ext cx="1363396" cy="1186892"/>
            <a:chOff x="4997144" y="3401226"/>
            <a:chExt cx="3492028" cy="108751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7144" y="3401226"/>
              <a:ext cx="3492028" cy="1087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(strongly)!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5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" y="1255712"/>
            <a:ext cx="3001696" cy="23346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Brown: Polarization of Martingales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7" y="122336"/>
            <a:ext cx="3751729" cy="291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7" y="3094880"/>
            <a:ext cx="3980329" cy="30958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0862" y="4529566"/>
            <a:ext cx="4012445" cy="1125595"/>
            <a:chOff x="649480" y="4292618"/>
            <a:chExt cx="4012445" cy="112559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49480" y="4292618"/>
              <a:ext cx="4012445" cy="1125595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480" y="4292618"/>
              <a:ext cx="4012445" cy="107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Issues:</a:t>
              </a:r>
            </a:p>
            <a:p>
              <a:pPr algn="l"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Local behavior – well understood</a:t>
              </a:r>
            </a:p>
            <a:p>
              <a:pPr algn="l"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Challenge: Limiting behavior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422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57223</TotalTime>
  <Words>706</Words>
  <Application>Microsoft Office PowerPoint</Application>
  <PresentationFormat>On-screen Show (4:3)</PresentationFormat>
  <Paragraphs>335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</vt:lpstr>
      <vt:lpstr>Verdana</vt:lpstr>
      <vt:lpstr>Arial</vt:lpstr>
      <vt:lpstr>Cambria Math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This talk</vt:lpstr>
      <vt:lpstr>Part I: Motivation Achieving Shannon Capacity</vt:lpstr>
      <vt:lpstr>Shannon and Channel Capacity</vt:lpstr>
      <vt:lpstr>“Achieving” Shannon Capacity</vt:lpstr>
      <vt:lpstr>Polar Codes and Polarization</vt:lpstr>
      <vt:lpstr>Part II: Martingales, Polarization, Strong &amp; Local</vt:lpstr>
      <vt:lpstr>Some examples</vt:lpstr>
      <vt:lpstr>Arikan Martingale</vt:lpstr>
      <vt:lpstr>Main Result: Definition and Theorem</vt:lpstr>
      <vt:lpstr>Proof (Idea):</vt:lpstr>
      <vt:lpstr>Part III: Polar Codes Encoding, Decoding, Martingale, Polarization</vt:lpstr>
      <vt:lpstr>Lesson 0: Compression ⇒ Coding</vt:lpstr>
      <vt:lpstr>Question: How to compress?</vt:lpstr>
      <vt:lpstr>Iteration elaborated:</vt:lpstr>
      <vt:lpstr>The Polarization Butterfly</vt:lpstr>
      <vt:lpstr>The Polarization Butterfly: Decoding</vt:lpstr>
      <vt:lpstr>Polarization Martingale</vt:lpstr>
      <vt:lpstr>Local Polarization of Arikan Martingale</vt:lpstr>
      <vt:lpstr>“New contributions”</vt:lpstr>
      <vt:lpstr>Conclusions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2022</cp:revision>
  <cp:lastPrinted>2001-06-13T20:26:27Z</cp:lastPrinted>
  <dcterms:created xsi:type="dcterms:W3CDTF">2001-06-13T15:36:44Z</dcterms:created>
  <dcterms:modified xsi:type="dcterms:W3CDTF">2020-01-26T16:29:59Z</dcterms:modified>
</cp:coreProperties>
</file>