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13"/>
  </p:notesMasterIdLst>
  <p:handoutMasterIdLst>
    <p:handoutMasterId r:id="rId14"/>
  </p:handoutMasterIdLst>
  <p:sldIdLst>
    <p:sldId id="944" r:id="rId6"/>
    <p:sldId id="997" r:id="rId7"/>
    <p:sldId id="998" r:id="rId8"/>
    <p:sldId id="993" r:id="rId9"/>
    <p:sldId id="994" r:id="rId10"/>
    <p:sldId id="995" r:id="rId11"/>
    <p:sldId id="996" r:id="rId12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42">
          <p15:clr>
            <a:srgbClr val="A4A3A4"/>
          </p15:clr>
        </p15:guide>
        <p15:guide id="2" pos="5759">
          <p15:clr>
            <a:srgbClr val="A4A3A4"/>
          </p15:clr>
        </p15:guide>
        <p15:guide id="3" pos="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4EE00"/>
    <a:srgbClr val="A50021"/>
    <a:srgbClr val="FF0066"/>
    <a:srgbClr val="FFFF00"/>
    <a:srgbClr val="CC00CC"/>
    <a:srgbClr val="FF7C80"/>
    <a:srgbClr val="FF5050"/>
    <a:srgbClr val="CC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90" autoAdjust="0"/>
    <p:restoredTop sz="98110" autoAdjust="0"/>
  </p:normalViewPr>
  <p:slideViewPr>
    <p:cSldViewPr snapToGrid="0">
      <p:cViewPr varScale="1">
        <p:scale>
          <a:sx n="142" d="100"/>
          <a:sy n="142" d="100"/>
        </p:scale>
        <p:origin x="2918" y="101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/>
              <a:t>Sept. 17, 2021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>
                <a:lvl1pPr>
                  <a:defRPr dirty="0" smtClean="0">
                    <a:solidFill>
                      <a:srgbClr val="00B050"/>
                    </a:solidFill>
                  </a:defRPr>
                </a:lvl1pPr>
              </a:lstStyle>
              <a:p>
                <a:pPr>
                  <a:defRPr/>
                </a:pPr>
                <a:r>
                  <a:rPr lang="en-US"/>
                  <a:t>Madhu Sudan: CS Lunch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700" y="6245225"/>
            <a:ext cx="1369686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216443" y="6244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of 7</a:t>
            </a: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/>
              <a:t>Sept. 17, 2021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"/>
              <p:cNvSpPr>
                <a:spLocks noGrp="1" noChangeArrowheads="1"/>
              </p:cNvSpPr>
              <p:nvPr>
                <p:ph type="ftr" sz="quarter" idx="11"/>
              </p:nvPr>
            </p:nvSpPr>
            <p:spPr>
              <a:ln/>
            </p:spPr>
            <p:txBody>
              <a:bodyPr/>
              <a:lstStyle>
                <a:lvl1pPr>
                  <a:defRPr>
                    <a:solidFill>
                      <a:srgbClr val="00B050"/>
                    </a:solidFill>
                  </a:defRPr>
                </a:lvl1pPr>
              </a:lstStyle>
              <a:p>
                <a:pPr>
                  <a:defRPr/>
                </a:pPr>
                <a:r>
                  <a:rPr lang="en-US"/>
                  <a:t>Madhu Sudan: CS Lunch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7700" y="6245225"/>
            <a:ext cx="1344634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8199154" y="6247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of 26</a:t>
            </a: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245225"/>
            <a:ext cx="474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Sept. 17, 2021</a:t>
            </a:r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Madhu Sudan: CS Lunch</a:t>
            </a:r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36FD-211A-4023-AB05-4FEEA5CB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93" y="381000"/>
            <a:ext cx="9106348" cy="609600"/>
          </a:xfrm>
        </p:spPr>
        <p:txBody>
          <a:bodyPr/>
          <a:lstStyle/>
          <a:p>
            <a:r>
              <a:rPr lang="en-US" sz="2400" dirty="0"/>
              <a:t>My Interests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E2242-F42F-4522-BDA7-927E897E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06" y="1066800"/>
            <a:ext cx="8229600" cy="4724400"/>
          </a:xfrm>
        </p:spPr>
        <p:txBody>
          <a:bodyPr/>
          <a:lstStyle/>
          <a:p>
            <a:r>
              <a:rPr lang="en-US" dirty="0"/>
              <a:t>Mainly: Reliability (in communication) </a:t>
            </a:r>
            <a:r>
              <a:rPr lang="en-US" sz="700" dirty="0"/>
              <a:t>(in theory)</a:t>
            </a:r>
            <a:endParaRPr lang="en-US" dirty="0"/>
          </a:p>
          <a:p>
            <a:r>
              <a:rPr lang="en-US" dirty="0"/>
              <a:t>Some Past Works:</a:t>
            </a:r>
          </a:p>
          <a:p>
            <a:pPr lvl="1"/>
            <a:r>
              <a:rPr lang="en-US" sz="2000" dirty="0"/>
              <a:t>Error-correcting codes &amp; List decoding</a:t>
            </a:r>
          </a:p>
          <a:p>
            <a:pPr lvl="1"/>
            <a:r>
              <a:rPr lang="en-US" sz="2000" dirty="0"/>
              <a:t>Local testing/correcting of codes</a:t>
            </a:r>
          </a:p>
          <a:p>
            <a:pPr lvl="1"/>
            <a:r>
              <a:rPr lang="en-US" sz="2000" dirty="0"/>
              <a:t>Communication with no prior context!</a:t>
            </a:r>
          </a:p>
          <a:p>
            <a:pPr lvl="2"/>
            <a:r>
              <a:rPr lang="en-US" sz="2000" dirty="0"/>
              <a:t>(Talking to alien, child learning language)</a:t>
            </a:r>
          </a:p>
          <a:p>
            <a:pPr lvl="1"/>
            <a:r>
              <a:rPr lang="en-US" sz="2000" dirty="0"/>
              <a:t>Communication with lots of (imperfectly shared) context </a:t>
            </a:r>
          </a:p>
          <a:p>
            <a:pPr lvl="2"/>
            <a:r>
              <a:rPr lang="en-US" sz="2000" dirty="0"/>
              <a:t>This talk?</a:t>
            </a:r>
          </a:p>
          <a:p>
            <a:r>
              <a:rPr lang="en-US" dirty="0"/>
              <a:t>Other interests:</a:t>
            </a:r>
          </a:p>
          <a:p>
            <a:pPr lvl="1"/>
            <a:r>
              <a:rPr lang="en-US" sz="2000" dirty="0"/>
              <a:t>Probabilistically Checkable Proofs … </a:t>
            </a:r>
          </a:p>
          <a:p>
            <a:pPr lvl="1"/>
            <a:r>
              <a:rPr lang="en-US" sz="2000" dirty="0"/>
              <a:t>Any mathematically interesting question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165B-C2A5-49EA-BCA3-BAEA3453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17, 2021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85B883EC-4385-429A-B433-B628C5FBBF5B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/>
                  <a:t>Madhu Sudan: CS Lunch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85B883EC-4385-429A-B433-B628C5FBBF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10F57-9963-4648-BAE5-D6A94AE5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791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36FD-211A-4023-AB05-4FEEA5CB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93" y="381000"/>
            <a:ext cx="9106348" cy="609600"/>
          </a:xfrm>
        </p:spPr>
        <p:txBody>
          <a:bodyPr/>
          <a:lstStyle/>
          <a:p>
            <a:r>
              <a:rPr lang="en-US" sz="2400" dirty="0"/>
              <a:t>My Interests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E2242-F42F-4522-BDA7-927E897E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06" y="1066800"/>
            <a:ext cx="8229600" cy="4724400"/>
          </a:xfrm>
        </p:spPr>
        <p:txBody>
          <a:bodyPr/>
          <a:lstStyle/>
          <a:p>
            <a:r>
              <a:rPr lang="en-US" dirty="0"/>
              <a:t>Mainly: Reliability (in communication) </a:t>
            </a:r>
            <a:r>
              <a:rPr lang="en-US" sz="700" dirty="0"/>
              <a:t>(in theory)</a:t>
            </a:r>
            <a:endParaRPr lang="en-US" dirty="0"/>
          </a:p>
          <a:p>
            <a:r>
              <a:rPr lang="en-US" dirty="0"/>
              <a:t>Some Past Works:</a:t>
            </a:r>
          </a:p>
          <a:p>
            <a:pPr lvl="1"/>
            <a:r>
              <a:rPr lang="en-US" sz="2000" dirty="0"/>
              <a:t>Error-correcting codes &amp; List decoding</a:t>
            </a:r>
          </a:p>
          <a:p>
            <a:pPr lvl="1"/>
            <a:r>
              <a:rPr lang="en-US" sz="2000" dirty="0"/>
              <a:t>Local testing/correcting of codes</a:t>
            </a:r>
          </a:p>
          <a:p>
            <a:pPr lvl="1"/>
            <a:r>
              <a:rPr lang="en-US" sz="2000" dirty="0"/>
              <a:t>Communication with no prior context!</a:t>
            </a:r>
          </a:p>
          <a:p>
            <a:pPr lvl="2"/>
            <a:r>
              <a:rPr lang="en-US" sz="2000" dirty="0"/>
              <a:t>(Talking to alien, child learning language)</a:t>
            </a:r>
          </a:p>
          <a:p>
            <a:pPr lvl="1"/>
            <a:r>
              <a:rPr lang="en-US" sz="2000" dirty="0"/>
              <a:t>Communication with lots of (imperfectly shared) context </a:t>
            </a:r>
          </a:p>
          <a:p>
            <a:pPr lvl="2"/>
            <a:r>
              <a:rPr lang="en-US" sz="2000" dirty="0"/>
              <a:t>This talk?</a:t>
            </a:r>
          </a:p>
          <a:p>
            <a:r>
              <a:rPr lang="en-US" dirty="0"/>
              <a:t>Other interests:</a:t>
            </a:r>
          </a:p>
          <a:p>
            <a:pPr lvl="1"/>
            <a:r>
              <a:rPr lang="en-US" sz="2000" dirty="0"/>
              <a:t>Probabilistically Checkable Proofs … </a:t>
            </a:r>
          </a:p>
          <a:p>
            <a:pPr lvl="1"/>
            <a:r>
              <a:rPr lang="en-US" sz="2000" dirty="0"/>
              <a:t>Any mathematically interesting question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165B-C2A5-49EA-BCA3-BAEA3453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17, 2021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85B883EC-4385-429A-B433-B628C5FBBF5B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/>
                  <a:t>Madhu Sudan: CS Lunch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85B883EC-4385-429A-B433-B628C5FBBF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10F57-9963-4648-BAE5-D6A94AE5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753F62-8358-4DD5-864A-FDC8E31A9204}"/>
              </a:ext>
            </a:extLst>
          </p:cNvPr>
          <p:cNvGrpSpPr/>
          <p:nvPr/>
        </p:nvGrpSpPr>
        <p:grpSpPr>
          <a:xfrm>
            <a:off x="6400800" y="1872727"/>
            <a:ext cx="2425849" cy="338866"/>
            <a:chOff x="6400800" y="1872727"/>
            <a:chExt cx="2425849" cy="33886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9E493B8-6334-4726-A485-8F9B139C4661}"/>
                </a:ext>
              </a:extLst>
            </p:cNvPr>
            <p:cNvSpPr/>
            <p:nvPr/>
          </p:nvSpPr>
          <p:spPr bwMode="auto">
            <a:xfrm>
              <a:off x="6400800" y="1872727"/>
              <a:ext cx="2425849" cy="3388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6EEA93-8485-4389-9D96-7A62D34B6667}"/>
                </a:ext>
              </a:extLst>
            </p:cNvPr>
            <p:cNvSpPr txBox="1"/>
            <p:nvPr/>
          </p:nvSpPr>
          <p:spPr>
            <a:xfrm>
              <a:off x="6400800" y="1911355"/>
              <a:ext cx="2424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dirty="0"/>
                <a:t>#Errors overwhelm information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4896F5-F296-4E0A-A0A9-D9348194099D}"/>
              </a:ext>
            </a:extLst>
          </p:cNvPr>
          <p:cNvGrpSpPr/>
          <p:nvPr/>
        </p:nvGrpSpPr>
        <p:grpSpPr>
          <a:xfrm>
            <a:off x="6259735" y="2279607"/>
            <a:ext cx="2706199" cy="338866"/>
            <a:chOff x="6259735" y="1880230"/>
            <a:chExt cx="2706199" cy="33886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CD1E211-E845-4C33-8C1C-DD00A2A63CC3}"/>
                </a:ext>
              </a:extLst>
            </p:cNvPr>
            <p:cNvSpPr/>
            <p:nvPr/>
          </p:nvSpPr>
          <p:spPr bwMode="auto">
            <a:xfrm>
              <a:off x="6259735" y="1880230"/>
              <a:ext cx="2706190" cy="3388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784DAC-E94D-4647-AD51-708422D4EBF8}"/>
                </a:ext>
              </a:extLst>
            </p:cNvPr>
            <p:cNvSpPr txBox="1"/>
            <p:nvPr/>
          </p:nvSpPr>
          <p:spPr>
            <a:xfrm>
              <a:off x="6259744" y="1911355"/>
              <a:ext cx="27061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dirty="0"/>
                <a:t>Massive data; need to recover 1 bit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8008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36FD-211A-4023-AB05-4FEEA5CB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93" y="381000"/>
            <a:ext cx="9106348" cy="609600"/>
          </a:xfrm>
        </p:spPr>
        <p:txBody>
          <a:bodyPr/>
          <a:lstStyle/>
          <a:p>
            <a:r>
              <a:rPr lang="en-US" sz="2400" dirty="0"/>
              <a:t>My Interests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E2242-F42F-4522-BDA7-927E897E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06" y="1066800"/>
            <a:ext cx="8229600" cy="4724400"/>
          </a:xfrm>
        </p:spPr>
        <p:txBody>
          <a:bodyPr/>
          <a:lstStyle/>
          <a:p>
            <a:r>
              <a:rPr lang="en-US" dirty="0"/>
              <a:t>Mainly: Reliability (in communication) </a:t>
            </a:r>
            <a:r>
              <a:rPr lang="en-US" sz="700" dirty="0"/>
              <a:t>(in theory)</a:t>
            </a:r>
            <a:endParaRPr lang="en-US" dirty="0"/>
          </a:p>
          <a:p>
            <a:r>
              <a:rPr lang="en-US" dirty="0"/>
              <a:t>Some Past Works:</a:t>
            </a:r>
          </a:p>
          <a:p>
            <a:pPr lvl="1"/>
            <a:r>
              <a:rPr lang="en-US" sz="2000" dirty="0"/>
              <a:t>Error-correcting codes &amp; List decoding</a:t>
            </a:r>
          </a:p>
          <a:p>
            <a:pPr lvl="1"/>
            <a:r>
              <a:rPr lang="en-US" sz="2000" dirty="0"/>
              <a:t>Local testing/correcting of codes</a:t>
            </a:r>
          </a:p>
          <a:p>
            <a:pPr lvl="1"/>
            <a:r>
              <a:rPr lang="en-US" sz="2000" dirty="0"/>
              <a:t>Communication with no prior context!</a:t>
            </a:r>
          </a:p>
          <a:p>
            <a:pPr lvl="2"/>
            <a:r>
              <a:rPr lang="en-US" sz="2000" dirty="0"/>
              <a:t>(Talking to alien, child learning language)</a:t>
            </a:r>
          </a:p>
          <a:p>
            <a:pPr lvl="1"/>
            <a:r>
              <a:rPr lang="en-US" sz="2000" dirty="0"/>
              <a:t>Communication with lots of (imperfectly shared) context </a:t>
            </a:r>
          </a:p>
          <a:p>
            <a:pPr lvl="2"/>
            <a:r>
              <a:rPr lang="en-US" sz="2000" dirty="0"/>
              <a:t>This talk?</a:t>
            </a:r>
          </a:p>
          <a:p>
            <a:r>
              <a:rPr lang="en-US" dirty="0"/>
              <a:t>Other interests:</a:t>
            </a:r>
          </a:p>
          <a:p>
            <a:pPr lvl="1"/>
            <a:r>
              <a:rPr lang="en-US" sz="2000" dirty="0"/>
              <a:t>Probabilistically Checkable Proofs … </a:t>
            </a:r>
          </a:p>
          <a:p>
            <a:pPr lvl="1"/>
            <a:r>
              <a:rPr lang="en-US" sz="2000" dirty="0"/>
              <a:t>Any mathematically interesting question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165B-C2A5-49EA-BCA3-BAEA3453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17, 2021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85B883EC-4385-429A-B433-B628C5FBBF5B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/>
                  <a:t>Madhu Sudan: CS Lunch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85B883EC-4385-429A-B433-B628C5FBBF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10F57-9963-4648-BAE5-D6A94AE5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753F62-8358-4DD5-864A-FDC8E31A9204}"/>
              </a:ext>
            </a:extLst>
          </p:cNvPr>
          <p:cNvGrpSpPr/>
          <p:nvPr/>
        </p:nvGrpSpPr>
        <p:grpSpPr>
          <a:xfrm>
            <a:off x="6400800" y="1872727"/>
            <a:ext cx="2425849" cy="338866"/>
            <a:chOff x="6400800" y="1872727"/>
            <a:chExt cx="2425849" cy="33886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9E493B8-6334-4726-A485-8F9B139C4661}"/>
                </a:ext>
              </a:extLst>
            </p:cNvPr>
            <p:cNvSpPr/>
            <p:nvPr/>
          </p:nvSpPr>
          <p:spPr bwMode="auto">
            <a:xfrm>
              <a:off x="6400800" y="1872727"/>
              <a:ext cx="2425849" cy="3388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6EEA93-8485-4389-9D96-7A62D34B6667}"/>
                </a:ext>
              </a:extLst>
            </p:cNvPr>
            <p:cNvSpPr txBox="1"/>
            <p:nvPr/>
          </p:nvSpPr>
          <p:spPr>
            <a:xfrm>
              <a:off x="6400800" y="1911355"/>
              <a:ext cx="2424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dirty="0"/>
                <a:t>#Errors overwhelm information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4896F5-F296-4E0A-A0A9-D9348194099D}"/>
              </a:ext>
            </a:extLst>
          </p:cNvPr>
          <p:cNvGrpSpPr/>
          <p:nvPr/>
        </p:nvGrpSpPr>
        <p:grpSpPr>
          <a:xfrm>
            <a:off x="6259735" y="2279607"/>
            <a:ext cx="2706199" cy="338866"/>
            <a:chOff x="6259735" y="1880230"/>
            <a:chExt cx="2706199" cy="33886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CD1E211-E845-4C33-8C1C-DD00A2A63CC3}"/>
                </a:ext>
              </a:extLst>
            </p:cNvPr>
            <p:cNvSpPr/>
            <p:nvPr/>
          </p:nvSpPr>
          <p:spPr bwMode="auto">
            <a:xfrm>
              <a:off x="6259735" y="1880230"/>
              <a:ext cx="2706190" cy="3388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784DAC-E94D-4647-AD51-708422D4EBF8}"/>
                </a:ext>
              </a:extLst>
            </p:cNvPr>
            <p:cNvSpPr txBox="1"/>
            <p:nvPr/>
          </p:nvSpPr>
          <p:spPr>
            <a:xfrm>
              <a:off x="6259744" y="1911355"/>
              <a:ext cx="27061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dirty="0"/>
                <a:t>Massive data; need to recover 1 bit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064A2E8-7A73-4DF8-88D4-8CBBAA471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65" y="3998024"/>
            <a:ext cx="2416485" cy="279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79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37E9-7515-4B02-AB53-7EBBDC69A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Current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7706F-97FF-4339-B10A-9E7760B1D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Aggregation of Information/Errors: </a:t>
            </a:r>
            <a:r>
              <a:rPr lang="en-US" sz="1800" dirty="0"/>
              <a:t>[Ben-Eliezer,Mossel,S’21]</a:t>
            </a:r>
          </a:p>
          <a:p>
            <a:pPr lvl="1"/>
            <a:r>
              <a:rPr lang="en-US" sz="2000" dirty="0"/>
              <a:t>Underlying issue: Knowledge is cumulative … but error-prone. </a:t>
            </a:r>
          </a:p>
          <a:p>
            <a:pPr lvl="1"/>
            <a:r>
              <a:rPr lang="en-US" sz="2000" dirty="0"/>
              <a:t>How does latter affect former?</a:t>
            </a:r>
          </a:p>
          <a:p>
            <a:pPr lvl="1"/>
            <a:r>
              <a:rPr lang="en-US" sz="2000" dirty="0"/>
              <a:t>Needs error-correction</a:t>
            </a:r>
            <a:r>
              <a:rPr lang="en-US" dirty="0"/>
              <a:t> (</a:t>
            </a:r>
            <a:r>
              <a:rPr lang="en-US" sz="1400" dirty="0"/>
              <a:t>else almost everything erroneous</a:t>
            </a:r>
            <a:r>
              <a:rPr lang="en-US" dirty="0"/>
              <a:t>).</a:t>
            </a:r>
          </a:p>
          <a:p>
            <a:pPr lvl="2"/>
            <a:r>
              <a:rPr lang="en-US" sz="2000" dirty="0"/>
              <a:t>Information spread model?</a:t>
            </a:r>
          </a:p>
          <a:p>
            <a:pPr lvl="2"/>
            <a:r>
              <a:rPr lang="en-US" sz="2000" dirty="0"/>
              <a:t>Errors? </a:t>
            </a:r>
          </a:p>
          <a:p>
            <a:pPr lvl="2"/>
            <a:r>
              <a:rPr lang="en-US" sz="2000" dirty="0"/>
              <a:t>Correction?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028EA-8BAB-494E-808E-ED3053A5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17,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B13EC-F19F-4F1D-9F7A-B1BE1AA04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Madhu Sudan: CS Lunch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6EB4A-B985-4D83-AA44-D1440703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54D63A0-E232-493A-B18F-9C80857CE9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94" y="599507"/>
            <a:ext cx="826827" cy="826827"/>
          </a:xfrm>
          <a:prstGeom prst="rect">
            <a:avLst/>
          </a:prstGeom>
        </p:spPr>
      </p:pic>
      <p:pic>
        <p:nvPicPr>
          <p:cNvPr id="10" name="Picture 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754A41D-2DAE-4E4E-95FA-FE8251AE6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73" y="599507"/>
            <a:ext cx="875076" cy="80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827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32D4-F4CE-4808-9573-05ECFA7A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Aside/Poll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3989A-18A5-45FC-976F-0B241EA5B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fraction of papers in math journals have an error (in </a:t>
                </a:r>
                <a:r>
                  <a:rPr lang="en-US" dirty="0" err="1"/>
                  <a:t>thm</a:t>
                </a:r>
                <a:r>
                  <a:rPr lang="en-US" dirty="0"/>
                  <a:t>/lemma)</a:t>
                </a:r>
              </a:p>
              <a:p>
                <a:pPr lvl="1"/>
                <a:r>
                  <a:rPr lang="en-US" dirty="0"/>
                  <a:t>If you think: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: Raise Hand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: Cross Hands (X/No on zoom)</a:t>
                </a:r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3989A-18A5-45FC-976F-0B241EA5B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3462C-8C5B-4112-AF3E-CC2028A9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17,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9BF32-D3E2-4EE0-B61C-FC90BC1A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Madhu Sudan: CS Lunch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846E-6CA1-4BEE-BE00-E772D40F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262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40813-6A7B-4860-8A7F-9B3475D8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baby model (Inf. </a:t>
            </a:r>
            <a:r>
              <a:rPr lang="en-US" dirty="0" err="1"/>
              <a:t>Prop.+Errors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19980-7CC9-40BF-A72E-082441A250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460889" cy="4724400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Information: </a:t>
                </a:r>
                <a:r>
                  <a:rPr lang="en-US" sz="2000" dirty="0"/>
                  <a:t>Single bit of information at “source”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Network: </a:t>
                </a:r>
                <a:r>
                  <a:rPr lang="en-US" sz="2000" dirty="0"/>
                  <a:t>Nodes connected in a tree rooted at source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Propagation: </a:t>
                </a:r>
                <a:r>
                  <a:rPr lang="en-US" sz="2000" dirty="0"/>
                  <a:t>Nodes copy parent information (prob.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of error) 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Correction: </a:t>
                </a:r>
                <a:r>
                  <a:rPr lang="en-US" sz="2000" dirty="0"/>
                  <a:t>With prob.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in each round check information against parent and update to parent’s value. 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Question: </a:t>
                </a: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001</m:t>
                    </m:r>
                    <m:r>
                      <a:rPr lang="en-US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99</m:t>
                    </m:r>
                  </m:oMath>
                </a14:m>
                <a:r>
                  <a:rPr lang="en-US" sz="2000" dirty="0"/>
                  <a:t> and tree is a complete binary tree, what fraction of nodes that have information have it right?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19980-7CC9-40BF-A72E-082441A250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460889" cy="4724400"/>
              </a:xfrm>
              <a:blipFill>
                <a:blip r:embed="rId2"/>
                <a:stretch>
                  <a:fillRect l="-72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1904D-B294-43B2-9EED-4CD7479CB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17,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5364D-B7B1-491F-8F90-8FC0A931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Madhu Sudan: CS Lunch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F2435-E78E-4CC9-B06C-D9A1232C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581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0C13-7267-4880-A063-0F144689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proofs/pictures (</a:t>
            </a:r>
            <a:r>
              <a:rPr lang="en-US" dirty="0" err="1"/>
              <a:t>TBD</a:t>
            </a:r>
            <a:r>
              <a:rPr lang="en-US" sz="1050" dirty="0" err="1"/>
              <a:t>rawn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82D18-F3C2-48FC-AFFF-CCD78D64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Sept. 17,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FF4F8-92FC-43E4-94BF-F69575A4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Madhu Sudan: CS Lunch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9786C-B906-4344-9AE3-A6CAB950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7427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55006</TotalTime>
  <Words>489</Words>
  <Application>Microsoft Office PowerPoint</Application>
  <PresentationFormat>On-screen Show (4:3)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Wingdings</vt:lpstr>
      <vt:lpstr>Arial</vt:lpstr>
      <vt:lpstr>Tahoma</vt:lpstr>
      <vt:lpstr>Cambria Math</vt:lpstr>
      <vt:lpstr>Verdana</vt:lpstr>
      <vt:lpstr>Textured</vt:lpstr>
      <vt:lpstr>Custom Design</vt:lpstr>
      <vt:lpstr>1_Custom Design</vt:lpstr>
      <vt:lpstr>2_Custom Design</vt:lpstr>
      <vt:lpstr>3_Custom Design</vt:lpstr>
      <vt:lpstr>My Interests</vt:lpstr>
      <vt:lpstr>My Interests</vt:lpstr>
      <vt:lpstr>My Interests</vt:lpstr>
      <vt:lpstr>A Current Interest</vt:lpstr>
      <vt:lpstr>Aside/Poll</vt:lpstr>
      <vt:lpstr>A baby model (Inf. Prop.+Errors)</vt:lpstr>
      <vt:lpstr>Some proofs/pictures (TBDrawn)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1835</cp:revision>
  <cp:lastPrinted>2001-06-13T20:26:27Z</cp:lastPrinted>
  <dcterms:created xsi:type="dcterms:W3CDTF">2001-06-13T15:36:44Z</dcterms:created>
  <dcterms:modified xsi:type="dcterms:W3CDTF">2021-09-16T17:15:46Z</dcterms:modified>
</cp:coreProperties>
</file>