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trictFirstAndLastChars="0" embedTrueTypeFonts="1">
  <p:sldMasterIdLst>
    <p:sldMasterId id="2147483651" r:id="rId1"/>
    <p:sldMasterId id="2147483653" r:id="rId2"/>
    <p:sldMasterId id="2147483654" r:id="rId3"/>
    <p:sldMasterId id="2147483655" r:id="rId4"/>
    <p:sldMasterId id="2147483656" r:id="rId5"/>
  </p:sldMasterIdLst>
  <p:notesMasterIdLst>
    <p:notesMasterId r:id="rId57"/>
  </p:notesMasterIdLst>
  <p:handoutMasterIdLst>
    <p:handoutMasterId r:id="rId58"/>
  </p:handoutMasterIdLst>
  <p:sldIdLst>
    <p:sldId id="314" r:id="rId6"/>
    <p:sldId id="1013" r:id="rId7"/>
    <p:sldId id="954" r:id="rId8"/>
    <p:sldId id="1029" r:id="rId9"/>
    <p:sldId id="1028" r:id="rId10"/>
    <p:sldId id="955" r:id="rId11"/>
    <p:sldId id="1014" r:id="rId12"/>
    <p:sldId id="1030" r:id="rId13"/>
    <p:sldId id="1005" r:id="rId14"/>
    <p:sldId id="1015" r:id="rId15"/>
    <p:sldId id="1032" r:id="rId16"/>
    <p:sldId id="1031" r:id="rId17"/>
    <p:sldId id="959" r:id="rId18"/>
    <p:sldId id="1035" r:id="rId19"/>
    <p:sldId id="1034" r:id="rId20"/>
    <p:sldId id="1033" r:id="rId21"/>
    <p:sldId id="992" r:id="rId22"/>
    <p:sldId id="1040" r:id="rId23"/>
    <p:sldId id="1039" r:id="rId24"/>
    <p:sldId id="1038" r:id="rId25"/>
    <p:sldId id="1037" r:id="rId26"/>
    <p:sldId id="1036" r:id="rId27"/>
    <p:sldId id="978" r:id="rId28"/>
    <p:sldId id="1016" r:id="rId29"/>
    <p:sldId id="988" r:id="rId30"/>
    <p:sldId id="1041" r:id="rId31"/>
    <p:sldId id="1012" r:id="rId32"/>
    <p:sldId id="1045" r:id="rId33"/>
    <p:sldId id="1044" r:id="rId34"/>
    <p:sldId id="1043" r:id="rId35"/>
    <p:sldId id="1042" r:id="rId36"/>
    <p:sldId id="1017" r:id="rId37"/>
    <p:sldId id="1019" r:id="rId38"/>
    <p:sldId id="1020" r:id="rId39"/>
    <p:sldId id="1052" r:id="rId40"/>
    <p:sldId id="1051" r:id="rId41"/>
    <p:sldId id="1050" r:id="rId42"/>
    <p:sldId id="1047" r:id="rId43"/>
    <p:sldId id="1048" r:id="rId44"/>
    <p:sldId id="1049" r:id="rId45"/>
    <p:sldId id="1022" r:id="rId46"/>
    <p:sldId id="1023" r:id="rId47"/>
    <p:sldId id="1025" r:id="rId48"/>
    <p:sldId id="1026" r:id="rId49"/>
    <p:sldId id="1053" r:id="rId50"/>
    <p:sldId id="1009" r:id="rId51"/>
    <p:sldId id="1055" r:id="rId52"/>
    <p:sldId id="1054" r:id="rId53"/>
    <p:sldId id="1027" r:id="rId54"/>
    <p:sldId id="1011" r:id="rId55"/>
    <p:sldId id="952" r:id="rId56"/>
  </p:sldIdLst>
  <p:sldSz cx="9144000" cy="6858000" type="screen4x3"/>
  <p:notesSz cx="7315200" cy="9601200"/>
  <p:embeddedFontLst>
    <p:embeddedFont>
      <p:font typeface="Verdana" panose="020B0604030504040204" pitchFamily="34" charset="0"/>
      <p:regular r:id="rId59"/>
      <p:bold r:id="rId60"/>
      <p:italic r:id="rId61"/>
      <p:boldItalic r:id="rId62"/>
    </p:embeddedFont>
    <p:embeddedFont>
      <p:font typeface="Tahoma" panose="020B0604030504040204" pitchFamily="34" charset="0"/>
      <p:regular r:id="rId63"/>
      <p:bold r:id="rId64"/>
    </p:embeddedFont>
    <p:embeddedFont>
      <p:font typeface="Cambria Math" panose="02040503050406030204" pitchFamily="18" charset="0"/>
      <p:regular r:id="rId65"/>
    </p:embeddedFont>
  </p:embeddedFontLst>
  <p:custDataLst>
    <p:tags r:id="rId66"/>
  </p:custDataLst>
  <p:defaultTextStyle>
    <a:defPPr>
      <a:defRPr lang="he-IL"/>
    </a:defPPr>
    <a:lvl1pPr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42">
          <p15:clr>
            <a:srgbClr val="A4A3A4"/>
          </p15:clr>
        </p15:guide>
        <p15:guide id="2" pos="5759">
          <p15:clr>
            <a:srgbClr val="A4A3A4"/>
          </p15:clr>
        </p15:guide>
        <p15:guide id="3" pos="7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CC"/>
    <a:srgbClr val="0033CC"/>
    <a:srgbClr val="993300"/>
    <a:srgbClr val="FF0000"/>
    <a:srgbClr val="FF7C80"/>
    <a:srgbClr val="CC99FF"/>
    <a:srgbClr val="FF5050"/>
    <a:srgbClr val="FF0066"/>
    <a:srgbClr val="FF3399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8110" autoAdjust="0"/>
  </p:normalViewPr>
  <p:slideViewPr>
    <p:cSldViewPr snapToGrid="0">
      <p:cViewPr varScale="1">
        <p:scale>
          <a:sx n="83" d="100"/>
          <a:sy n="83" d="100"/>
        </p:scale>
        <p:origin x="1478" y="82"/>
      </p:cViewPr>
      <p:guideLst>
        <p:guide orient="horz" pos="742"/>
        <p:guide pos="5759"/>
        <p:guide pos="78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16" y="66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font" Target="fonts/font5.fntdata"/><Relationship Id="rId68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handoutMaster" Target="handoutMasters/handoutMaster1.xml"/><Relationship Id="rId66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61" Type="http://schemas.openxmlformats.org/officeDocument/2006/relationships/font" Target="fonts/font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font" Target="fonts/font6.fntdata"/><Relationship Id="rId69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font" Target="fonts/font1.fntdata"/><Relationship Id="rId67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font" Target="fonts/font4.fntdata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92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908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1938"/>
            <a:ext cx="318928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51938"/>
            <a:ext cx="31908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86A0F671-5077-4EA7-A105-FA41040BD6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8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57589B8-8CBB-41A9-BE14-DD9A440B2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59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C4A02110-1701-4F8B-B2A4-885DD347C382}" type="slidenum">
              <a:rPr lang="en-US" sz="1200">
                <a:solidFill>
                  <a:schemeClr val="tx1"/>
                </a:solidFill>
              </a:rPr>
              <a:pPr/>
              <a:t>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49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0D2AA-656F-4642-9017-6F0D1964C9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472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B9EBB-887E-4468-9690-836EFFFCC3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405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9E8F0-4DB3-401B-AC95-E692E6A899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179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1AD9-838D-4E9D-B619-4CD7511E1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8088F-C838-4358-87C3-A3D44F8D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2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DF0DC-E059-4EDD-9997-B0A4A5DFF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6AF1A-4B99-43DD-A7EE-A5A1B0FAD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A5B4-A86C-429C-B46F-2AAE1B379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9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C6A35-340D-4ACE-930B-B32E5E5FC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4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0106F-024E-4FA6-9338-136AC729E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A3A58-57A3-4ED4-8AD7-D6ED6B6EE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1981200" cy="476250"/>
          </a:xfrm>
        </p:spPr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700" y="6245225"/>
            <a:ext cx="1369686" cy="476250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D8D37E44-2608-4BD3-AD34-8CF8B154208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8211680" y="6234787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of </a:t>
            </a:r>
            <a:r>
              <a:rPr lang="en-US" dirty="0" smtClean="0">
                <a:solidFill>
                  <a:srgbClr val="00B050"/>
                </a:solidFill>
              </a:rPr>
              <a:t>51</a:t>
            </a:r>
            <a:endParaRPr lang="en-US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56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C247D-984C-459E-B20A-2ACD58539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67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2B6D-2559-465F-BDBA-83E6361AD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80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D5CB-C021-4C71-98E6-017A2217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84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F08CA-26F4-404F-A4A8-ED55A399A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79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640D-D1A4-4D68-BA42-83E6102E6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28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34D7A-A55F-4EEB-A1EA-3AE1E70D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16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37D7-A57E-4522-A42B-DC9817CB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69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3B46C-ED18-4A1F-9727-DD20E840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5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CF220-BC20-4D1E-97D5-924948A5D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1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081CF-2832-4C95-B436-E6474F404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9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0196-D9B9-4E6C-9D75-74B73F70A5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8712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3134E-B5A7-4BA2-85D0-AF2CC720C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30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3515-C236-4105-BAB5-9BE5B1AA8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53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B648-656C-4E3E-A14D-BA5E8B42F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9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00898-6297-49B1-AD67-B664D05B0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25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9132-6812-4406-901F-D4278F538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0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E18B-5E41-4BF0-8463-245FEA0AF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4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A034D-9180-4F88-A04E-2EFAD46C0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50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2A6F0-0458-4EC4-ADC1-121A5031D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54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023E-1A4B-4521-B2C1-1CF2CA42F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16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9150-B7B7-4EAD-9169-165D6E866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4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7E16-17C4-42ED-8673-38B0951D0D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59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EBDF9-169D-4770-9DAD-1DB31F25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758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18481-FA37-46B0-A580-CDB76FE8E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87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473F4-62BD-4B69-90FF-F3C76A2CB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36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2102-BA69-4283-9E97-E46F0BD1C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56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2D066-02D0-4E08-A417-5608BF1B1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22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6B1F-B383-41C4-8D1E-78CBB8F20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52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D38D0-A1A3-4EA8-BB9A-B3D0C2FCF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2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9698-B0BA-4202-B61C-311F3AB00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02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0B2B-7291-4104-8371-35C0F437C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F225-3130-4589-A5F8-DEA6DE7DE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2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FC13-88C1-43A3-BD31-B414CFD3A1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207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35F80-1547-426B-BD67-7865A275F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42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6415-379C-44B4-B6D3-8517701B8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6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931C4-B01E-4250-91C6-A072512F2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83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1A3EB-5FAF-44A0-BEA8-19E49AD94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83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3B353-56ED-400A-84F6-B2A9D010B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11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2064F-72CC-4A72-84B6-1F39D114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3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E91AC-90A8-457D-B8CE-F934FCCC70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291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5463" y="6245225"/>
            <a:ext cx="1980837" cy="476250"/>
          </a:xfrm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97700" y="6245225"/>
            <a:ext cx="1344634" cy="476250"/>
          </a:xfrm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229AB520-FB2E-415E-9D73-CF3F5F3F1466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8199154" y="6247313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of </a:t>
            </a:r>
            <a:r>
              <a:rPr lang="en-US" dirty="0" smtClean="0">
                <a:solidFill>
                  <a:srgbClr val="00B050"/>
                </a:solidFill>
              </a:rPr>
              <a:t>51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05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DD4F1-E444-4C25-A1F7-4F043B22CC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36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47A6E-CD3A-49EA-9AA5-9E2785FDD2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634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7100" y="6245225"/>
            <a:ext cx="4748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77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5C9926AC-F85C-4C39-ABBE-8613D3B569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rgbClr val="9933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8475" y="62611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77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4C3F7DB2-80F4-49B3-AF05-F9D00078F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77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0DCE77E-A328-40EE-9980-0A3D0AE14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77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77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DE9E13B-7F99-4118-B965-7B6E8FAD1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June 22-24, 2022</a:t>
            </a:r>
          </a:p>
        </p:txBody>
      </p:sp>
      <p:sp>
        <p:nvSpPr>
          <p:cNvPr id="77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Polar Codes @ Coding Theory Workshop @ STOC</a:t>
            </a:r>
          </a:p>
        </p:txBody>
      </p:sp>
      <p:sp>
        <p:nvSpPr>
          <p:cNvPr id="77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C9950FC9-C2E5-4BF4-93E9-F9B4FFC15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13.png"/><Relationship Id="rId3" Type="http://schemas.openxmlformats.org/officeDocument/2006/relationships/image" Target="../media/image23.png"/><Relationship Id="rId21" Type="http://schemas.openxmlformats.org/officeDocument/2006/relationships/image" Target="../media/image42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12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11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1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90.png"/><Relationship Id="rId22" Type="http://schemas.openxmlformats.org/officeDocument/2006/relationships/image" Target="../media/image92.png"/><Relationship Id="rId30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13.png"/><Relationship Id="rId3" Type="http://schemas.openxmlformats.org/officeDocument/2006/relationships/image" Target="../media/image23.png"/><Relationship Id="rId21" Type="http://schemas.openxmlformats.org/officeDocument/2006/relationships/image" Target="../media/image42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12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1.png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11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28" Type="http://schemas.openxmlformats.org/officeDocument/2006/relationships/image" Target="../media/image14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1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90.png"/><Relationship Id="rId22" Type="http://schemas.openxmlformats.org/officeDocument/2006/relationships/image" Target="../media/image92.png"/><Relationship Id="rId27" Type="http://schemas.openxmlformats.org/officeDocument/2006/relationships/image" Target="../media/image57.png"/><Relationship Id="rId30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5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5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51.png"/><Relationship Id="rId24" Type="http://schemas.openxmlformats.org/officeDocument/2006/relationships/image" Target="../media/image59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23" Type="http://schemas.openxmlformats.org/officeDocument/2006/relationships/image" Target="../media/image58.png"/><Relationship Id="rId10" Type="http://schemas.openxmlformats.org/officeDocument/2006/relationships/image" Target="../media/image50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490.png"/><Relationship Id="rId14" Type="http://schemas.openxmlformats.org/officeDocument/2006/relationships/image" Target="../media/image9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5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55.png"/><Relationship Id="rId7" Type="http://schemas.openxmlformats.org/officeDocument/2006/relationships/image" Target="../media/image27.png"/><Relationship Id="rId12" Type="http://schemas.openxmlformats.org/officeDocument/2006/relationships/image" Target="../media/image5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51.png"/><Relationship Id="rId24" Type="http://schemas.openxmlformats.org/officeDocument/2006/relationships/image" Target="../media/image59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23" Type="http://schemas.openxmlformats.org/officeDocument/2006/relationships/image" Target="../media/image58.png"/><Relationship Id="rId10" Type="http://schemas.openxmlformats.org/officeDocument/2006/relationships/image" Target="../media/image50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490.png"/><Relationship Id="rId14" Type="http://schemas.openxmlformats.org/officeDocument/2006/relationships/image" Target="../media/image90.png"/><Relationship Id="rId22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50982" y="6245225"/>
            <a:ext cx="1987104" cy="476250"/>
          </a:xfrm>
        </p:spPr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458BB-35B5-4A9C-A853-DE1301C70D70}" type="slidenum">
              <a:rPr lang="ar-SA">
                <a:solidFill>
                  <a:srgbClr val="00B05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197" name="Text Box 2"/>
          <p:cNvSpPr txBox="1">
            <a:spLocks noChangeArrowheads="1"/>
          </p:cNvSpPr>
          <p:nvPr/>
        </p:nvSpPr>
        <p:spPr bwMode="auto">
          <a:xfrm>
            <a:off x="157961" y="1785464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 dirty="0">
                <a:effectLst/>
              </a:rPr>
              <a:t>Polar Codes: A tutorial</a:t>
            </a:r>
            <a:endParaRPr lang="en-US" sz="2800" b="1" dirty="0">
              <a:solidFill>
                <a:srgbClr val="A50021"/>
              </a:solidFill>
              <a:effectLst/>
            </a:endParaRPr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2921512" y="3327618"/>
            <a:ext cx="33485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 err="1">
                <a:solidFill>
                  <a:srgbClr val="9900CC"/>
                </a:solidFill>
                <a:effectLst/>
                <a:latin typeface="Tahoma" pitchFamily="34" charset="0"/>
              </a:rPr>
              <a:t>Madhu</a:t>
            </a:r>
            <a:r>
              <a:rPr lang="en-US" sz="2800" b="1" dirty="0">
                <a:solidFill>
                  <a:srgbClr val="9900CC"/>
                </a:solidFill>
                <a:effectLst/>
                <a:latin typeface="Tahoma" pitchFamily="34" charset="0"/>
              </a:rPr>
              <a:t> Sudan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chemeClr val="accent1"/>
                </a:solidFill>
                <a:effectLst/>
                <a:latin typeface="Tahoma" pitchFamily="34" charset="0"/>
              </a:rPr>
              <a:t>Harvard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962" y="5423647"/>
            <a:ext cx="885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Parts based on joint works with </a:t>
            </a:r>
            <a:r>
              <a:rPr lang="en-US" sz="1800" dirty="0" err="1"/>
              <a:t>Jaroslaw</a:t>
            </a:r>
            <a:r>
              <a:rPr lang="en-US" sz="1800" dirty="0"/>
              <a:t> </a:t>
            </a:r>
            <a:r>
              <a:rPr lang="en-US" sz="1800" dirty="0" err="1"/>
              <a:t>Blasiok</a:t>
            </a:r>
            <a:r>
              <a:rPr lang="en-US" sz="1800" dirty="0"/>
              <a:t> (Harvard), Venkatesan </a:t>
            </a:r>
            <a:r>
              <a:rPr lang="en-US" sz="1800" dirty="0" err="1"/>
              <a:t>Guruswami</a:t>
            </a:r>
            <a:r>
              <a:rPr lang="en-US" sz="1800" dirty="0"/>
              <a:t> (CMU), </a:t>
            </a:r>
            <a:r>
              <a:rPr lang="en-US" sz="1800" dirty="0" err="1"/>
              <a:t>Preetum</a:t>
            </a:r>
            <a:r>
              <a:rPr lang="en-US" sz="1800" dirty="0"/>
              <a:t> </a:t>
            </a:r>
            <a:r>
              <a:rPr lang="en-US" sz="1800" dirty="0" err="1"/>
              <a:t>Nakkiran</a:t>
            </a:r>
            <a:r>
              <a:rPr lang="en-US" sz="1800" dirty="0"/>
              <a:t> (Harvard) and </a:t>
            </a:r>
            <a:r>
              <a:rPr lang="en-US" sz="1800" dirty="0" err="1"/>
              <a:t>Atri</a:t>
            </a:r>
            <a:r>
              <a:rPr lang="en-US" sz="1800" dirty="0"/>
              <a:t> Rudra (Buffalo)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C98-490D-C36E-82DC-01388590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AE74D-0A3B-3D62-6441-90EA8B612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BSC error correction via linear compression</a:t>
            </a: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Polar Codes &amp; Polarization</a:t>
            </a:r>
          </a:p>
          <a:p>
            <a:r>
              <a:rPr lang="en-US" dirty="0"/>
              <a:t>Polarization &amp; Martingales</a:t>
            </a:r>
          </a:p>
          <a:p>
            <a:r>
              <a:rPr lang="en-US" dirty="0"/>
              <a:t>Polarization of the </a:t>
            </a:r>
            <a:r>
              <a:rPr lang="en-US" dirty="0" err="1"/>
              <a:t>Arikan</a:t>
            </a:r>
            <a:r>
              <a:rPr lang="en-US" dirty="0"/>
              <a:t> Martingale</a:t>
            </a:r>
          </a:p>
          <a:p>
            <a:r>
              <a:rPr lang="en-US" dirty="0"/>
              <a:t>Algorithmics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F2ECB-59D6-EAAF-E89C-0064452A2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5E46A-A134-E7BF-D829-73E5C8A7A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572DD-A20C-9EF2-0EC6-B4D28888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19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 How to compress?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Arikan’s key idea: </a:t>
                </a:r>
              </a:p>
              <a:p>
                <a:pPr lvl="1"/>
                <a:r>
                  <a:rPr lang="en-US" b="0" dirty="0"/>
                  <a:t>Start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“Polarization Transform”: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16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 How to compress?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Arikan’s key idea: </a:t>
                </a:r>
              </a:p>
              <a:p>
                <a:pPr lvl="1"/>
                <a:r>
                  <a:rPr lang="en-US" b="0" dirty="0"/>
                  <a:t>Start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“Polarization Transform”: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lvl="2"/>
                <a:r>
                  <a:rPr lang="en-US" dirty="0"/>
                  <a:t>Invertible – so does nothing?</a:t>
                </a:r>
              </a:p>
              <a:p>
                <a:pPr lvl="2"/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0" dirty="0"/>
                  <a:t>independent, </a:t>
                </a:r>
              </a:p>
              <a:p>
                <a:pPr lvl="3"/>
                <a:r>
                  <a:rPr lang="en-US" b="0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0" dirty="0"/>
                  <a:t>“more random” than either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0" dirty="0"/>
                  <a:t>“less random” than </a:t>
                </a:r>
                <a:r>
                  <a:rPr lang="en-US" b="0" dirty="0" smtClean="0"/>
                  <a:t>either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93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 How to compress?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Arikan’s key idea: </a:t>
                </a:r>
              </a:p>
              <a:p>
                <a:pPr lvl="1"/>
                <a:r>
                  <a:rPr lang="en-US" b="0" dirty="0"/>
                  <a:t>Start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“Polarization Transform”: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lvl="2"/>
                <a:r>
                  <a:rPr lang="en-US" dirty="0"/>
                  <a:t>Invertible – so does nothing?</a:t>
                </a:r>
              </a:p>
              <a:p>
                <a:pPr lvl="2"/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0" dirty="0"/>
                  <a:t>independent, </a:t>
                </a:r>
              </a:p>
              <a:p>
                <a:pPr lvl="3"/>
                <a:r>
                  <a:rPr lang="en-US" b="0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0" dirty="0"/>
                  <a:t>“more random” than either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0" dirty="0"/>
                  <a:t>“less random” than either</a:t>
                </a:r>
              </a:p>
              <a:p>
                <a:pPr lvl="1"/>
                <a:r>
                  <a:rPr lang="en-US" dirty="0"/>
                  <a:t>Iterate (ignoring conditioning)</a:t>
                </a:r>
              </a:p>
              <a:p>
                <a:pPr lvl="2"/>
                <a:r>
                  <a:rPr lang="en-US" dirty="0"/>
                  <a:t>End with bits that are almost random, or almost determined (by others).</a:t>
                </a:r>
              </a:p>
              <a:p>
                <a:pPr lvl="2"/>
                <a:r>
                  <a:rPr lang="en-US" dirty="0"/>
                  <a:t>Output “totally random part” to get compression!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 b="-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76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Iteration elaborated: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816502" y="1552545"/>
            <a:ext cx="2272721" cy="1102719"/>
            <a:chOff x="664102" y="1400145"/>
            <a:chExt cx="2272721" cy="1102719"/>
          </a:xfrm>
        </p:grpSpPr>
        <p:sp>
          <p:nvSpPr>
            <p:cNvPr id="28" name="Oval 27"/>
            <p:cNvSpPr/>
            <p:nvPr/>
          </p:nvSpPr>
          <p:spPr bwMode="auto">
            <a:xfrm>
              <a:off x="1082488" y="1573306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08248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052918" y="1582271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205291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32" name="Straight Arrow Connector 31"/>
            <p:cNvCxnSpPr>
              <a:stCxn id="28" idx="6"/>
              <a:endCxn id="30" idx="2"/>
            </p:cNvCxnSpPr>
            <p:nvPr/>
          </p:nvCxnSpPr>
          <p:spPr bwMode="auto">
            <a:xfrm>
              <a:off x="1149724" y="1600200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>
              <a:stCxn id="29" idx="7"/>
              <a:endCxn id="30" idx="3"/>
            </p:cNvCxnSpPr>
            <p:nvPr/>
          </p:nvCxnSpPr>
          <p:spPr bwMode="auto">
            <a:xfrm flipV="1">
              <a:off x="1139878" y="1628182"/>
              <a:ext cx="922886" cy="65000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1116106" y="2293844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TextBox 34"/>
            <p:cNvSpPr txBox="1"/>
            <p:nvPr/>
          </p:nvSpPr>
          <p:spPr>
            <a:xfrm>
              <a:off x="2203769" y="2102754"/>
              <a:ext cx="360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91105" y="1400145"/>
              <a:ext cx="7457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A+B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4102" y="2102754"/>
              <a:ext cx="360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B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5704" y="1409110"/>
              <a:ext cx="359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4396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Iteration elaborated: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815700" y="2909640"/>
            <a:ext cx="2286347" cy="1102719"/>
            <a:chOff x="663300" y="1400145"/>
            <a:chExt cx="2286347" cy="1102719"/>
          </a:xfrm>
        </p:grpSpPr>
        <p:sp>
          <p:nvSpPr>
            <p:cNvPr id="7" name="Oval 6"/>
            <p:cNvSpPr/>
            <p:nvPr/>
          </p:nvSpPr>
          <p:spPr bwMode="auto">
            <a:xfrm>
              <a:off x="1082488" y="1573306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08248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052918" y="1582271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05291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 bwMode="auto">
            <a:xfrm>
              <a:off x="1149724" y="1600200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>
              <a:stCxn id="8" idx="7"/>
              <a:endCxn id="9" idx="3"/>
            </p:cNvCxnSpPr>
            <p:nvPr/>
          </p:nvCxnSpPr>
          <p:spPr bwMode="auto">
            <a:xfrm flipV="1">
              <a:off x="1139878" y="1628182"/>
              <a:ext cx="922886" cy="65000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1116106" y="2293844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2193349" y="2102754"/>
              <a:ext cx="38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D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78282" y="1400145"/>
              <a:ext cx="7713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C+D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6261" y="2102754"/>
              <a:ext cx="38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3300" y="1409110"/>
              <a:ext cx="3642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C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6502" y="1552545"/>
            <a:ext cx="2272721" cy="1102719"/>
            <a:chOff x="664102" y="1400145"/>
            <a:chExt cx="2272721" cy="1102719"/>
          </a:xfrm>
        </p:grpSpPr>
        <p:sp>
          <p:nvSpPr>
            <p:cNvPr id="28" name="Oval 27"/>
            <p:cNvSpPr/>
            <p:nvPr/>
          </p:nvSpPr>
          <p:spPr bwMode="auto">
            <a:xfrm>
              <a:off x="1082488" y="1573306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08248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052918" y="1582271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205291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32" name="Straight Arrow Connector 31"/>
            <p:cNvCxnSpPr>
              <a:stCxn id="28" idx="6"/>
              <a:endCxn id="30" idx="2"/>
            </p:cNvCxnSpPr>
            <p:nvPr/>
          </p:nvCxnSpPr>
          <p:spPr bwMode="auto">
            <a:xfrm>
              <a:off x="1149724" y="1600200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>
              <a:stCxn id="29" idx="7"/>
              <a:endCxn id="30" idx="3"/>
            </p:cNvCxnSpPr>
            <p:nvPr/>
          </p:nvCxnSpPr>
          <p:spPr bwMode="auto">
            <a:xfrm flipV="1">
              <a:off x="1139878" y="1628182"/>
              <a:ext cx="922886" cy="65000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1116106" y="2293844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TextBox 34"/>
            <p:cNvSpPr txBox="1"/>
            <p:nvPr/>
          </p:nvSpPr>
          <p:spPr>
            <a:xfrm>
              <a:off x="2203769" y="2102754"/>
              <a:ext cx="360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91105" y="1400145"/>
              <a:ext cx="7457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A+B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4102" y="2102754"/>
              <a:ext cx="360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B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5704" y="1409110"/>
              <a:ext cx="359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8269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Iteration elaborated: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815700" y="2909640"/>
            <a:ext cx="2286347" cy="1102719"/>
            <a:chOff x="663300" y="1400145"/>
            <a:chExt cx="2286347" cy="1102719"/>
          </a:xfrm>
        </p:grpSpPr>
        <p:sp>
          <p:nvSpPr>
            <p:cNvPr id="7" name="Oval 6"/>
            <p:cNvSpPr/>
            <p:nvPr/>
          </p:nvSpPr>
          <p:spPr bwMode="auto">
            <a:xfrm>
              <a:off x="1082488" y="1573306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08248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052918" y="1582271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05291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 bwMode="auto">
            <a:xfrm>
              <a:off x="1149724" y="1600200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>
              <a:stCxn id="8" idx="7"/>
              <a:endCxn id="9" idx="3"/>
            </p:cNvCxnSpPr>
            <p:nvPr/>
          </p:nvCxnSpPr>
          <p:spPr bwMode="auto">
            <a:xfrm flipV="1">
              <a:off x="1139878" y="1628182"/>
              <a:ext cx="922886" cy="65000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1116106" y="2293844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2193349" y="2102754"/>
              <a:ext cx="38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D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78282" y="1400145"/>
              <a:ext cx="7713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C+D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6261" y="2102754"/>
              <a:ext cx="38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3300" y="1409110"/>
              <a:ext cx="3642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C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6502" y="1552545"/>
            <a:ext cx="2272721" cy="1102719"/>
            <a:chOff x="664102" y="1400145"/>
            <a:chExt cx="2272721" cy="1102719"/>
          </a:xfrm>
        </p:grpSpPr>
        <p:sp>
          <p:nvSpPr>
            <p:cNvPr id="28" name="Oval 27"/>
            <p:cNvSpPr/>
            <p:nvPr/>
          </p:nvSpPr>
          <p:spPr bwMode="auto">
            <a:xfrm>
              <a:off x="1082488" y="1573306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08248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052918" y="1582271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205291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32" name="Straight Arrow Connector 31"/>
            <p:cNvCxnSpPr>
              <a:stCxn id="28" idx="6"/>
              <a:endCxn id="30" idx="2"/>
            </p:cNvCxnSpPr>
            <p:nvPr/>
          </p:nvCxnSpPr>
          <p:spPr bwMode="auto">
            <a:xfrm>
              <a:off x="1149724" y="1600200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>
              <a:stCxn id="29" idx="7"/>
              <a:endCxn id="30" idx="3"/>
            </p:cNvCxnSpPr>
            <p:nvPr/>
          </p:nvCxnSpPr>
          <p:spPr bwMode="auto">
            <a:xfrm flipV="1">
              <a:off x="1139878" y="1628182"/>
              <a:ext cx="922886" cy="65000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1116106" y="2293844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TextBox 34"/>
            <p:cNvSpPr txBox="1"/>
            <p:nvPr/>
          </p:nvSpPr>
          <p:spPr>
            <a:xfrm>
              <a:off x="2203769" y="2102754"/>
              <a:ext cx="360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91105" y="1400145"/>
              <a:ext cx="7457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A+B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4102" y="2102754"/>
              <a:ext cx="360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B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5704" y="1409110"/>
              <a:ext cx="359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A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564255" y="2909640"/>
            <a:ext cx="2195009" cy="1102719"/>
            <a:chOff x="753036" y="1400145"/>
            <a:chExt cx="2195009" cy="1102719"/>
          </a:xfrm>
        </p:grpSpPr>
        <p:sp>
          <p:nvSpPr>
            <p:cNvPr id="42" name="Oval 41"/>
            <p:cNvSpPr/>
            <p:nvPr/>
          </p:nvSpPr>
          <p:spPr bwMode="auto">
            <a:xfrm>
              <a:off x="1082488" y="1573306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108248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2052918" y="1582271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205291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46" name="Straight Arrow Connector 45"/>
            <p:cNvCxnSpPr>
              <a:stCxn id="42" idx="6"/>
              <a:endCxn id="44" idx="2"/>
            </p:cNvCxnSpPr>
            <p:nvPr/>
          </p:nvCxnSpPr>
          <p:spPr bwMode="auto">
            <a:xfrm>
              <a:off x="1149724" y="1600200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Arrow Connector 46"/>
            <p:cNvCxnSpPr>
              <a:stCxn id="43" idx="7"/>
              <a:endCxn id="44" idx="3"/>
            </p:cNvCxnSpPr>
            <p:nvPr/>
          </p:nvCxnSpPr>
          <p:spPr bwMode="auto">
            <a:xfrm flipV="1">
              <a:off x="1139878" y="1628182"/>
              <a:ext cx="922886" cy="65000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47"/>
            <p:cNvCxnSpPr/>
            <p:nvPr/>
          </p:nvCxnSpPr>
          <p:spPr bwMode="auto">
            <a:xfrm>
              <a:off x="1116106" y="2293844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TextBox 48"/>
            <p:cNvSpPr txBox="1"/>
            <p:nvPr/>
          </p:nvSpPr>
          <p:spPr>
            <a:xfrm>
              <a:off x="2193349" y="2102754"/>
              <a:ext cx="38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D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79885" y="1400145"/>
              <a:ext cx="768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B+D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4813" y="2102754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53036" y="1409110"/>
              <a:ext cx="184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563453" y="1503770"/>
            <a:ext cx="2978467" cy="1151494"/>
            <a:chOff x="752234" y="1351370"/>
            <a:chExt cx="2978467" cy="1151494"/>
          </a:xfrm>
        </p:grpSpPr>
        <p:sp>
          <p:nvSpPr>
            <p:cNvPr id="54" name="Oval 53"/>
            <p:cNvSpPr/>
            <p:nvPr/>
          </p:nvSpPr>
          <p:spPr bwMode="auto">
            <a:xfrm>
              <a:off x="1082488" y="1573306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108248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2052918" y="1582271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205291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58" name="Straight Arrow Connector 57"/>
            <p:cNvCxnSpPr>
              <a:stCxn id="54" idx="6"/>
              <a:endCxn id="56" idx="2"/>
            </p:cNvCxnSpPr>
            <p:nvPr/>
          </p:nvCxnSpPr>
          <p:spPr bwMode="auto">
            <a:xfrm>
              <a:off x="1149724" y="1600200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>
              <a:stCxn id="55" idx="7"/>
              <a:endCxn id="56" idx="3"/>
            </p:cNvCxnSpPr>
            <p:nvPr/>
          </p:nvCxnSpPr>
          <p:spPr bwMode="auto">
            <a:xfrm flipV="1">
              <a:off x="1139878" y="1628182"/>
              <a:ext cx="922886" cy="65000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1116106" y="2293844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" name="TextBox 60"/>
            <p:cNvSpPr txBox="1"/>
            <p:nvPr/>
          </p:nvSpPr>
          <p:spPr>
            <a:xfrm>
              <a:off x="2202098" y="2078134"/>
              <a:ext cx="7713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C+D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188291" y="1351370"/>
              <a:ext cx="15424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A+B+C+D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52234" y="2102754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3036" y="1409110"/>
              <a:ext cx="184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endParaRPr lang="en-US" dirty="0"/>
            </a:p>
          </p:txBody>
        </p:sp>
      </p:grpSp>
      <p:cxnSp>
        <p:nvCxnSpPr>
          <p:cNvPr id="66" name="Straight Arrow Connector 65"/>
          <p:cNvCxnSpPr/>
          <p:nvPr/>
        </p:nvCxnSpPr>
        <p:spPr bwMode="auto">
          <a:xfrm flipV="1">
            <a:off x="3054921" y="3800040"/>
            <a:ext cx="791660" cy="56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>
            <a:endCxn id="42" idx="2"/>
          </p:cNvCxnSpPr>
          <p:nvPr/>
        </p:nvCxnSpPr>
        <p:spPr bwMode="auto">
          <a:xfrm>
            <a:off x="2795215" y="2485434"/>
            <a:ext cx="1098492" cy="6242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>
            <a:endCxn id="55" idx="3"/>
          </p:cNvCxnSpPr>
          <p:nvPr/>
        </p:nvCxnSpPr>
        <p:spPr bwMode="auto">
          <a:xfrm flipV="1">
            <a:off x="3038516" y="2468623"/>
            <a:ext cx="865037" cy="6455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 flipV="1">
            <a:off x="3063757" y="1761565"/>
            <a:ext cx="791660" cy="56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52881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Iteration elaborated: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815700" y="2909640"/>
            <a:ext cx="2286347" cy="1102719"/>
            <a:chOff x="663300" y="1400145"/>
            <a:chExt cx="2286347" cy="1102719"/>
          </a:xfrm>
        </p:grpSpPr>
        <p:sp>
          <p:nvSpPr>
            <p:cNvPr id="7" name="Oval 6"/>
            <p:cNvSpPr/>
            <p:nvPr/>
          </p:nvSpPr>
          <p:spPr bwMode="auto">
            <a:xfrm>
              <a:off x="1082488" y="1573306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08248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052918" y="1582271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05291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 bwMode="auto">
            <a:xfrm>
              <a:off x="1149724" y="1600200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>
              <a:stCxn id="8" idx="7"/>
              <a:endCxn id="9" idx="3"/>
            </p:cNvCxnSpPr>
            <p:nvPr/>
          </p:nvCxnSpPr>
          <p:spPr bwMode="auto">
            <a:xfrm flipV="1">
              <a:off x="1139878" y="1628182"/>
              <a:ext cx="922886" cy="65000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1116106" y="2293844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2193349" y="2102754"/>
              <a:ext cx="38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D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78282" y="1400145"/>
              <a:ext cx="7713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C+D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6261" y="2102754"/>
              <a:ext cx="38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3300" y="1409110"/>
              <a:ext cx="3642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C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6502" y="1552545"/>
            <a:ext cx="2272721" cy="1102719"/>
            <a:chOff x="664102" y="1400145"/>
            <a:chExt cx="2272721" cy="1102719"/>
          </a:xfrm>
        </p:grpSpPr>
        <p:sp>
          <p:nvSpPr>
            <p:cNvPr id="28" name="Oval 27"/>
            <p:cNvSpPr/>
            <p:nvPr/>
          </p:nvSpPr>
          <p:spPr bwMode="auto">
            <a:xfrm>
              <a:off x="1082488" y="1573306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08248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052918" y="1582271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205291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32" name="Straight Arrow Connector 31"/>
            <p:cNvCxnSpPr>
              <a:stCxn id="28" idx="6"/>
              <a:endCxn id="30" idx="2"/>
            </p:cNvCxnSpPr>
            <p:nvPr/>
          </p:nvCxnSpPr>
          <p:spPr bwMode="auto">
            <a:xfrm>
              <a:off x="1149724" y="1600200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>
              <a:stCxn id="29" idx="7"/>
              <a:endCxn id="30" idx="3"/>
            </p:cNvCxnSpPr>
            <p:nvPr/>
          </p:nvCxnSpPr>
          <p:spPr bwMode="auto">
            <a:xfrm flipV="1">
              <a:off x="1139878" y="1628182"/>
              <a:ext cx="922886" cy="65000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1116106" y="2293844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TextBox 34"/>
            <p:cNvSpPr txBox="1"/>
            <p:nvPr/>
          </p:nvSpPr>
          <p:spPr>
            <a:xfrm>
              <a:off x="2203769" y="2102754"/>
              <a:ext cx="360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91105" y="1400145"/>
              <a:ext cx="7457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A+B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4102" y="2102754"/>
              <a:ext cx="360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B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5704" y="1409110"/>
              <a:ext cx="359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A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564255" y="2909640"/>
            <a:ext cx="2195009" cy="1102719"/>
            <a:chOff x="753036" y="1400145"/>
            <a:chExt cx="2195009" cy="1102719"/>
          </a:xfrm>
        </p:grpSpPr>
        <p:sp>
          <p:nvSpPr>
            <p:cNvPr id="42" name="Oval 41"/>
            <p:cNvSpPr/>
            <p:nvPr/>
          </p:nvSpPr>
          <p:spPr bwMode="auto">
            <a:xfrm>
              <a:off x="1082488" y="1573306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108248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2052918" y="1582271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205291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46" name="Straight Arrow Connector 45"/>
            <p:cNvCxnSpPr>
              <a:stCxn id="42" idx="6"/>
              <a:endCxn id="44" idx="2"/>
            </p:cNvCxnSpPr>
            <p:nvPr/>
          </p:nvCxnSpPr>
          <p:spPr bwMode="auto">
            <a:xfrm>
              <a:off x="1149724" y="1600200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Arrow Connector 46"/>
            <p:cNvCxnSpPr>
              <a:stCxn id="43" idx="7"/>
              <a:endCxn id="44" idx="3"/>
            </p:cNvCxnSpPr>
            <p:nvPr/>
          </p:nvCxnSpPr>
          <p:spPr bwMode="auto">
            <a:xfrm flipV="1">
              <a:off x="1139878" y="1628182"/>
              <a:ext cx="922886" cy="65000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47"/>
            <p:cNvCxnSpPr/>
            <p:nvPr/>
          </p:nvCxnSpPr>
          <p:spPr bwMode="auto">
            <a:xfrm>
              <a:off x="1116106" y="2293844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TextBox 48"/>
            <p:cNvSpPr txBox="1"/>
            <p:nvPr/>
          </p:nvSpPr>
          <p:spPr>
            <a:xfrm>
              <a:off x="2193349" y="2102754"/>
              <a:ext cx="38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D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79885" y="1400145"/>
              <a:ext cx="768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B+D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4813" y="2102754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53036" y="1409110"/>
              <a:ext cx="184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563453" y="1503770"/>
            <a:ext cx="2978467" cy="1151494"/>
            <a:chOff x="752234" y="1351370"/>
            <a:chExt cx="2978467" cy="1151494"/>
          </a:xfrm>
        </p:grpSpPr>
        <p:sp>
          <p:nvSpPr>
            <p:cNvPr id="54" name="Oval 53"/>
            <p:cNvSpPr/>
            <p:nvPr/>
          </p:nvSpPr>
          <p:spPr bwMode="auto">
            <a:xfrm>
              <a:off x="1082488" y="1573306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108248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2052918" y="1582271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205291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58" name="Straight Arrow Connector 57"/>
            <p:cNvCxnSpPr>
              <a:stCxn id="54" idx="6"/>
              <a:endCxn id="56" idx="2"/>
            </p:cNvCxnSpPr>
            <p:nvPr/>
          </p:nvCxnSpPr>
          <p:spPr bwMode="auto">
            <a:xfrm>
              <a:off x="1149724" y="1600200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>
              <a:stCxn id="55" idx="7"/>
              <a:endCxn id="56" idx="3"/>
            </p:cNvCxnSpPr>
            <p:nvPr/>
          </p:nvCxnSpPr>
          <p:spPr bwMode="auto">
            <a:xfrm flipV="1">
              <a:off x="1139878" y="1628182"/>
              <a:ext cx="922886" cy="65000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1116106" y="2293844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" name="TextBox 60"/>
            <p:cNvSpPr txBox="1"/>
            <p:nvPr/>
          </p:nvSpPr>
          <p:spPr>
            <a:xfrm>
              <a:off x="2202098" y="2078134"/>
              <a:ext cx="7713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C+D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188291" y="1351370"/>
              <a:ext cx="15424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A+B+C+D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52234" y="2102754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3036" y="1409110"/>
              <a:ext cx="184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endParaRPr lang="en-US" dirty="0"/>
            </a:p>
          </p:txBody>
        </p:sp>
      </p:grpSp>
      <p:cxnSp>
        <p:nvCxnSpPr>
          <p:cNvPr id="66" name="Straight Arrow Connector 65"/>
          <p:cNvCxnSpPr/>
          <p:nvPr/>
        </p:nvCxnSpPr>
        <p:spPr bwMode="auto">
          <a:xfrm flipV="1">
            <a:off x="3054921" y="3800040"/>
            <a:ext cx="791660" cy="56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>
            <a:endCxn id="42" idx="2"/>
          </p:cNvCxnSpPr>
          <p:nvPr/>
        </p:nvCxnSpPr>
        <p:spPr bwMode="auto">
          <a:xfrm>
            <a:off x="2795215" y="2485434"/>
            <a:ext cx="1098492" cy="6242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>
            <a:endCxn id="55" idx="3"/>
          </p:cNvCxnSpPr>
          <p:nvPr/>
        </p:nvCxnSpPr>
        <p:spPr bwMode="auto">
          <a:xfrm flipV="1">
            <a:off x="3038516" y="2468623"/>
            <a:ext cx="865037" cy="6455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 flipV="1">
            <a:off x="3063757" y="1761565"/>
            <a:ext cx="791660" cy="56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" name="Group 10"/>
          <p:cNvGrpSpPr/>
          <p:nvPr/>
        </p:nvGrpSpPr>
        <p:grpSpPr>
          <a:xfrm>
            <a:off x="793419" y="3956922"/>
            <a:ext cx="5722212" cy="2508589"/>
            <a:chOff x="793419" y="3956922"/>
            <a:chExt cx="5722212" cy="2508589"/>
          </a:xfrm>
        </p:grpSpPr>
        <p:grpSp>
          <p:nvGrpSpPr>
            <p:cNvPr id="65" name="Group 64"/>
            <p:cNvGrpSpPr/>
            <p:nvPr/>
          </p:nvGrpSpPr>
          <p:grpSpPr>
            <a:xfrm>
              <a:off x="793419" y="5362792"/>
              <a:ext cx="2303180" cy="1102719"/>
              <a:chOff x="653682" y="1400145"/>
              <a:chExt cx="2303180" cy="1102719"/>
            </a:xfrm>
          </p:grpSpPr>
          <p:sp>
            <p:nvSpPr>
              <p:cNvPr id="67" name="Oval 66"/>
              <p:cNvSpPr/>
              <p:nvPr/>
            </p:nvSpPr>
            <p:spPr bwMode="auto">
              <a:xfrm>
                <a:off x="1082488" y="1573306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 bwMode="auto">
              <a:xfrm>
                <a:off x="1082488" y="2270312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 bwMode="auto">
              <a:xfrm>
                <a:off x="2052918" y="158227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 bwMode="auto">
              <a:xfrm>
                <a:off x="2052918" y="2270312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74" name="Straight Arrow Connector 73"/>
              <p:cNvCxnSpPr>
                <a:stCxn id="67" idx="6"/>
                <a:endCxn id="69" idx="2"/>
              </p:cNvCxnSpPr>
              <p:nvPr/>
            </p:nvCxnSpPr>
            <p:spPr bwMode="auto">
              <a:xfrm>
                <a:off x="1149724" y="1600200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Straight Arrow Connector 74"/>
              <p:cNvCxnSpPr>
                <a:stCxn id="68" idx="7"/>
                <a:endCxn id="69" idx="3"/>
              </p:cNvCxnSpPr>
              <p:nvPr/>
            </p:nvCxnSpPr>
            <p:spPr bwMode="auto">
              <a:xfrm flipV="1">
                <a:off x="1139878" y="1628182"/>
                <a:ext cx="922886" cy="65000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116106" y="2293844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7" name="TextBox 76"/>
              <p:cNvSpPr txBox="1"/>
              <p:nvPr/>
            </p:nvSpPr>
            <p:spPr>
              <a:xfrm>
                <a:off x="2195753" y="2102754"/>
                <a:ext cx="3770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H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71069" y="1400145"/>
                <a:ext cx="7857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G+H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68665" y="2102754"/>
                <a:ext cx="3770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H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53682" y="1409110"/>
                <a:ext cx="3834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G</a:t>
                </a: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811853" y="4005697"/>
              <a:ext cx="2243867" cy="1102719"/>
              <a:chOff x="672116" y="1400145"/>
              <a:chExt cx="2243867" cy="1102719"/>
            </a:xfrm>
          </p:grpSpPr>
          <p:sp>
            <p:nvSpPr>
              <p:cNvPr id="82" name="Oval 81"/>
              <p:cNvSpPr/>
              <p:nvPr/>
            </p:nvSpPr>
            <p:spPr bwMode="auto">
              <a:xfrm>
                <a:off x="1082488" y="1573306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1082488" y="2270312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2052918" y="158227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2052918" y="2270312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86" name="Straight Arrow Connector 85"/>
              <p:cNvCxnSpPr>
                <a:stCxn id="82" idx="6"/>
                <a:endCxn id="84" idx="2"/>
              </p:cNvCxnSpPr>
              <p:nvPr/>
            </p:nvCxnSpPr>
            <p:spPr bwMode="auto">
              <a:xfrm>
                <a:off x="1149724" y="1600200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7" name="Straight Arrow Connector 86"/>
              <p:cNvCxnSpPr>
                <a:stCxn id="83" idx="7"/>
                <a:endCxn id="84" idx="3"/>
              </p:cNvCxnSpPr>
              <p:nvPr/>
            </p:nvCxnSpPr>
            <p:spPr bwMode="auto">
              <a:xfrm flipV="1">
                <a:off x="1139878" y="1628182"/>
                <a:ext cx="922886" cy="65000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Straight Arrow Connector 87"/>
              <p:cNvCxnSpPr/>
              <p:nvPr/>
            </p:nvCxnSpPr>
            <p:spPr bwMode="auto">
              <a:xfrm>
                <a:off x="1116106" y="2293844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9" name="TextBox 88"/>
              <p:cNvSpPr txBox="1"/>
              <p:nvPr/>
            </p:nvSpPr>
            <p:spPr>
              <a:xfrm>
                <a:off x="2218195" y="2102754"/>
                <a:ext cx="3321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F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211944" y="1400145"/>
                <a:ext cx="7040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E+F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678528" y="2102754"/>
                <a:ext cx="3321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F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72116" y="1409110"/>
                <a:ext cx="3465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E</a:t>
                </a: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3551592" y="5362792"/>
              <a:ext cx="2178176" cy="1102719"/>
              <a:chOff x="753036" y="1400145"/>
              <a:chExt cx="2178176" cy="1102719"/>
            </a:xfrm>
          </p:grpSpPr>
          <p:sp>
            <p:nvSpPr>
              <p:cNvPr id="94" name="Oval 93"/>
              <p:cNvSpPr/>
              <p:nvPr/>
            </p:nvSpPr>
            <p:spPr bwMode="auto">
              <a:xfrm>
                <a:off x="1082488" y="1573306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>
                <a:off x="1082488" y="2270312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2052918" y="158227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 bwMode="auto">
              <a:xfrm>
                <a:off x="2052918" y="2270312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98" name="Straight Arrow Connector 97"/>
              <p:cNvCxnSpPr>
                <a:stCxn id="94" idx="6"/>
                <a:endCxn id="96" idx="2"/>
              </p:cNvCxnSpPr>
              <p:nvPr/>
            </p:nvCxnSpPr>
            <p:spPr bwMode="auto">
              <a:xfrm>
                <a:off x="1149724" y="1600200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Straight Arrow Connector 98"/>
              <p:cNvCxnSpPr>
                <a:stCxn id="95" idx="7"/>
                <a:endCxn id="96" idx="3"/>
              </p:cNvCxnSpPr>
              <p:nvPr/>
            </p:nvCxnSpPr>
            <p:spPr bwMode="auto">
              <a:xfrm flipV="1">
                <a:off x="1139878" y="1628182"/>
                <a:ext cx="922886" cy="65000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Straight Arrow Connector 99"/>
              <p:cNvCxnSpPr/>
              <p:nvPr/>
            </p:nvCxnSpPr>
            <p:spPr bwMode="auto">
              <a:xfrm>
                <a:off x="1116106" y="2293844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1" name="TextBox 100"/>
              <p:cNvSpPr txBox="1"/>
              <p:nvPr/>
            </p:nvSpPr>
            <p:spPr>
              <a:xfrm>
                <a:off x="2195753" y="2102754"/>
                <a:ext cx="3770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H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2196716" y="1400145"/>
                <a:ext cx="7344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F+H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764813" y="2102754"/>
                <a:ext cx="1847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endParaRPr lang="en-US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753036" y="1409110"/>
                <a:ext cx="184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endParaRPr lang="en-US" dirty="0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3550790" y="3956922"/>
              <a:ext cx="2964841" cy="1151494"/>
              <a:chOff x="752234" y="1351370"/>
              <a:chExt cx="2964841" cy="1151494"/>
            </a:xfrm>
          </p:grpSpPr>
          <p:sp>
            <p:nvSpPr>
              <p:cNvPr id="106" name="Oval 105"/>
              <p:cNvSpPr/>
              <p:nvPr/>
            </p:nvSpPr>
            <p:spPr bwMode="auto">
              <a:xfrm>
                <a:off x="1082488" y="1573306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 bwMode="auto">
              <a:xfrm>
                <a:off x="1082488" y="2270312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2052918" y="158227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2052918" y="2270312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110" name="Straight Arrow Connector 109"/>
              <p:cNvCxnSpPr>
                <a:stCxn id="106" idx="6"/>
                <a:endCxn id="108" idx="2"/>
              </p:cNvCxnSpPr>
              <p:nvPr/>
            </p:nvCxnSpPr>
            <p:spPr bwMode="auto">
              <a:xfrm>
                <a:off x="1149724" y="1600200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1" name="Straight Arrow Connector 110"/>
              <p:cNvCxnSpPr>
                <a:stCxn id="107" idx="7"/>
                <a:endCxn id="108" idx="3"/>
              </p:cNvCxnSpPr>
              <p:nvPr/>
            </p:nvCxnSpPr>
            <p:spPr bwMode="auto">
              <a:xfrm flipV="1">
                <a:off x="1139878" y="1628182"/>
                <a:ext cx="922886" cy="65000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2" name="Straight Arrow Connector 111"/>
              <p:cNvCxnSpPr/>
              <p:nvPr/>
            </p:nvCxnSpPr>
            <p:spPr bwMode="auto">
              <a:xfrm>
                <a:off x="1116106" y="2293844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3" name="TextBox 112"/>
              <p:cNvSpPr txBox="1"/>
              <p:nvPr/>
            </p:nvSpPr>
            <p:spPr>
              <a:xfrm>
                <a:off x="2194884" y="2078134"/>
                <a:ext cx="7857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G+H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2201917" y="1351370"/>
                <a:ext cx="15151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E+F+G+H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752234" y="2102754"/>
                <a:ext cx="1847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endParaRPr lang="en-US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753036" y="1409110"/>
                <a:ext cx="184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endParaRPr lang="en-US" dirty="0"/>
              </a:p>
            </p:txBody>
          </p:sp>
        </p:grpSp>
        <p:cxnSp>
          <p:nvCxnSpPr>
            <p:cNvPr id="117" name="Straight Arrow Connector 116"/>
            <p:cNvCxnSpPr/>
            <p:nvPr/>
          </p:nvCxnSpPr>
          <p:spPr bwMode="auto">
            <a:xfrm flipV="1">
              <a:off x="3042258" y="6253192"/>
              <a:ext cx="791660" cy="560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Straight Arrow Connector 117"/>
            <p:cNvCxnSpPr>
              <a:endCxn id="94" idx="2"/>
            </p:cNvCxnSpPr>
            <p:nvPr/>
          </p:nvCxnSpPr>
          <p:spPr bwMode="auto">
            <a:xfrm>
              <a:off x="2782552" y="4938586"/>
              <a:ext cx="1098492" cy="62426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Straight Arrow Connector 118"/>
            <p:cNvCxnSpPr>
              <a:endCxn id="107" idx="3"/>
            </p:cNvCxnSpPr>
            <p:nvPr/>
          </p:nvCxnSpPr>
          <p:spPr bwMode="auto">
            <a:xfrm flipV="1">
              <a:off x="3025853" y="4921775"/>
              <a:ext cx="865037" cy="64555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Straight Arrow Connector 119"/>
            <p:cNvCxnSpPr/>
            <p:nvPr/>
          </p:nvCxnSpPr>
          <p:spPr bwMode="auto">
            <a:xfrm flipV="1">
              <a:off x="3051094" y="4214717"/>
              <a:ext cx="791660" cy="560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5523947" y="1695450"/>
            <a:ext cx="2896047" cy="4576669"/>
            <a:chOff x="5523947" y="1695450"/>
            <a:chExt cx="2896047" cy="4576669"/>
          </a:xfrm>
        </p:grpSpPr>
        <p:cxnSp>
          <p:nvCxnSpPr>
            <p:cNvPr id="121" name="Straight Arrow Connector 120"/>
            <p:cNvCxnSpPr/>
            <p:nvPr/>
          </p:nvCxnSpPr>
          <p:spPr bwMode="auto">
            <a:xfrm flipV="1">
              <a:off x="6531916" y="1737989"/>
              <a:ext cx="791660" cy="560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Straight Arrow Connector 121"/>
            <p:cNvCxnSpPr>
              <a:stCxn id="61" idx="3"/>
              <a:endCxn id="150" idx="2"/>
            </p:cNvCxnSpPr>
            <p:nvPr/>
          </p:nvCxnSpPr>
          <p:spPr bwMode="auto">
            <a:xfrm>
              <a:off x="5784682" y="2430589"/>
              <a:ext cx="1565017" cy="60605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Straight Arrow Connector 122"/>
            <p:cNvCxnSpPr>
              <a:endCxn id="142" idx="3"/>
            </p:cNvCxnSpPr>
            <p:nvPr/>
          </p:nvCxnSpPr>
          <p:spPr bwMode="auto">
            <a:xfrm>
              <a:off x="5826500" y="3116356"/>
              <a:ext cx="1565674" cy="108151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Straight Arrow Connector 123"/>
            <p:cNvCxnSpPr>
              <a:endCxn id="158" idx="2"/>
            </p:cNvCxnSpPr>
            <p:nvPr/>
          </p:nvCxnSpPr>
          <p:spPr bwMode="auto">
            <a:xfrm>
              <a:off x="5575096" y="3806701"/>
              <a:ext cx="1740985" cy="173933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C00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Straight Arrow Connector 124"/>
            <p:cNvCxnSpPr>
              <a:endCxn id="131" idx="2"/>
            </p:cNvCxnSpPr>
            <p:nvPr/>
          </p:nvCxnSpPr>
          <p:spPr bwMode="auto">
            <a:xfrm flipV="1">
              <a:off x="6527613" y="2419350"/>
              <a:ext cx="802107" cy="173814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Straight Arrow Connector 125"/>
            <p:cNvCxnSpPr>
              <a:endCxn id="151" idx="2"/>
            </p:cNvCxnSpPr>
            <p:nvPr/>
          </p:nvCxnSpPr>
          <p:spPr bwMode="auto">
            <a:xfrm flipV="1">
              <a:off x="5844413" y="3733654"/>
              <a:ext cx="1505286" cy="117470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Straight Arrow Connector 126"/>
            <p:cNvCxnSpPr>
              <a:endCxn id="143" idx="2"/>
            </p:cNvCxnSpPr>
            <p:nvPr/>
          </p:nvCxnSpPr>
          <p:spPr bwMode="auto">
            <a:xfrm flipV="1">
              <a:off x="5844413" y="4875864"/>
              <a:ext cx="1537915" cy="7228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Straight Arrow Connector 127"/>
            <p:cNvCxnSpPr/>
            <p:nvPr/>
          </p:nvCxnSpPr>
          <p:spPr bwMode="auto">
            <a:xfrm flipV="1">
              <a:off x="5523947" y="6229024"/>
              <a:ext cx="1799629" cy="4309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C00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" name="Group 2"/>
            <p:cNvGrpSpPr/>
            <p:nvPr/>
          </p:nvGrpSpPr>
          <p:grpSpPr>
            <a:xfrm>
              <a:off x="7329720" y="1695450"/>
              <a:ext cx="1037666" cy="750794"/>
              <a:chOff x="7532594" y="515515"/>
              <a:chExt cx="1037666" cy="750794"/>
            </a:xfrm>
          </p:grpSpPr>
          <p:sp>
            <p:nvSpPr>
              <p:cNvPr id="130" name="Oval 129"/>
              <p:cNvSpPr/>
              <p:nvPr/>
            </p:nvSpPr>
            <p:spPr bwMode="auto">
              <a:xfrm>
                <a:off x="7532594" y="515515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 bwMode="auto">
              <a:xfrm>
                <a:off x="7532594" y="121252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 bwMode="auto">
              <a:xfrm>
                <a:off x="8503024" y="524480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 bwMode="auto">
              <a:xfrm>
                <a:off x="8503024" y="121252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134" name="Straight Arrow Connector 133"/>
              <p:cNvCxnSpPr>
                <a:stCxn id="130" idx="6"/>
                <a:endCxn id="132" idx="2"/>
              </p:cNvCxnSpPr>
              <p:nvPr/>
            </p:nvCxnSpPr>
            <p:spPr bwMode="auto">
              <a:xfrm>
                <a:off x="7599830" y="542409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5" name="Straight Arrow Connector 134"/>
              <p:cNvCxnSpPr>
                <a:stCxn id="131" idx="7"/>
                <a:endCxn id="132" idx="3"/>
              </p:cNvCxnSpPr>
              <p:nvPr/>
            </p:nvCxnSpPr>
            <p:spPr bwMode="auto">
              <a:xfrm flipV="1">
                <a:off x="7589984" y="570391"/>
                <a:ext cx="922886" cy="65000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6" name="Straight Arrow Connector 135"/>
              <p:cNvCxnSpPr/>
              <p:nvPr/>
            </p:nvCxnSpPr>
            <p:spPr bwMode="auto">
              <a:xfrm>
                <a:off x="7566212" y="1236053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1" name="Group 140"/>
            <p:cNvGrpSpPr/>
            <p:nvPr/>
          </p:nvGrpSpPr>
          <p:grpSpPr>
            <a:xfrm>
              <a:off x="7382328" y="4151964"/>
              <a:ext cx="1037666" cy="750794"/>
              <a:chOff x="7532594" y="515515"/>
              <a:chExt cx="1037666" cy="750794"/>
            </a:xfrm>
          </p:grpSpPr>
          <p:sp>
            <p:nvSpPr>
              <p:cNvPr id="142" name="Oval 141"/>
              <p:cNvSpPr/>
              <p:nvPr/>
            </p:nvSpPr>
            <p:spPr bwMode="auto">
              <a:xfrm>
                <a:off x="7532594" y="515515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 bwMode="auto">
              <a:xfrm>
                <a:off x="7532594" y="121252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 bwMode="auto">
              <a:xfrm>
                <a:off x="8503024" y="524480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 bwMode="auto">
              <a:xfrm>
                <a:off x="8503024" y="121252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146" name="Straight Arrow Connector 145"/>
              <p:cNvCxnSpPr>
                <a:stCxn id="142" idx="6"/>
                <a:endCxn id="144" idx="2"/>
              </p:cNvCxnSpPr>
              <p:nvPr/>
            </p:nvCxnSpPr>
            <p:spPr bwMode="auto">
              <a:xfrm>
                <a:off x="7599830" y="542409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Straight Arrow Connector 146"/>
              <p:cNvCxnSpPr>
                <a:stCxn id="143" idx="7"/>
                <a:endCxn id="144" idx="3"/>
              </p:cNvCxnSpPr>
              <p:nvPr/>
            </p:nvCxnSpPr>
            <p:spPr bwMode="auto">
              <a:xfrm flipV="1">
                <a:off x="7589984" y="570391"/>
                <a:ext cx="922886" cy="65000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Straight Arrow Connector 147"/>
              <p:cNvCxnSpPr/>
              <p:nvPr/>
            </p:nvCxnSpPr>
            <p:spPr bwMode="auto">
              <a:xfrm>
                <a:off x="7566212" y="1236053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9" name="Group 148"/>
            <p:cNvGrpSpPr/>
            <p:nvPr/>
          </p:nvGrpSpPr>
          <p:grpSpPr>
            <a:xfrm>
              <a:off x="7349699" y="3009754"/>
              <a:ext cx="1037666" cy="750794"/>
              <a:chOff x="7532594" y="515515"/>
              <a:chExt cx="1037666" cy="750794"/>
            </a:xfrm>
          </p:grpSpPr>
          <p:sp>
            <p:nvSpPr>
              <p:cNvPr id="150" name="Oval 149"/>
              <p:cNvSpPr/>
              <p:nvPr/>
            </p:nvSpPr>
            <p:spPr bwMode="auto">
              <a:xfrm>
                <a:off x="7532594" y="515515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 bwMode="auto">
              <a:xfrm>
                <a:off x="7532594" y="121252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 bwMode="auto">
              <a:xfrm>
                <a:off x="8503024" y="524480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53" name="Oval 152"/>
              <p:cNvSpPr/>
              <p:nvPr/>
            </p:nvSpPr>
            <p:spPr bwMode="auto">
              <a:xfrm>
                <a:off x="8503024" y="121252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154" name="Straight Arrow Connector 153"/>
              <p:cNvCxnSpPr>
                <a:stCxn id="150" idx="6"/>
                <a:endCxn id="152" idx="2"/>
              </p:cNvCxnSpPr>
              <p:nvPr/>
            </p:nvCxnSpPr>
            <p:spPr bwMode="auto">
              <a:xfrm>
                <a:off x="7599830" y="542409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5" name="Straight Arrow Connector 154"/>
              <p:cNvCxnSpPr>
                <a:stCxn id="151" idx="7"/>
                <a:endCxn id="152" idx="3"/>
              </p:cNvCxnSpPr>
              <p:nvPr/>
            </p:nvCxnSpPr>
            <p:spPr bwMode="auto">
              <a:xfrm flipV="1">
                <a:off x="7589984" y="570391"/>
                <a:ext cx="922886" cy="65000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6" name="Straight Arrow Connector 155"/>
              <p:cNvCxnSpPr/>
              <p:nvPr/>
            </p:nvCxnSpPr>
            <p:spPr bwMode="auto">
              <a:xfrm>
                <a:off x="7566212" y="1236053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57" name="Group 156"/>
            <p:cNvGrpSpPr/>
            <p:nvPr/>
          </p:nvGrpSpPr>
          <p:grpSpPr>
            <a:xfrm>
              <a:off x="7316081" y="5519144"/>
              <a:ext cx="1037666" cy="750794"/>
              <a:chOff x="7532594" y="515515"/>
              <a:chExt cx="1037666" cy="750794"/>
            </a:xfrm>
          </p:grpSpPr>
          <p:sp>
            <p:nvSpPr>
              <p:cNvPr id="158" name="Oval 157"/>
              <p:cNvSpPr/>
              <p:nvPr/>
            </p:nvSpPr>
            <p:spPr bwMode="auto">
              <a:xfrm>
                <a:off x="7532594" y="515515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 bwMode="auto">
              <a:xfrm>
                <a:off x="7532594" y="121252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60" name="Oval 159"/>
              <p:cNvSpPr/>
              <p:nvPr/>
            </p:nvSpPr>
            <p:spPr bwMode="auto">
              <a:xfrm>
                <a:off x="8503024" y="524480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 bwMode="auto">
              <a:xfrm>
                <a:off x="8503024" y="121252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162" name="Straight Arrow Connector 161"/>
              <p:cNvCxnSpPr>
                <a:stCxn id="158" idx="6"/>
                <a:endCxn id="160" idx="2"/>
              </p:cNvCxnSpPr>
              <p:nvPr/>
            </p:nvCxnSpPr>
            <p:spPr bwMode="auto">
              <a:xfrm>
                <a:off x="7599830" y="542409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3" name="Straight Arrow Connector 162"/>
              <p:cNvCxnSpPr>
                <a:stCxn id="159" idx="7"/>
                <a:endCxn id="160" idx="3"/>
              </p:cNvCxnSpPr>
              <p:nvPr/>
            </p:nvCxnSpPr>
            <p:spPr bwMode="auto">
              <a:xfrm flipV="1">
                <a:off x="7589984" y="570391"/>
                <a:ext cx="922886" cy="65000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" name="Straight Arrow Connector 163"/>
              <p:cNvCxnSpPr/>
              <p:nvPr/>
            </p:nvCxnSpPr>
            <p:spPr bwMode="auto">
              <a:xfrm>
                <a:off x="7566212" y="1236053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034997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Polarization Butterfly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1643355" y="2066693"/>
            <a:ext cx="1353419" cy="3234169"/>
            <a:chOff x="1375035" y="2066693"/>
            <a:chExt cx="1353419" cy="3234169"/>
          </a:xfrm>
        </p:grpSpPr>
        <p:grpSp>
          <p:nvGrpSpPr>
            <p:cNvPr id="53" name="Group 52"/>
            <p:cNvGrpSpPr/>
            <p:nvPr/>
          </p:nvGrpSpPr>
          <p:grpSpPr>
            <a:xfrm>
              <a:off x="1375035" y="2066693"/>
              <a:ext cx="1340093" cy="1910786"/>
              <a:chOff x="1375035" y="2066693"/>
              <a:chExt cx="1340093" cy="1910786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17" name="Oval 16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37" name="Straight Arrow Connector 36"/>
                <p:cNvCxnSpPr>
                  <a:stCxn id="17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Arrow Connector 45"/>
              <p:cNvCxnSpPr>
                <a:stCxn id="20" idx="7"/>
                <a:endCxn id="27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4" name="Group 53"/>
            <p:cNvGrpSpPr/>
            <p:nvPr/>
          </p:nvGrpSpPr>
          <p:grpSpPr>
            <a:xfrm>
              <a:off x="1376895" y="2498645"/>
              <a:ext cx="1340093" cy="1910786"/>
              <a:chOff x="1375035" y="2066693"/>
              <a:chExt cx="1340093" cy="1910786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60" name="Oval 59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62" name="Straight Arrow Connector 61"/>
                <p:cNvCxnSpPr>
                  <a:stCxn id="60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8" name="Straight Arrow Connector 57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Arrow Connector 58"/>
              <p:cNvCxnSpPr>
                <a:stCxn id="55" idx="7"/>
                <a:endCxn id="61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1388361" y="3390076"/>
              <a:ext cx="1340093" cy="1910786"/>
              <a:chOff x="1375035" y="2066693"/>
              <a:chExt cx="1340093" cy="1910786"/>
            </a:xfrm>
          </p:grpSpPr>
          <p:sp>
            <p:nvSpPr>
              <p:cNvPr id="73" name="Oval 72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78" name="Oval 77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80" name="Straight Arrow Connector 79"/>
                <p:cNvCxnSpPr>
                  <a:stCxn id="78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Arrow Connector 76"/>
              <p:cNvCxnSpPr>
                <a:stCxn id="73" idx="7"/>
                <a:endCxn id="79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9" name="Group 98"/>
          <p:cNvGrpSpPr/>
          <p:nvPr/>
        </p:nvGrpSpPr>
        <p:grpSpPr>
          <a:xfrm>
            <a:off x="861889" y="1868113"/>
            <a:ext cx="807658" cy="3545069"/>
            <a:chOff x="861889" y="1868113"/>
            <a:chExt cx="807658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966792" y="1868113"/>
            <a:ext cx="1414420" cy="3545069"/>
            <a:chOff x="2966792" y="1868113"/>
            <a:chExt cx="1414420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2994914" y="1868113"/>
                  <a:ext cx="1372492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4914" y="1868113"/>
                  <a:ext cx="1372492" cy="53809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3002758" y="2339170"/>
                  <a:ext cx="1378454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2758" y="2339170"/>
                  <a:ext cx="1378454" cy="53809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3011660" y="3190021"/>
                  <a:ext cx="1149225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1660" y="3190021"/>
                  <a:ext cx="1149225" cy="53809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2984045" y="3693548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4045" y="3693548"/>
                  <a:ext cx="807657" cy="53809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2966792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6792" y="4145414"/>
                  <a:ext cx="807657" cy="53809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3048177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177" y="5013072"/>
                  <a:ext cx="554895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8" name="Straight Connector 107"/>
          <p:cNvCxnSpPr/>
          <p:nvPr/>
        </p:nvCxnSpPr>
        <p:spPr bwMode="auto">
          <a:xfrm flipV="1">
            <a:off x="258792" y="3710833"/>
            <a:ext cx="8220974" cy="172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Left Brace 7"/>
          <p:cNvSpPr/>
          <p:nvPr/>
        </p:nvSpPr>
        <p:spPr bwMode="auto">
          <a:xfrm>
            <a:off x="533249" y="1890130"/>
            <a:ext cx="326364" cy="1763721"/>
          </a:xfrm>
          <a:prstGeom prst="leftBrac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82" name="Left Brace 81"/>
          <p:cNvSpPr/>
          <p:nvPr/>
        </p:nvSpPr>
        <p:spPr bwMode="auto">
          <a:xfrm>
            <a:off x="527850" y="3801649"/>
            <a:ext cx="326364" cy="1763721"/>
          </a:xfrm>
          <a:prstGeom prst="leftBrac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01468" y="2533132"/>
                <a:ext cx="4557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8" y="2533132"/>
                <a:ext cx="455766" cy="400110"/>
              </a:xfrm>
              <a:prstGeom prst="rect">
                <a:avLst/>
              </a:prstGeom>
              <a:blipFill rotWithShape="0">
                <a:blip r:embed="rId2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04031" y="4433778"/>
                <a:ext cx="442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1" y="4433778"/>
                <a:ext cx="442877" cy="400110"/>
              </a:xfrm>
              <a:prstGeom prst="rect">
                <a:avLst/>
              </a:prstGeom>
              <a:blipFill rotWithShape="0">
                <a:blip r:embed="rId2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449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2" grpId="0" animBg="1"/>
      <p:bldP spid="83" grpId="0"/>
      <p:bldP spid="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 bwMode="auto">
          <a:xfrm>
            <a:off x="2955884" y="3832061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2966792" y="1868114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Polarization Butterfly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1643355" y="2066693"/>
            <a:ext cx="1353419" cy="3234169"/>
            <a:chOff x="1375035" y="2066693"/>
            <a:chExt cx="1353419" cy="3234169"/>
          </a:xfrm>
        </p:grpSpPr>
        <p:grpSp>
          <p:nvGrpSpPr>
            <p:cNvPr id="53" name="Group 52"/>
            <p:cNvGrpSpPr/>
            <p:nvPr/>
          </p:nvGrpSpPr>
          <p:grpSpPr>
            <a:xfrm>
              <a:off x="1375035" y="2066693"/>
              <a:ext cx="1340093" cy="1910786"/>
              <a:chOff x="1375035" y="2066693"/>
              <a:chExt cx="1340093" cy="1910786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17" name="Oval 16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37" name="Straight Arrow Connector 36"/>
                <p:cNvCxnSpPr>
                  <a:stCxn id="17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Arrow Connector 45"/>
              <p:cNvCxnSpPr>
                <a:stCxn id="20" idx="7"/>
                <a:endCxn id="27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4" name="Group 53"/>
            <p:cNvGrpSpPr/>
            <p:nvPr/>
          </p:nvGrpSpPr>
          <p:grpSpPr>
            <a:xfrm>
              <a:off x="1376895" y="2498645"/>
              <a:ext cx="1340093" cy="1910786"/>
              <a:chOff x="1375035" y="2066693"/>
              <a:chExt cx="1340093" cy="1910786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60" name="Oval 59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62" name="Straight Arrow Connector 61"/>
                <p:cNvCxnSpPr>
                  <a:stCxn id="60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8" name="Straight Arrow Connector 57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Arrow Connector 58"/>
              <p:cNvCxnSpPr>
                <a:stCxn id="55" idx="7"/>
                <a:endCxn id="61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1388361" y="3390076"/>
              <a:ext cx="1340093" cy="1910786"/>
              <a:chOff x="1375035" y="2066693"/>
              <a:chExt cx="1340093" cy="1910786"/>
            </a:xfrm>
          </p:grpSpPr>
          <p:sp>
            <p:nvSpPr>
              <p:cNvPr id="73" name="Oval 72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78" name="Oval 77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80" name="Straight Arrow Connector 79"/>
                <p:cNvCxnSpPr>
                  <a:stCxn id="78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Arrow Connector 76"/>
              <p:cNvCxnSpPr>
                <a:stCxn id="73" idx="7"/>
                <a:endCxn id="79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9" name="Group 98"/>
          <p:cNvGrpSpPr/>
          <p:nvPr/>
        </p:nvGrpSpPr>
        <p:grpSpPr>
          <a:xfrm>
            <a:off x="861889" y="1868113"/>
            <a:ext cx="807658" cy="3545069"/>
            <a:chOff x="861889" y="1868113"/>
            <a:chExt cx="807658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966792" y="1868113"/>
            <a:ext cx="1414420" cy="3545069"/>
            <a:chOff x="2966792" y="1868113"/>
            <a:chExt cx="1414420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2994914" y="1868113"/>
                  <a:ext cx="1372492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4914" y="1868113"/>
                  <a:ext cx="1372492" cy="53809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3002758" y="2339170"/>
                  <a:ext cx="1378454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2758" y="2339170"/>
                  <a:ext cx="1378454" cy="53809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3011660" y="3190021"/>
                  <a:ext cx="1149225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1660" y="3190021"/>
                  <a:ext cx="1149225" cy="53809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2984045" y="3693548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4045" y="3693548"/>
                  <a:ext cx="807657" cy="53809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2966792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6792" y="4145414"/>
                  <a:ext cx="807657" cy="53809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3048177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177" y="5013072"/>
                  <a:ext cx="554895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8" name="Straight Connector 107"/>
          <p:cNvCxnSpPr/>
          <p:nvPr/>
        </p:nvCxnSpPr>
        <p:spPr bwMode="auto">
          <a:xfrm flipV="1">
            <a:off x="258792" y="3710833"/>
            <a:ext cx="8220974" cy="172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0" name="Group 149"/>
          <p:cNvGrpSpPr/>
          <p:nvPr/>
        </p:nvGrpSpPr>
        <p:grpSpPr>
          <a:xfrm>
            <a:off x="4565386" y="2093748"/>
            <a:ext cx="93245" cy="3234169"/>
            <a:chOff x="7443181" y="1709801"/>
            <a:chExt cx="93245" cy="3234169"/>
          </a:xfrm>
        </p:grpSpPr>
        <p:sp>
          <p:nvSpPr>
            <p:cNvPr id="144" name="Oval 143"/>
            <p:cNvSpPr/>
            <p:nvPr/>
          </p:nvSpPr>
          <p:spPr bwMode="auto">
            <a:xfrm>
              <a:off x="7443181" y="3531377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445041" y="1709801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7445041" y="3963329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7446901" y="2141753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7456507" y="4854760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7458367" y="3033184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662624" y="1907908"/>
            <a:ext cx="891014" cy="3545069"/>
            <a:chOff x="820211" y="1868113"/>
            <a:chExt cx="891014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685"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68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Left Brace 7"/>
          <p:cNvSpPr/>
          <p:nvPr/>
        </p:nvSpPr>
        <p:spPr bwMode="auto">
          <a:xfrm>
            <a:off x="533249" y="1890130"/>
            <a:ext cx="326364" cy="1763721"/>
          </a:xfrm>
          <a:prstGeom prst="leftBrac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82" name="Left Brace 81"/>
          <p:cNvSpPr/>
          <p:nvPr/>
        </p:nvSpPr>
        <p:spPr bwMode="auto">
          <a:xfrm>
            <a:off x="527850" y="3801649"/>
            <a:ext cx="326364" cy="1763721"/>
          </a:xfrm>
          <a:prstGeom prst="leftBrac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01468" y="2533132"/>
                <a:ext cx="4557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8" y="2533132"/>
                <a:ext cx="455766" cy="400110"/>
              </a:xfrm>
              <a:prstGeom prst="rect">
                <a:avLst/>
              </a:prstGeom>
              <a:blipFill rotWithShape="0">
                <a:blip r:embed="rId2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04031" y="4433778"/>
                <a:ext cx="442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1" y="4433778"/>
                <a:ext cx="442877" cy="400110"/>
              </a:xfrm>
              <a:prstGeom prst="rect">
                <a:avLst/>
              </a:prstGeom>
              <a:blipFill rotWithShape="0">
                <a:blip r:embed="rId2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655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4" grpId="0" animBg="1"/>
      <p:bldP spid="8" grpId="0" animBg="1"/>
      <p:bldP spid="82" grpId="0" animBg="1"/>
      <p:bldP spid="83" grpId="0"/>
      <p:bldP spid="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529782" cy="609600"/>
          </a:xfrm>
        </p:spPr>
        <p:txBody>
          <a:bodyPr/>
          <a:lstStyle/>
          <a:p>
            <a:r>
              <a:rPr lang="en-US" dirty="0"/>
              <a:t>Disclaimers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 survey … but a technical deep dive</a:t>
            </a:r>
          </a:p>
          <a:p>
            <a:r>
              <a:rPr lang="en-US" dirty="0"/>
              <a:t>Emphasis </a:t>
            </a:r>
          </a:p>
          <a:p>
            <a:pPr lvl="1"/>
            <a:r>
              <a:rPr lang="en-US" dirty="0"/>
              <a:t>BSC – “errors”</a:t>
            </a:r>
          </a:p>
          <a:p>
            <a:pPr lvl="1"/>
            <a:r>
              <a:rPr lang="en-US" dirty="0"/>
              <a:t>Focus on </a:t>
            </a:r>
            <a:r>
              <a:rPr lang="en-US" dirty="0" err="1"/>
              <a:t>asymptotics</a:t>
            </a:r>
            <a:r>
              <a:rPr lang="en-US" dirty="0"/>
              <a:t> and theorems!</a:t>
            </a:r>
          </a:p>
          <a:p>
            <a:pPr lvl="1"/>
            <a:r>
              <a:rPr lang="en-US" dirty="0"/>
              <a:t>… and proofs</a:t>
            </a:r>
          </a:p>
          <a:p>
            <a:pPr lvl="1"/>
            <a:r>
              <a:rPr lang="en-US" dirty="0"/>
              <a:t>… hopefully some teachable material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306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 bwMode="auto">
          <a:xfrm>
            <a:off x="2955884" y="3832061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2966792" y="1868114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Polarization Butterfly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1643355" y="2066693"/>
            <a:ext cx="1353419" cy="3234169"/>
            <a:chOff x="1375035" y="2066693"/>
            <a:chExt cx="1353419" cy="3234169"/>
          </a:xfrm>
        </p:grpSpPr>
        <p:grpSp>
          <p:nvGrpSpPr>
            <p:cNvPr id="53" name="Group 52"/>
            <p:cNvGrpSpPr/>
            <p:nvPr/>
          </p:nvGrpSpPr>
          <p:grpSpPr>
            <a:xfrm>
              <a:off x="1375035" y="2066693"/>
              <a:ext cx="1340093" cy="1910786"/>
              <a:chOff x="1375035" y="2066693"/>
              <a:chExt cx="1340093" cy="1910786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17" name="Oval 16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37" name="Straight Arrow Connector 36"/>
                <p:cNvCxnSpPr>
                  <a:stCxn id="17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Arrow Connector 45"/>
              <p:cNvCxnSpPr>
                <a:stCxn id="20" idx="7"/>
                <a:endCxn id="27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4" name="Group 53"/>
            <p:cNvGrpSpPr/>
            <p:nvPr/>
          </p:nvGrpSpPr>
          <p:grpSpPr>
            <a:xfrm>
              <a:off x="1376895" y="2498645"/>
              <a:ext cx="1340093" cy="1910786"/>
              <a:chOff x="1375035" y="2066693"/>
              <a:chExt cx="1340093" cy="1910786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60" name="Oval 59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62" name="Straight Arrow Connector 61"/>
                <p:cNvCxnSpPr>
                  <a:stCxn id="60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8" name="Straight Arrow Connector 57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Arrow Connector 58"/>
              <p:cNvCxnSpPr>
                <a:stCxn id="55" idx="7"/>
                <a:endCxn id="61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1388361" y="3390076"/>
              <a:ext cx="1340093" cy="1910786"/>
              <a:chOff x="1375035" y="2066693"/>
              <a:chExt cx="1340093" cy="1910786"/>
            </a:xfrm>
          </p:grpSpPr>
          <p:sp>
            <p:nvSpPr>
              <p:cNvPr id="73" name="Oval 72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78" name="Oval 77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80" name="Straight Arrow Connector 79"/>
                <p:cNvCxnSpPr>
                  <a:stCxn id="78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Arrow Connector 76"/>
              <p:cNvCxnSpPr>
                <a:stCxn id="73" idx="7"/>
                <a:endCxn id="79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9" name="Group 98"/>
          <p:cNvGrpSpPr/>
          <p:nvPr/>
        </p:nvGrpSpPr>
        <p:grpSpPr>
          <a:xfrm>
            <a:off x="861889" y="1868113"/>
            <a:ext cx="807658" cy="3545069"/>
            <a:chOff x="861889" y="1868113"/>
            <a:chExt cx="807658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966792" y="1868113"/>
            <a:ext cx="1414420" cy="3545069"/>
            <a:chOff x="2966792" y="1868113"/>
            <a:chExt cx="1414420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2994914" y="1868113"/>
                  <a:ext cx="1372492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4914" y="1868113"/>
                  <a:ext cx="1372492" cy="53809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3002758" y="2339170"/>
                  <a:ext cx="1378454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2758" y="2339170"/>
                  <a:ext cx="1378454" cy="53809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3011660" y="3190021"/>
                  <a:ext cx="1149225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1660" y="3190021"/>
                  <a:ext cx="1149225" cy="53809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2984045" y="3693548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4045" y="3693548"/>
                  <a:ext cx="807657" cy="53809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2966792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6792" y="4145414"/>
                  <a:ext cx="807657" cy="53809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3048177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177" y="5013072"/>
                  <a:ext cx="554895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8" name="Straight Connector 107"/>
          <p:cNvCxnSpPr/>
          <p:nvPr/>
        </p:nvCxnSpPr>
        <p:spPr bwMode="auto">
          <a:xfrm flipV="1">
            <a:off x="258792" y="3710833"/>
            <a:ext cx="8220974" cy="172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0" name="Group 149"/>
          <p:cNvGrpSpPr/>
          <p:nvPr/>
        </p:nvGrpSpPr>
        <p:grpSpPr>
          <a:xfrm>
            <a:off x="4565386" y="2093748"/>
            <a:ext cx="93245" cy="3234169"/>
            <a:chOff x="7443181" y="1709801"/>
            <a:chExt cx="93245" cy="3234169"/>
          </a:xfrm>
        </p:grpSpPr>
        <p:sp>
          <p:nvSpPr>
            <p:cNvPr id="144" name="Oval 143"/>
            <p:cNvSpPr/>
            <p:nvPr/>
          </p:nvSpPr>
          <p:spPr bwMode="auto">
            <a:xfrm>
              <a:off x="7443181" y="3531377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445041" y="1709801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7445041" y="3963329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7446901" y="2141753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7456507" y="4854760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7458367" y="3033184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662624" y="1907908"/>
            <a:ext cx="891014" cy="3545069"/>
            <a:chOff x="820211" y="1868113"/>
            <a:chExt cx="891014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685"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68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Left Brace 7"/>
          <p:cNvSpPr/>
          <p:nvPr/>
        </p:nvSpPr>
        <p:spPr bwMode="auto">
          <a:xfrm>
            <a:off x="533249" y="1890130"/>
            <a:ext cx="326364" cy="1763721"/>
          </a:xfrm>
          <a:prstGeom prst="leftBrac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82" name="Left Brace 81"/>
          <p:cNvSpPr/>
          <p:nvPr/>
        </p:nvSpPr>
        <p:spPr bwMode="auto">
          <a:xfrm>
            <a:off x="527850" y="3801649"/>
            <a:ext cx="326364" cy="1763721"/>
          </a:xfrm>
          <a:prstGeom prst="leftBrac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01468" y="2533132"/>
                <a:ext cx="4557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8" y="2533132"/>
                <a:ext cx="455766" cy="400110"/>
              </a:xfrm>
              <a:prstGeom prst="rect">
                <a:avLst/>
              </a:prstGeom>
              <a:blipFill rotWithShape="0">
                <a:blip r:embed="rId2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04031" y="4433778"/>
                <a:ext cx="442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1" y="4433778"/>
                <a:ext cx="442877" cy="400110"/>
              </a:xfrm>
              <a:prstGeom prst="rect">
                <a:avLst/>
              </a:prstGeom>
              <a:blipFill rotWithShape="0">
                <a:blip r:embed="rId2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962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4" grpId="0" animBg="1"/>
      <p:bldP spid="8" grpId="0" animBg="1"/>
      <p:bldP spid="82" grpId="0" animBg="1"/>
      <p:bldP spid="83" grpId="0"/>
      <p:bldP spid="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 bwMode="auto">
          <a:xfrm>
            <a:off x="1693478" y="1400205"/>
            <a:ext cx="2943838" cy="4502989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955884" y="3832061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2966792" y="1868114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Polarization Butterfly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1643355" y="2066693"/>
            <a:ext cx="1353419" cy="3234169"/>
            <a:chOff x="1375035" y="2066693"/>
            <a:chExt cx="1353419" cy="3234169"/>
          </a:xfrm>
        </p:grpSpPr>
        <p:grpSp>
          <p:nvGrpSpPr>
            <p:cNvPr id="53" name="Group 52"/>
            <p:cNvGrpSpPr/>
            <p:nvPr/>
          </p:nvGrpSpPr>
          <p:grpSpPr>
            <a:xfrm>
              <a:off x="1375035" y="2066693"/>
              <a:ext cx="1340093" cy="1910786"/>
              <a:chOff x="1375035" y="2066693"/>
              <a:chExt cx="1340093" cy="1910786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17" name="Oval 16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37" name="Straight Arrow Connector 36"/>
                <p:cNvCxnSpPr>
                  <a:stCxn id="17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Arrow Connector 45"/>
              <p:cNvCxnSpPr>
                <a:stCxn id="20" idx="7"/>
                <a:endCxn id="27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4" name="Group 53"/>
            <p:cNvGrpSpPr/>
            <p:nvPr/>
          </p:nvGrpSpPr>
          <p:grpSpPr>
            <a:xfrm>
              <a:off x="1376895" y="2498645"/>
              <a:ext cx="1340093" cy="1910786"/>
              <a:chOff x="1375035" y="2066693"/>
              <a:chExt cx="1340093" cy="1910786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60" name="Oval 59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62" name="Straight Arrow Connector 61"/>
                <p:cNvCxnSpPr>
                  <a:stCxn id="60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8" name="Straight Arrow Connector 57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Arrow Connector 58"/>
              <p:cNvCxnSpPr>
                <a:stCxn id="55" idx="7"/>
                <a:endCxn id="61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1388361" y="3390076"/>
              <a:ext cx="1340093" cy="1910786"/>
              <a:chOff x="1375035" y="2066693"/>
              <a:chExt cx="1340093" cy="1910786"/>
            </a:xfrm>
          </p:grpSpPr>
          <p:sp>
            <p:nvSpPr>
              <p:cNvPr id="73" name="Oval 72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78" name="Oval 77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80" name="Straight Arrow Connector 79"/>
                <p:cNvCxnSpPr>
                  <a:stCxn id="78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Arrow Connector 76"/>
              <p:cNvCxnSpPr>
                <a:stCxn id="73" idx="7"/>
                <a:endCxn id="79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9" name="Group 98"/>
          <p:cNvGrpSpPr/>
          <p:nvPr/>
        </p:nvGrpSpPr>
        <p:grpSpPr>
          <a:xfrm>
            <a:off x="861889" y="1868113"/>
            <a:ext cx="807658" cy="3545069"/>
            <a:chOff x="861889" y="1868113"/>
            <a:chExt cx="807658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966792" y="1868113"/>
            <a:ext cx="1414420" cy="3545069"/>
            <a:chOff x="2966792" y="1868113"/>
            <a:chExt cx="1414420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2994914" y="1868113"/>
                  <a:ext cx="1372492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4914" y="1868113"/>
                  <a:ext cx="1372492" cy="53809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3002758" y="2339170"/>
                  <a:ext cx="1378454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2758" y="2339170"/>
                  <a:ext cx="1378454" cy="53809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3011660" y="3190021"/>
                  <a:ext cx="1149225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1660" y="3190021"/>
                  <a:ext cx="1149225" cy="53809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2984045" y="3693548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4045" y="3693548"/>
                  <a:ext cx="807657" cy="53809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2966792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6792" y="4145414"/>
                  <a:ext cx="807657" cy="53809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3048177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177" y="5013072"/>
                  <a:ext cx="554895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8" name="Straight Connector 107"/>
          <p:cNvCxnSpPr/>
          <p:nvPr/>
        </p:nvCxnSpPr>
        <p:spPr bwMode="auto">
          <a:xfrm flipV="1">
            <a:off x="258792" y="3710833"/>
            <a:ext cx="8220974" cy="172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0" name="Group 149"/>
          <p:cNvGrpSpPr/>
          <p:nvPr/>
        </p:nvGrpSpPr>
        <p:grpSpPr>
          <a:xfrm>
            <a:off x="4565386" y="2093748"/>
            <a:ext cx="93245" cy="3234169"/>
            <a:chOff x="7443181" y="1709801"/>
            <a:chExt cx="93245" cy="3234169"/>
          </a:xfrm>
        </p:grpSpPr>
        <p:sp>
          <p:nvSpPr>
            <p:cNvPr id="144" name="Oval 143"/>
            <p:cNvSpPr/>
            <p:nvPr/>
          </p:nvSpPr>
          <p:spPr bwMode="auto">
            <a:xfrm>
              <a:off x="7443181" y="3531377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445041" y="1709801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7445041" y="3963329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7446901" y="2141753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7456507" y="4854760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7458367" y="3033184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662624" y="1907908"/>
            <a:ext cx="891014" cy="3545069"/>
            <a:chOff x="820211" y="1868113"/>
            <a:chExt cx="891014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685"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68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Left Brace 7"/>
          <p:cNvSpPr/>
          <p:nvPr/>
        </p:nvSpPr>
        <p:spPr bwMode="auto">
          <a:xfrm>
            <a:off x="533249" y="1890130"/>
            <a:ext cx="326364" cy="1763721"/>
          </a:xfrm>
          <a:prstGeom prst="leftBrac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82" name="Left Brace 81"/>
          <p:cNvSpPr/>
          <p:nvPr/>
        </p:nvSpPr>
        <p:spPr bwMode="auto">
          <a:xfrm>
            <a:off x="527850" y="3801649"/>
            <a:ext cx="326364" cy="1763721"/>
          </a:xfrm>
          <a:prstGeom prst="leftBrac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01468" y="2533132"/>
                <a:ext cx="4557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8" y="2533132"/>
                <a:ext cx="455766" cy="400110"/>
              </a:xfrm>
              <a:prstGeom prst="rect">
                <a:avLst/>
              </a:prstGeom>
              <a:blipFill rotWithShape="0">
                <a:blip r:embed="rId2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04031" y="4433778"/>
                <a:ext cx="442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1" y="4433778"/>
                <a:ext cx="442877" cy="400110"/>
              </a:xfrm>
              <a:prstGeom prst="rect">
                <a:avLst/>
              </a:prstGeom>
              <a:blipFill rotWithShape="0">
                <a:blip r:embed="rId2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496703" y="1125823"/>
                <a:ext cx="3700179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703" y="1125823"/>
                <a:ext cx="3700179" cy="636585"/>
              </a:xfrm>
              <a:prstGeom prst="rect">
                <a:avLst/>
              </a:prstGeom>
              <a:blipFill rotWithShape="0">
                <a:blip r:embed="rId22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347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15" grpId="0" animBg="1"/>
      <p:bldP spid="114" grpId="0" animBg="1"/>
      <p:bldP spid="8" grpId="0" animBg="1"/>
      <p:bldP spid="82" grpId="0" animBg="1"/>
      <p:bldP spid="83" grpId="0"/>
      <p:bldP spid="84" grpId="0"/>
      <p:bldP spid="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 bwMode="auto">
          <a:xfrm>
            <a:off x="1693478" y="1400205"/>
            <a:ext cx="2943838" cy="4502989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955884" y="3832061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2966792" y="1868114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Polarization Butterfly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22</a:t>
            </a:fld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1643355" y="2066693"/>
            <a:ext cx="1353419" cy="3234169"/>
            <a:chOff x="1375035" y="2066693"/>
            <a:chExt cx="1353419" cy="3234169"/>
          </a:xfrm>
        </p:grpSpPr>
        <p:grpSp>
          <p:nvGrpSpPr>
            <p:cNvPr id="53" name="Group 52"/>
            <p:cNvGrpSpPr/>
            <p:nvPr/>
          </p:nvGrpSpPr>
          <p:grpSpPr>
            <a:xfrm>
              <a:off x="1375035" y="2066693"/>
              <a:ext cx="1340093" cy="1910786"/>
              <a:chOff x="1375035" y="2066693"/>
              <a:chExt cx="1340093" cy="1910786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17" name="Oval 16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37" name="Straight Arrow Connector 36"/>
                <p:cNvCxnSpPr>
                  <a:stCxn id="17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Arrow Connector 45"/>
              <p:cNvCxnSpPr>
                <a:stCxn id="20" idx="7"/>
                <a:endCxn id="27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4" name="Group 53"/>
            <p:cNvGrpSpPr/>
            <p:nvPr/>
          </p:nvGrpSpPr>
          <p:grpSpPr>
            <a:xfrm>
              <a:off x="1376895" y="2498645"/>
              <a:ext cx="1340093" cy="1910786"/>
              <a:chOff x="1375035" y="2066693"/>
              <a:chExt cx="1340093" cy="1910786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60" name="Oval 59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62" name="Straight Arrow Connector 61"/>
                <p:cNvCxnSpPr>
                  <a:stCxn id="60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8" name="Straight Arrow Connector 57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Arrow Connector 58"/>
              <p:cNvCxnSpPr>
                <a:stCxn id="55" idx="7"/>
                <a:endCxn id="61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1388361" y="3390076"/>
              <a:ext cx="1340093" cy="1910786"/>
              <a:chOff x="1375035" y="2066693"/>
              <a:chExt cx="1340093" cy="1910786"/>
            </a:xfrm>
          </p:grpSpPr>
          <p:sp>
            <p:nvSpPr>
              <p:cNvPr id="73" name="Oval 72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78" name="Oval 77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80" name="Straight Arrow Connector 79"/>
                <p:cNvCxnSpPr>
                  <a:stCxn id="78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Arrow Connector 76"/>
              <p:cNvCxnSpPr>
                <a:stCxn id="73" idx="7"/>
                <a:endCxn id="79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9" name="Group 98"/>
          <p:cNvGrpSpPr/>
          <p:nvPr/>
        </p:nvGrpSpPr>
        <p:grpSpPr>
          <a:xfrm>
            <a:off x="861889" y="1868113"/>
            <a:ext cx="807658" cy="3545069"/>
            <a:chOff x="861889" y="1868113"/>
            <a:chExt cx="807658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966792" y="1868113"/>
            <a:ext cx="1414420" cy="3545069"/>
            <a:chOff x="2966792" y="1868113"/>
            <a:chExt cx="1414420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2994914" y="1868113"/>
                  <a:ext cx="1372492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4914" y="1868113"/>
                  <a:ext cx="1372492" cy="53809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3002758" y="2339170"/>
                  <a:ext cx="1378454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2758" y="2339170"/>
                  <a:ext cx="1378454" cy="53809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3011660" y="3190021"/>
                  <a:ext cx="1149225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1660" y="3190021"/>
                  <a:ext cx="1149225" cy="53809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2984045" y="3693548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4045" y="3693548"/>
                  <a:ext cx="807657" cy="53809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2966792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6792" y="4145414"/>
                  <a:ext cx="807657" cy="53809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3048177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177" y="5013072"/>
                  <a:ext cx="554895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8" name="Straight Connector 107"/>
          <p:cNvCxnSpPr/>
          <p:nvPr/>
        </p:nvCxnSpPr>
        <p:spPr bwMode="auto">
          <a:xfrm flipV="1">
            <a:off x="258792" y="3710833"/>
            <a:ext cx="8220974" cy="172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0" name="Group 149"/>
          <p:cNvGrpSpPr/>
          <p:nvPr/>
        </p:nvGrpSpPr>
        <p:grpSpPr>
          <a:xfrm>
            <a:off x="4565386" y="2093748"/>
            <a:ext cx="93245" cy="3234169"/>
            <a:chOff x="7443181" y="1709801"/>
            <a:chExt cx="93245" cy="3234169"/>
          </a:xfrm>
        </p:grpSpPr>
        <p:sp>
          <p:nvSpPr>
            <p:cNvPr id="144" name="Oval 143"/>
            <p:cNvSpPr/>
            <p:nvPr/>
          </p:nvSpPr>
          <p:spPr bwMode="auto">
            <a:xfrm>
              <a:off x="7443181" y="3531377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445041" y="1709801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7445041" y="3963329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7446901" y="2141753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7456507" y="4854760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7458367" y="3033184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662624" y="1907908"/>
            <a:ext cx="891014" cy="3545069"/>
            <a:chOff x="820211" y="1868113"/>
            <a:chExt cx="891014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685"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68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Left Brace 7"/>
          <p:cNvSpPr/>
          <p:nvPr/>
        </p:nvSpPr>
        <p:spPr bwMode="auto">
          <a:xfrm>
            <a:off x="533249" y="1890130"/>
            <a:ext cx="326364" cy="1763721"/>
          </a:xfrm>
          <a:prstGeom prst="leftBrac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82" name="Left Brace 81"/>
          <p:cNvSpPr/>
          <p:nvPr/>
        </p:nvSpPr>
        <p:spPr bwMode="auto">
          <a:xfrm>
            <a:off x="527850" y="3801649"/>
            <a:ext cx="326364" cy="1763721"/>
          </a:xfrm>
          <a:prstGeom prst="leftBrac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01468" y="2533132"/>
                <a:ext cx="4557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8" y="2533132"/>
                <a:ext cx="455766" cy="400110"/>
              </a:xfrm>
              <a:prstGeom prst="rect">
                <a:avLst/>
              </a:prstGeom>
              <a:blipFill rotWithShape="0">
                <a:blip r:embed="rId2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04031" y="4433778"/>
                <a:ext cx="442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1" y="4433778"/>
                <a:ext cx="442877" cy="400110"/>
              </a:xfrm>
              <a:prstGeom prst="rect">
                <a:avLst/>
              </a:prstGeom>
              <a:blipFill rotWithShape="0">
                <a:blip r:embed="rId2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496703" y="1125823"/>
                <a:ext cx="3700179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703" y="1125823"/>
                <a:ext cx="3700179" cy="636585"/>
              </a:xfrm>
              <a:prstGeom prst="rect">
                <a:avLst/>
              </a:prstGeom>
              <a:blipFill rotWithShape="0">
                <a:blip r:embed="rId22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471181" y="1809410"/>
                <a:ext cx="3011145" cy="1067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Polarization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181" y="1809410"/>
                <a:ext cx="3011145" cy="1067856"/>
              </a:xfrm>
              <a:prstGeom prst="rect">
                <a:avLst/>
              </a:prstGeom>
              <a:blipFill rotWithShape="0">
                <a:blip r:embed="rId24"/>
                <a:stretch>
                  <a:fillRect l="-2028" t="-3429" b="-5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823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15" grpId="0" animBg="1"/>
      <p:bldP spid="114" grpId="0" animBg="1"/>
      <p:bldP spid="8" grpId="0" animBg="1"/>
      <p:bldP spid="82" grpId="0" animBg="1"/>
      <p:bldP spid="83" grpId="0"/>
      <p:bldP spid="84" grpId="0"/>
      <p:bldP spid="85" grpId="0"/>
      <p:bldP spid="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 bwMode="auto">
          <a:xfrm>
            <a:off x="1693478" y="1400205"/>
            <a:ext cx="2943838" cy="4502989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955884" y="3832061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2966792" y="1868114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Polarization Butterfly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23</a:t>
            </a:fld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1643355" y="2066693"/>
            <a:ext cx="1353419" cy="3234169"/>
            <a:chOff x="1375035" y="2066693"/>
            <a:chExt cx="1353419" cy="3234169"/>
          </a:xfrm>
        </p:grpSpPr>
        <p:grpSp>
          <p:nvGrpSpPr>
            <p:cNvPr id="53" name="Group 52"/>
            <p:cNvGrpSpPr/>
            <p:nvPr/>
          </p:nvGrpSpPr>
          <p:grpSpPr>
            <a:xfrm>
              <a:off x="1375035" y="2066693"/>
              <a:ext cx="1340093" cy="1910786"/>
              <a:chOff x="1375035" y="2066693"/>
              <a:chExt cx="1340093" cy="1910786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17" name="Oval 16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37" name="Straight Arrow Connector 36"/>
                <p:cNvCxnSpPr>
                  <a:stCxn id="17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Arrow Connector 45"/>
              <p:cNvCxnSpPr>
                <a:stCxn id="20" idx="7"/>
                <a:endCxn id="27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4" name="Group 53"/>
            <p:cNvGrpSpPr/>
            <p:nvPr/>
          </p:nvGrpSpPr>
          <p:grpSpPr>
            <a:xfrm>
              <a:off x="1376895" y="2498645"/>
              <a:ext cx="1340093" cy="1910786"/>
              <a:chOff x="1375035" y="2066693"/>
              <a:chExt cx="1340093" cy="1910786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60" name="Oval 59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62" name="Straight Arrow Connector 61"/>
                <p:cNvCxnSpPr>
                  <a:stCxn id="60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8" name="Straight Arrow Connector 57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Arrow Connector 58"/>
              <p:cNvCxnSpPr>
                <a:stCxn id="55" idx="7"/>
                <a:endCxn id="61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1388361" y="3390076"/>
              <a:ext cx="1340093" cy="1910786"/>
              <a:chOff x="1375035" y="2066693"/>
              <a:chExt cx="1340093" cy="1910786"/>
            </a:xfrm>
          </p:grpSpPr>
          <p:sp>
            <p:nvSpPr>
              <p:cNvPr id="73" name="Oval 72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78" name="Oval 77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80" name="Straight Arrow Connector 79"/>
                <p:cNvCxnSpPr>
                  <a:stCxn id="78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Arrow Connector 76"/>
              <p:cNvCxnSpPr>
                <a:stCxn id="73" idx="7"/>
                <a:endCxn id="79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9" name="Group 98"/>
          <p:cNvGrpSpPr/>
          <p:nvPr/>
        </p:nvGrpSpPr>
        <p:grpSpPr>
          <a:xfrm>
            <a:off x="861889" y="1868113"/>
            <a:ext cx="807658" cy="3545069"/>
            <a:chOff x="861889" y="1868113"/>
            <a:chExt cx="807658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966792" y="1868113"/>
            <a:ext cx="1414420" cy="3545069"/>
            <a:chOff x="2966792" y="1868113"/>
            <a:chExt cx="1414420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2994914" y="1868113"/>
                  <a:ext cx="1372492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4914" y="1868113"/>
                  <a:ext cx="1372492" cy="53809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3002758" y="2339170"/>
                  <a:ext cx="1378454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2758" y="2339170"/>
                  <a:ext cx="1378454" cy="53809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3011660" y="3190021"/>
                  <a:ext cx="1149225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1660" y="3190021"/>
                  <a:ext cx="1149225" cy="53809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2984045" y="3693548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4045" y="3693548"/>
                  <a:ext cx="807657" cy="53809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2966792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6792" y="4145414"/>
                  <a:ext cx="807657" cy="53809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3048177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177" y="5013072"/>
                  <a:ext cx="554895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8" name="Straight Connector 107"/>
          <p:cNvCxnSpPr/>
          <p:nvPr/>
        </p:nvCxnSpPr>
        <p:spPr bwMode="auto">
          <a:xfrm flipV="1">
            <a:off x="258792" y="3710833"/>
            <a:ext cx="8220974" cy="172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0" name="Group 149"/>
          <p:cNvGrpSpPr/>
          <p:nvPr/>
        </p:nvGrpSpPr>
        <p:grpSpPr>
          <a:xfrm>
            <a:off x="4565386" y="2093748"/>
            <a:ext cx="93245" cy="3234169"/>
            <a:chOff x="7443181" y="1709801"/>
            <a:chExt cx="93245" cy="3234169"/>
          </a:xfrm>
        </p:grpSpPr>
        <p:sp>
          <p:nvSpPr>
            <p:cNvPr id="144" name="Oval 143"/>
            <p:cNvSpPr/>
            <p:nvPr/>
          </p:nvSpPr>
          <p:spPr bwMode="auto">
            <a:xfrm>
              <a:off x="7443181" y="3531377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445041" y="1709801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7445041" y="3963329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7446901" y="2141753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7456507" y="4854760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7458367" y="3033184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662624" y="1907908"/>
            <a:ext cx="891014" cy="3545069"/>
            <a:chOff x="820211" y="1868113"/>
            <a:chExt cx="891014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685"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68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Left Brace 7"/>
          <p:cNvSpPr/>
          <p:nvPr/>
        </p:nvSpPr>
        <p:spPr bwMode="auto">
          <a:xfrm>
            <a:off x="533249" y="1890130"/>
            <a:ext cx="326364" cy="1763721"/>
          </a:xfrm>
          <a:prstGeom prst="leftBrac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82" name="Left Brace 81"/>
          <p:cNvSpPr/>
          <p:nvPr/>
        </p:nvSpPr>
        <p:spPr bwMode="auto">
          <a:xfrm>
            <a:off x="527850" y="3801649"/>
            <a:ext cx="326364" cy="1763721"/>
          </a:xfrm>
          <a:prstGeom prst="leftBrac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01468" y="2533132"/>
                <a:ext cx="4557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8" y="2533132"/>
                <a:ext cx="455766" cy="400110"/>
              </a:xfrm>
              <a:prstGeom prst="rect">
                <a:avLst/>
              </a:prstGeom>
              <a:blipFill rotWithShape="0">
                <a:blip r:embed="rId2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04031" y="4433778"/>
                <a:ext cx="442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1" y="4433778"/>
                <a:ext cx="442877" cy="400110"/>
              </a:xfrm>
              <a:prstGeom prst="rect">
                <a:avLst/>
              </a:prstGeom>
              <a:blipFill rotWithShape="0">
                <a:blip r:embed="rId2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496703" y="1125823"/>
                <a:ext cx="3700179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703" y="1125823"/>
                <a:ext cx="3700179" cy="636585"/>
              </a:xfrm>
              <a:prstGeom prst="rect">
                <a:avLst/>
              </a:prstGeom>
              <a:blipFill rotWithShape="0">
                <a:blip r:embed="rId22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471181" y="1809410"/>
                <a:ext cx="3011145" cy="1067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Polarization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181" y="1809410"/>
                <a:ext cx="3011145" cy="1067856"/>
              </a:xfrm>
              <a:prstGeom prst="rect">
                <a:avLst/>
              </a:prstGeom>
              <a:blipFill rotWithShape="0">
                <a:blip r:embed="rId24"/>
                <a:stretch>
                  <a:fillRect l="-2028" t="-3429" b="-5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374203" y="3057537"/>
                <a:ext cx="35459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Compression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203" y="3057537"/>
                <a:ext cx="3545971" cy="400110"/>
              </a:xfrm>
              <a:prstGeom prst="rect">
                <a:avLst/>
              </a:prstGeom>
              <a:blipFill rotWithShape="0">
                <a:blip r:embed="rId25"/>
                <a:stretch>
                  <a:fillRect l="-1549" t="-10769" b="-3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715995" y="4800477"/>
                <a:ext cx="3337004" cy="1138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To be shown:</a:t>
                </a:r>
              </a:p>
              <a:p>
                <a:pPr algn="l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1. Decoding 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algn="l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2. Polarization!</a:t>
                </a: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995" y="4800477"/>
                <a:ext cx="3337004" cy="1138773"/>
              </a:xfrm>
              <a:prstGeom prst="rect">
                <a:avLst/>
              </a:prstGeom>
              <a:blipFill rotWithShape="0">
                <a:blip r:embed="rId26"/>
                <a:stretch>
                  <a:fillRect l="-2194" t="-3209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104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15" grpId="0" animBg="1"/>
      <p:bldP spid="114" grpId="0" animBg="1"/>
      <p:bldP spid="8" grpId="0" animBg="1"/>
      <p:bldP spid="82" grpId="0" animBg="1"/>
      <p:bldP spid="83" grpId="0"/>
      <p:bldP spid="84" grpId="0"/>
      <p:bldP spid="85" grpId="0"/>
      <p:bldP spid="87" grpId="0"/>
      <p:bldP spid="88" grpId="0"/>
      <p:bldP spid="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C98-490D-C36E-82DC-01388590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AE74D-0A3B-3D62-6441-90EA8B612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BSC error correction via linear compression</a:t>
            </a:r>
          </a:p>
          <a:p>
            <a:r>
              <a:rPr lang="en-US" dirty="0"/>
              <a:t>Polar Codes &amp; Polarization</a:t>
            </a: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Polarization &amp; Martingales</a:t>
            </a:r>
          </a:p>
          <a:p>
            <a:r>
              <a:rPr lang="en-US" dirty="0"/>
              <a:t>Polarization of the </a:t>
            </a:r>
            <a:r>
              <a:rPr lang="en-US" dirty="0" err="1"/>
              <a:t>Arikan</a:t>
            </a:r>
            <a:r>
              <a:rPr lang="en-US" dirty="0"/>
              <a:t> Martingale</a:t>
            </a:r>
          </a:p>
          <a:p>
            <a:r>
              <a:rPr lang="en-US" dirty="0"/>
              <a:t>Algorithmics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F2ECB-59D6-EAAF-E89C-0064452A2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5E46A-A134-E7BF-D829-73E5C8A7A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572DD-A20C-9EF2-0EC6-B4D28888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80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Codes and Martingales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71600"/>
                <a:ext cx="8814547" cy="4724400"/>
              </a:xfrm>
            </p:spPr>
            <p:txBody>
              <a:bodyPr/>
              <a:lstStyle/>
              <a:p>
                <a:r>
                  <a:rPr lang="en-US" dirty="0"/>
                  <a:t>Defined Polar Codes, one for every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Associated “martingale”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b="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code: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914400" lvl="2" indent="0">
                  <a:buNone/>
                </a:pPr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71600"/>
                <a:ext cx="8814547" cy="4724400"/>
              </a:xfrm>
              <a:blipFill>
                <a:blip r:embed="rId2"/>
                <a:stretch>
                  <a:fillRect l="-346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80774" y="4067763"/>
            <a:ext cx="7967396" cy="873491"/>
            <a:chOff x="4997144" y="3396557"/>
            <a:chExt cx="3655165" cy="647235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5118931" y="3409772"/>
              <a:ext cx="3248455" cy="634020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997144" y="3396557"/>
                  <a:ext cx="3655165" cy="615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buNone/>
                  </a:pPr>
                  <a:r>
                    <a:rPr lang="en-US" sz="1600" dirty="0">
                      <a:solidFill>
                        <a:schemeClr val="tx1">
                          <a:lumMod val="75000"/>
                        </a:schemeClr>
                      </a:solidFill>
                    </a:rPr>
                    <a:t>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…</m:t>
                      </m:r>
                    </m:oMath>
                  </a14:m>
                  <a:r>
                    <a:rPr lang="en-US" sz="2400" dirty="0">
                      <a:solidFill>
                        <a:schemeClr val="tx1">
                          <a:lumMod val="75000"/>
                        </a:schemeClr>
                      </a:solidFill>
                    </a:rPr>
                    <a:t> form a martingale if </a:t>
                  </a:r>
                </a:p>
                <a:p>
                  <a:pPr algn="l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|"/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]=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7144" y="3396557"/>
                  <a:ext cx="3655165" cy="615748"/>
                </a:xfrm>
                <a:prstGeom prst="rect">
                  <a:avLst/>
                </a:prstGeom>
                <a:blipFill>
                  <a:blip r:embed="rId3"/>
                  <a:stretch>
                    <a:fillRect t="-7299" b="-145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50216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 bwMode="auto">
          <a:xfrm>
            <a:off x="1693478" y="1400205"/>
            <a:ext cx="2943838" cy="4502989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rPr>
              <a:t> </a:t>
            </a:r>
          </a:p>
        </p:txBody>
      </p:sp>
      <p:sp>
        <p:nvSpPr>
          <p:cNvPr id="115" name="Rectangle 114"/>
          <p:cNvSpPr/>
          <p:nvPr/>
        </p:nvSpPr>
        <p:spPr bwMode="auto">
          <a:xfrm>
            <a:off x="2955884" y="3832061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2966792" y="1868114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Polarization Butterfly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1643355" y="2066693"/>
            <a:ext cx="1353419" cy="3234169"/>
            <a:chOff x="1375035" y="2066693"/>
            <a:chExt cx="1353419" cy="3234169"/>
          </a:xfrm>
        </p:grpSpPr>
        <p:grpSp>
          <p:nvGrpSpPr>
            <p:cNvPr id="53" name="Group 52"/>
            <p:cNvGrpSpPr/>
            <p:nvPr/>
          </p:nvGrpSpPr>
          <p:grpSpPr>
            <a:xfrm>
              <a:off x="1375035" y="2066693"/>
              <a:ext cx="1340093" cy="1910786"/>
              <a:chOff x="1375035" y="2066693"/>
              <a:chExt cx="1340093" cy="1910786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17" name="Oval 16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37" name="Straight Arrow Connector 36"/>
                <p:cNvCxnSpPr>
                  <a:stCxn id="17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Arrow Connector 45"/>
              <p:cNvCxnSpPr>
                <a:stCxn id="20" idx="7"/>
                <a:endCxn id="27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4" name="Group 53"/>
            <p:cNvGrpSpPr/>
            <p:nvPr/>
          </p:nvGrpSpPr>
          <p:grpSpPr>
            <a:xfrm>
              <a:off x="1376895" y="2498645"/>
              <a:ext cx="1340093" cy="1910786"/>
              <a:chOff x="1375035" y="2066693"/>
              <a:chExt cx="1340093" cy="1910786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60" name="Oval 59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62" name="Straight Arrow Connector 61"/>
                <p:cNvCxnSpPr>
                  <a:stCxn id="60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8" name="Straight Arrow Connector 57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Arrow Connector 58"/>
              <p:cNvCxnSpPr>
                <a:stCxn id="55" idx="7"/>
                <a:endCxn id="61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1388361" y="3390076"/>
              <a:ext cx="1340093" cy="1910786"/>
              <a:chOff x="1375035" y="2066693"/>
              <a:chExt cx="1340093" cy="1910786"/>
            </a:xfrm>
          </p:grpSpPr>
          <p:sp>
            <p:nvSpPr>
              <p:cNvPr id="73" name="Oval 72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78" name="Oval 77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80" name="Straight Arrow Connector 79"/>
                <p:cNvCxnSpPr>
                  <a:stCxn id="78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Arrow Connector 76"/>
              <p:cNvCxnSpPr>
                <a:stCxn id="73" idx="7"/>
                <a:endCxn id="79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9" name="Group 98"/>
          <p:cNvGrpSpPr/>
          <p:nvPr/>
        </p:nvGrpSpPr>
        <p:grpSpPr>
          <a:xfrm>
            <a:off x="831273" y="1801091"/>
            <a:ext cx="838274" cy="3612091"/>
            <a:chOff x="861889" y="1868113"/>
            <a:chExt cx="807658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966792" y="1868113"/>
            <a:ext cx="1414420" cy="3545069"/>
            <a:chOff x="2966792" y="1868113"/>
            <a:chExt cx="1414420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2994914" y="1868113"/>
                  <a:ext cx="1372492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4914" y="1868113"/>
                  <a:ext cx="1372492" cy="53809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3002758" y="2339170"/>
                  <a:ext cx="1378454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2758" y="2339170"/>
                  <a:ext cx="1378454" cy="53809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3011660" y="3190021"/>
                  <a:ext cx="1149225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1660" y="3190021"/>
                  <a:ext cx="1149225" cy="53809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2984045" y="3693548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4045" y="3693548"/>
                  <a:ext cx="807657" cy="53809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2966792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6792" y="4145414"/>
                  <a:ext cx="807657" cy="53809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3048177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177" y="5013072"/>
                  <a:ext cx="554895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8" name="Straight Connector 107"/>
          <p:cNvCxnSpPr/>
          <p:nvPr/>
        </p:nvCxnSpPr>
        <p:spPr bwMode="auto">
          <a:xfrm flipV="1">
            <a:off x="258792" y="3710833"/>
            <a:ext cx="8220974" cy="172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0" name="Group 149"/>
          <p:cNvGrpSpPr/>
          <p:nvPr/>
        </p:nvGrpSpPr>
        <p:grpSpPr>
          <a:xfrm>
            <a:off x="4565386" y="2093748"/>
            <a:ext cx="93245" cy="3234169"/>
            <a:chOff x="7443181" y="1709801"/>
            <a:chExt cx="93245" cy="3234169"/>
          </a:xfrm>
        </p:grpSpPr>
        <p:sp>
          <p:nvSpPr>
            <p:cNvPr id="144" name="Oval 143"/>
            <p:cNvSpPr/>
            <p:nvPr/>
          </p:nvSpPr>
          <p:spPr bwMode="auto">
            <a:xfrm>
              <a:off x="7443181" y="3531377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445041" y="1709801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7445041" y="3963329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7446901" y="2141753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7456507" y="4854760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7458367" y="3033184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662624" y="1907908"/>
            <a:ext cx="891014" cy="3545069"/>
            <a:chOff x="820211" y="1868113"/>
            <a:chExt cx="891014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685"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68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Left Brace 7"/>
          <p:cNvSpPr/>
          <p:nvPr/>
        </p:nvSpPr>
        <p:spPr bwMode="auto">
          <a:xfrm>
            <a:off x="533249" y="1890130"/>
            <a:ext cx="326364" cy="1763721"/>
          </a:xfrm>
          <a:prstGeom prst="leftBrac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82" name="Left Brace 81"/>
          <p:cNvSpPr/>
          <p:nvPr/>
        </p:nvSpPr>
        <p:spPr bwMode="auto">
          <a:xfrm>
            <a:off x="527850" y="3801649"/>
            <a:ext cx="326364" cy="1763721"/>
          </a:xfrm>
          <a:prstGeom prst="leftBrac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01468" y="2533132"/>
                <a:ext cx="4557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8" y="2533132"/>
                <a:ext cx="455766" cy="400110"/>
              </a:xfrm>
              <a:prstGeom prst="rect">
                <a:avLst/>
              </a:prstGeom>
              <a:blipFill rotWithShape="0">
                <a:blip r:embed="rId2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04031" y="4433778"/>
                <a:ext cx="442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1" y="4433778"/>
                <a:ext cx="442877" cy="400110"/>
              </a:xfrm>
              <a:prstGeom prst="rect">
                <a:avLst/>
              </a:prstGeom>
              <a:blipFill rotWithShape="0">
                <a:blip r:embed="rId2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276899" y="997135"/>
                <a:ext cx="3700179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899" y="997135"/>
                <a:ext cx="3700179" cy="636585"/>
              </a:xfrm>
              <a:prstGeom prst="rect">
                <a:avLst/>
              </a:prstGeom>
              <a:blipFill>
                <a:blip r:embed="rId22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840634" y="2178855"/>
                <a:ext cx="3011145" cy="1067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Polarization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⇒∃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634" y="2178855"/>
                <a:ext cx="3011145" cy="1067856"/>
              </a:xfrm>
              <a:prstGeom prst="rect">
                <a:avLst/>
              </a:prstGeom>
              <a:blipFill>
                <a:blip r:embed="rId24"/>
                <a:stretch>
                  <a:fillRect l="-1822" t="-3409" b="-5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392675" y="3297676"/>
                <a:ext cx="35459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Compression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675" y="3297676"/>
                <a:ext cx="3545971" cy="400110"/>
              </a:xfrm>
              <a:prstGeom prst="rect">
                <a:avLst/>
              </a:prstGeom>
              <a:blipFill>
                <a:blip r:embed="rId25"/>
                <a:stretch>
                  <a:fillRect l="-1549" t="-909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715995" y="4800477"/>
                <a:ext cx="3544688" cy="1138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To be shown:</a:t>
                </a:r>
              </a:p>
              <a:p>
                <a:pPr algn="l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1. Decoding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algn="l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2. Martingale Polarization </a:t>
                </a: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995" y="4800477"/>
                <a:ext cx="3544688" cy="1138773"/>
              </a:xfrm>
              <a:prstGeom prst="rect">
                <a:avLst/>
              </a:prstGeom>
              <a:blipFill>
                <a:blip r:embed="rId26"/>
                <a:stretch>
                  <a:fillRect l="-2065" t="-3209" r="-1721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Left Brace 88">
            <a:extLst>
              <a:ext uri="{FF2B5EF4-FFF2-40B4-BE49-F238E27FC236}">
                <a16:creationId xmlns:a16="http://schemas.microsoft.com/office/drawing/2014/main" id="{498E7723-B100-6248-6140-B63E1DD54CBA}"/>
              </a:ext>
            </a:extLst>
          </p:cNvPr>
          <p:cNvSpPr/>
          <p:nvPr/>
        </p:nvSpPr>
        <p:spPr bwMode="auto">
          <a:xfrm>
            <a:off x="514191" y="1892838"/>
            <a:ext cx="326364" cy="1763721"/>
          </a:xfrm>
          <a:prstGeom prst="leftBrac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36BF433-87DC-7F6B-A4A3-3161DC4226FF}"/>
                  </a:ext>
                </a:extLst>
              </p:cNvPr>
              <p:cNvSpPr txBox="1"/>
              <p:nvPr/>
            </p:nvSpPr>
            <p:spPr>
              <a:xfrm>
                <a:off x="82410" y="2535840"/>
                <a:ext cx="4557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36BF433-87DC-7F6B-A4A3-3161DC422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0" y="2535840"/>
                <a:ext cx="455766" cy="400110"/>
              </a:xfrm>
              <a:prstGeom prst="rect">
                <a:avLst/>
              </a:prstGeom>
              <a:blipFill>
                <a:blip r:embed="rId3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E8A24F8-5AE5-C293-25F1-6339719F4405}"/>
                  </a:ext>
                </a:extLst>
              </p:cNvPr>
              <p:cNvSpPr txBox="1"/>
              <p:nvPr/>
            </p:nvSpPr>
            <p:spPr>
              <a:xfrm>
                <a:off x="84973" y="4436486"/>
                <a:ext cx="442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E8A24F8-5AE5-C293-25F1-6339719F4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3" y="4436486"/>
                <a:ext cx="442877" cy="400110"/>
              </a:xfrm>
              <a:prstGeom prst="rect">
                <a:avLst/>
              </a:prstGeom>
              <a:blipFill>
                <a:blip r:embed="rId31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830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 bwMode="auto">
          <a:xfrm>
            <a:off x="1693478" y="1400205"/>
            <a:ext cx="2943838" cy="4502989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rPr>
              <a:t> </a:t>
            </a:r>
          </a:p>
        </p:txBody>
      </p:sp>
      <p:sp>
        <p:nvSpPr>
          <p:cNvPr id="115" name="Rectangle 114"/>
          <p:cNvSpPr/>
          <p:nvPr/>
        </p:nvSpPr>
        <p:spPr bwMode="auto">
          <a:xfrm>
            <a:off x="2955884" y="3832061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2966792" y="1868114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Polarization Butterfly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27</a:t>
            </a:fld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1643355" y="2066693"/>
            <a:ext cx="1353419" cy="3234169"/>
            <a:chOff x="1375035" y="2066693"/>
            <a:chExt cx="1353419" cy="3234169"/>
          </a:xfrm>
        </p:grpSpPr>
        <p:grpSp>
          <p:nvGrpSpPr>
            <p:cNvPr id="53" name="Group 52"/>
            <p:cNvGrpSpPr/>
            <p:nvPr/>
          </p:nvGrpSpPr>
          <p:grpSpPr>
            <a:xfrm>
              <a:off x="1375035" y="2066693"/>
              <a:ext cx="1340093" cy="1910786"/>
              <a:chOff x="1375035" y="2066693"/>
              <a:chExt cx="1340093" cy="1910786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17" name="Oval 16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37" name="Straight Arrow Connector 36"/>
                <p:cNvCxnSpPr>
                  <a:stCxn id="17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Arrow Connector 45"/>
              <p:cNvCxnSpPr>
                <a:stCxn id="20" idx="7"/>
                <a:endCxn id="27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4" name="Group 53"/>
            <p:cNvGrpSpPr/>
            <p:nvPr/>
          </p:nvGrpSpPr>
          <p:grpSpPr>
            <a:xfrm>
              <a:off x="1376895" y="2498645"/>
              <a:ext cx="1340093" cy="1910786"/>
              <a:chOff x="1375035" y="2066693"/>
              <a:chExt cx="1340093" cy="1910786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60" name="Oval 59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62" name="Straight Arrow Connector 61"/>
                <p:cNvCxnSpPr>
                  <a:stCxn id="60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8" name="Straight Arrow Connector 57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Arrow Connector 58"/>
              <p:cNvCxnSpPr>
                <a:stCxn id="55" idx="7"/>
                <a:endCxn id="61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1388361" y="3390076"/>
              <a:ext cx="1340093" cy="1910786"/>
              <a:chOff x="1375035" y="2066693"/>
              <a:chExt cx="1340093" cy="1910786"/>
            </a:xfrm>
          </p:grpSpPr>
          <p:sp>
            <p:nvSpPr>
              <p:cNvPr id="73" name="Oval 72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78" name="Oval 77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80" name="Straight Arrow Connector 79"/>
                <p:cNvCxnSpPr>
                  <a:stCxn id="78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Arrow Connector 76"/>
              <p:cNvCxnSpPr>
                <a:stCxn id="73" idx="7"/>
                <a:endCxn id="79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9" name="Group 98"/>
          <p:cNvGrpSpPr/>
          <p:nvPr/>
        </p:nvGrpSpPr>
        <p:grpSpPr>
          <a:xfrm>
            <a:off x="831273" y="1801091"/>
            <a:ext cx="838274" cy="3612091"/>
            <a:chOff x="861889" y="1868113"/>
            <a:chExt cx="807658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966792" y="1868113"/>
            <a:ext cx="1414420" cy="3545069"/>
            <a:chOff x="2966792" y="1868113"/>
            <a:chExt cx="1414420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2994914" y="1868113"/>
                  <a:ext cx="1372492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4914" y="1868113"/>
                  <a:ext cx="1372492" cy="53809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3002758" y="2339170"/>
                  <a:ext cx="1378454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2758" y="2339170"/>
                  <a:ext cx="1378454" cy="53809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3011660" y="3190021"/>
                  <a:ext cx="1149225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1660" y="3190021"/>
                  <a:ext cx="1149225" cy="53809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2984045" y="3693548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4045" y="3693548"/>
                  <a:ext cx="807657" cy="53809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2966792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6792" y="4145414"/>
                  <a:ext cx="807657" cy="53809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3048177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177" y="5013072"/>
                  <a:ext cx="554895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8" name="Straight Connector 107"/>
          <p:cNvCxnSpPr/>
          <p:nvPr/>
        </p:nvCxnSpPr>
        <p:spPr bwMode="auto">
          <a:xfrm flipV="1">
            <a:off x="258792" y="3710833"/>
            <a:ext cx="8220974" cy="172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0" name="Group 149"/>
          <p:cNvGrpSpPr/>
          <p:nvPr/>
        </p:nvGrpSpPr>
        <p:grpSpPr>
          <a:xfrm>
            <a:off x="4565386" y="2093748"/>
            <a:ext cx="93245" cy="3234169"/>
            <a:chOff x="7443181" y="1709801"/>
            <a:chExt cx="93245" cy="3234169"/>
          </a:xfrm>
        </p:grpSpPr>
        <p:sp>
          <p:nvSpPr>
            <p:cNvPr id="144" name="Oval 143"/>
            <p:cNvSpPr/>
            <p:nvPr/>
          </p:nvSpPr>
          <p:spPr bwMode="auto">
            <a:xfrm>
              <a:off x="7443181" y="3531377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445041" y="1709801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7445041" y="3963329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7446901" y="2141753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7456507" y="4854760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7458367" y="3033184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662624" y="1907908"/>
            <a:ext cx="891014" cy="3545069"/>
            <a:chOff x="820211" y="1868113"/>
            <a:chExt cx="891014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685"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68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Left Brace 7"/>
          <p:cNvSpPr/>
          <p:nvPr/>
        </p:nvSpPr>
        <p:spPr bwMode="auto">
          <a:xfrm>
            <a:off x="533249" y="1890130"/>
            <a:ext cx="326364" cy="1763721"/>
          </a:xfrm>
          <a:prstGeom prst="leftBrac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82" name="Left Brace 81"/>
          <p:cNvSpPr/>
          <p:nvPr/>
        </p:nvSpPr>
        <p:spPr bwMode="auto">
          <a:xfrm>
            <a:off x="527850" y="3801649"/>
            <a:ext cx="326364" cy="1763721"/>
          </a:xfrm>
          <a:prstGeom prst="leftBrac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01468" y="2533132"/>
                <a:ext cx="4557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8" y="2533132"/>
                <a:ext cx="455766" cy="400110"/>
              </a:xfrm>
              <a:prstGeom prst="rect">
                <a:avLst/>
              </a:prstGeom>
              <a:blipFill rotWithShape="0">
                <a:blip r:embed="rId2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04031" y="4433778"/>
                <a:ext cx="442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1" y="4433778"/>
                <a:ext cx="442877" cy="400110"/>
              </a:xfrm>
              <a:prstGeom prst="rect">
                <a:avLst/>
              </a:prstGeom>
              <a:blipFill rotWithShape="0">
                <a:blip r:embed="rId2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276899" y="997135"/>
                <a:ext cx="3700179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899" y="997135"/>
                <a:ext cx="3700179" cy="636585"/>
              </a:xfrm>
              <a:prstGeom prst="rect">
                <a:avLst/>
              </a:prstGeom>
              <a:blipFill>
                <a:blip r:embed="rId22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840634" y="2178855"/>
                <a:ext cx="3011145" cy="1067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Polarization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⇒∃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634" y="2178855"/>
                <a:ext cx="3011145" cy="1067856"/>
              </a:xfrm>
              <a:prstGeom prst="rect">
                <a:avLst/>
              </a:prstGeom>
              <a:blipFill>
                <a:blip r:embed="rId24"/>
                <a:stretch>
                  <a:fillRect l="-1822" t="-3409" b="-5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392675" y="3297676"/>
                <a:ext cx="35459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Compression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675" y="3297676"/>
                <a:ext cx="3545971" cy="400110"/>
              </a:xfrm>
              <a:prstGeom prst="rect">
                <a:avLst/>
              </a:prstGeom>
              <a:blipFill>
                <a:blip r:embed="rId25"/>
                <a:stretch>
                  <a:fillRect l="-1549" t="-909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715995" y="4800477"/>
                <a:ext cx="3544688" cy="1138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To be shown:</a:t>
                </a:r>
              </a:p>
              <a:p>
                <a:pPr algn="l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1. Decoding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algn="l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2. Martingale Polarization </a:t>
                </a: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995" y="4800477"/>
                <a:ext cx="3544688" cy="1138773"/>
              </a:xfrm>
              <a:prstGeom prst="rect">
                <a:avLst/>
              </a:prstGeom>
              <a:blipFill>
                <a:blip r:embed="rId26"/>
                <a:stretch>
                  <a:fillRect l="-2065" t="-3209" r="-1721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1" name="Group 110"/>
          <p:cNvGrpSpPr/>
          <p:nvPr/>
        </p:nvGrpSpPr>
        <p:grpSpPr>
          <a:xfrm>
            <a:off x="693491" y="2765731"/>
            <a:ext cx="5366759" cy="464085"/>
            <a:chOff x="333286" y="2765731"/>
            <a:chExt cx="5366759" cy="4640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701692" y="2776510"/>
                  <a:ext cx="64947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92" y="2776510"/>
                  <a:ext cx="649473" cy="413511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b="-73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>
                  <a:off x="2956864" y="2765731"/>
                  <a:ext cx="2476841" cy="425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…  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… </m:t>
                        </m:r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sub>
                        </m:sSub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3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6864" y="2765731"/>
                  <a:ext cx="2476841" cy="425053"/>
                </a:xfrm>
                <a:prstGeom prst="rect">
                  <a:avLst/>
                </a:prstGeom>
                <a:blipFill>
                  <a:blip r:embed="rId28"/>
                  <a:stretch>
                    <a:fillRect l="-24384" r="-21675" b="-202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Rectangle 115"/>
            <p:cNvSpPr/>
            <p:nvPr/>
          </p:nvSpPr>
          <p:spPr bwMode="auto">
            <a:xfrm>
              <a:off x="333286" y="2776510"/>
              <a:ext cx="5366759" cy="453306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5315752" y="1451600"/>
                <a:ext cx="3731855" cy="809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Martingale: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buNone/>
                </a:pPr>
                <a:r>
                  <a:rPr lang="en-US" dirty="0"/>
                  <a:t>for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752" y="1451600"/>
                <a:ext cx="3731855" cy="809068"/>
              </a:xfrm>
              <a:prstGeom prst="rect">
                <a:avLst/>
              </a:prstGeom>
              <a:blipFill>
                <a:blip r:embed="rId29"/>
                <a:stretch>
                  <a:fillRect l="-1307" t="-3008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Left Brace 88">
            <a:extLst>
              <a:ext uri="{FF2B5EF4-FFF2-40B4-BE49-F238E27FC236}">
                <a16:creationId xmlns:a16="http://schemas.microsoft.com/office/drawing/2014/main" id="{498E7723-B100-6248-6140-B63E1DD54CBA}"/>
              </a:ext>
            </a:extLst>
          </p:cNvPr>
          <p:cNvSpPr/>
          <p:nvPr/>
        </p:nvSpPr>
        <p:spPr bwMode="auto">
          <a:xfrm>
            <a:off x="514191" y="1892838"/>
            <a:ext cx="326364" cy="1763721"/>
          </a:xfrm>
          <a:prstGeom prst="leftBrac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36BF433-87DC-7F6B-A4A3-3161DC4226FF}"/>
                  </a:ext>
                </a:extLst>
              </p:cNvPr>
              <p:cNvSpPr txBox="1"/>
              <p:nvPr/>
            </p:nvSpPr>
            <p:spPr>
              <a:xfrm>
                <a:off x="82410" y="2535840"/>
                <a:ext cx="4557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36BF433-87DC-7F6B-A4A3-3161DC422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0" y="2535840"/>
                <a:ext cx="455766" cy="400110"/>
              </a:xfrm>
              <a:prstGeom prst="rect">
                <a:avLst/>
              </a:prstGeom>
              <a:blipFill>
                <a:blip r:embed="rId3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E8A24F8-5AE5-C293-25F1-6339719F4405}"/>
                  </a:ext>
                </a:extLst>
              </p:cNvPr>
              <p:cNvSpPr txBox="1"/>
              <p:nvPr/>
            </p:nvSpPr>
            <p:spPr>
              <a:xfrm>
                <a:off x="84973" y="4436486"/>
                <a:ext cx="442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E8A24F8-5AE5-C293-25F1-6339719F4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3" y="4436486"/>
                <a:ext cx="442877" cy="400110"/>
              </a:xfrm>
              <a:prstGeom prst="rect">
                <a:avLst/>
              </a:prstGeom>
              <a:blipFill>
                <a:blip r:embed="rId31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00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Codes and Martingales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71600"/>
                <a:ext cx="8814547" cy="4724400"/>
              </a:xfrm>
            </p:spPr>
            <p:txBody>
              <a:bodyPr/>
              <a:lstStyle/>
              <a:p>
                <a:r>
                  <a:rPr lang="en-US" dirty="0"/>
                  <a:t>Defined Polar Codes, one for every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Associated “martingale”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b="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code: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dirty="0"/>
              </a:p>
              <a:p>
                <a:pPr lvl="2"/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71600"/>
                <a:ext cx="8814547" cy="4724400"/>
              </a:xfrm>
              <a:blipFill>
                <a:blip r:embed="rId2"/>
                <a:stretch>
                  <a:fillRect l="-346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95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Codes and Martingales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71600"/>
                <a:ext cx="8814547" cy="4724400"/>
              </a:xfrm>
            </p:spPr>
            <p:txBody>
              <a:bodyPr/>
              <a:lstStyle/>
              <a:p>
                <a:r>
                  <a:rPr lang="en-US" dirty="0"/>
                  <a:t>Defined Polar Codes, one for every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Associated “martingale”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b="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code: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0" dirty="0"/>
                  <a:t>then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b="0" dirty="0"/>
              </a:p>
              <a:p>
                <a:pPr lvl="2"/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71600"/>
                <a:ext cx="8814547" cy="4724400"/>
              </a:xfrm>
              <a:blipFill>
                <a:blip r:embed="rId2"/>
                <a:stretch>
                  <a:fillRect l="-346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29</a:t>
            </a:fld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CA17F9-4148-C987-364F-AFA3AD1C3C47}"/>
              </a:ext>
            </a:extLst>
          </p:cNvPr>
          <p:cNvGrpSpPr/>
          <p:nvPr/>
        </p:nvGrpSpPr>
        <p:grpSpPr>
          <a:xfrm>
            <a:off x="6522653" y="1668438"/>
            <a:ext cx="2319779" cy="1587714"/>
            <a:chOff x="2299613" y="2125638"/>
            <a:chExt cx="2319779" cy="1587714"/>
          </a:xfrm>
        </p:grpSpPr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8C44951D-9158-610E-0584-1317827C5EA2}"/>
                </a:ext>
              </a:extLst>
            </p:cNvPr>
            <p:cNvSpPr/>
            <p:nvPr/>
          </p:nvSpPr>
          <p:spPr bwMode="auto">
            <a:xfrm rot="16200000">
              <a:off x="3364879" y="2361266"/>
              <a:ext cx="228601" cy="1427357"/>
            </a:xfrm>
            <a:prstGeom prst="leftBrace">
              <a:avLst>
                <a:gd name="adj1" fmla="val 45098"/>
                <a:gd name="adj2" fmla="val 49609"/>
              </a:avLst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B3B1791-3F70-F3B4-4463-1CCC6EF23067}"/>
                </a:ext>
              </a:extLst>
            </p:cNvPr>
            <p:cNvCxnSpPr/>
            <p:nvPr/>
          </p:nvCxnSpPr>
          <p:spPr bwMode="auto">
            <a:xfrm>
              <a:off x="2313878" y="2904893"/>
              <a:ext cx="225812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532B3E9-8EAC-1781-FBE4-C0CD80AAD815}"/>
                </a:ext>
              </a:extLst>
            </p:cNvPr>
            <p:cNvCxnSpPr/>
            <p:nvPr/>
          </p:nvCxnSpPr>
          <p:spPr bwMode="auto">
            <a:xfrm>
              <a:off x="2461632" y="2732049"/>
              <a:ext cx="0" cy="17284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B09A393-E88C-D1AF-491D-C058C855EFD3}"/>
                </a:ext>
              </a:extLst>
            </p:cNvPr>
            <p:cNvCxnSpPr/>
            <p:nvPr/>
          </p:nvCxnSpPr>
          <p:spPr bwMode="auto">
            <a:xfrm>
              <a:off x="2765502" y="2732049"/>
              <a:ext cx="0" cy="17284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CA831AA-8B7F-91B1-4734-3A54D008BFAD}"/>
                </a:ext>
              </a:extLst>
            </p:cNvPr>
            <p:cNvCxnSpPr/>
            <p:nvPr/>
          </p:nvCxnSpPr>
          <p:spPr bwMode="auto">
            <a:xfrm>
              <a:off x="4192859" y="2732049"/>
              <a:ext cx="0" cy="17284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48DEFC9-331A-6287-1DDE-F910AB280EE0}"/>
                </a:ext>
              </a:extLst>
            </p:cNvPr>
            <p:cNvCxnSpPr/>
            <p:nvPr/>
          </p:nvCxnSpPr>
          <p:spPr bwMode="auto">
            <a:xfrm>
              <a:off x="4385217" y="2732049"/>
              <a:ext cx="0" cy="17284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9761552-0C93-5F91-6CDD-02C3C97EF945}"/>
                </a:ext>
              </a:extLst>
            </p:cNvPr>
            <p:cNvCxnSpPr/>
            <p:nvPr/>
          </p:nvCxnSpPr>
          <p:spPr bwMode="auto">
            <a:xfrm>
              <a:off x="2609385" y="2520176"/>
              <a:ext cx="0" cy="32338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D1E1A84-8AEE-E06C-E9F6-FA1E709AB4E9}"/>
                </a:ext>
              </a:extLst>
            </p:cNvPr>
            <p:cNvCxnSpPr/>
            <p:nvPr/>
          </p:nvCxnSpPr>
          <p:spPr bwMode="auto">
            <a:xfrm>
              <a:off x="4287643" y="2559204"/>
              <a:ext cx="0" cy="27878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E92D64E-76DC-1B97-D8D6-64935C0A9AAA}"/>
                    </a:ext>
                  </a:extLst>
                </p:cNvPr>
                <p:cNvSpPr txBox="1"/>
                <p:nvPr/>
              </p:nvSpPr>
              <p:spPr>
                <a:xfrm>
                  <a:off x="2461632" y="2125638"/>
                  <a:ext cx="39696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E92D64E-76DC-1B97-D8D6-64935C0A9A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1632" y="2125638"/>
                  <a:ext cx="396967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84613FC-ECF3-EC11-C4A0-47B99305C502}"/>
                    </a:ext>
                  </a:extLst>
                </p:cNvPr>
                <p:cNvSpPr txBox="1"/>
                <p:nvPr/>
              </p:nvSpPr>
              <p:spPr>
                <a:xfrm>
                  <a:off x="4137760" y="2125638"/>
                  <a:ext cx="4222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US" dirty="0">
                    <a:solidFill>
                      <a:schemeClr val="bg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84613FC-ECF3-EC11-C4A0-47B99305C5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7760" y="2125638"/>
                  <a:ext cx="422295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884C2DA-1460-2696-96C7-348EF0DE8E5C}"/>
                </a:ext>
              </a:extLst>
            </p:cNvPr>
            <p:cNvCxnSpPr/>
            <p:nvPr/>
          </p:nvCxnSpPr>
          <p:spPr bwMode="auto">
            <a:xfrm>
              <a:off x="3479180" y="3272880"/>
              <a:ext cx="0" cy="16726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BFCCA99-8F1D-7E15-5791-1CFB1F3B18BB}"/>
                    </a:ext>
                  </a:extLst>
                </p:cNvPr>
                <p:cNvSpPr txBox="1"/>
                <p:nvPr/>
              </p:nvSpPr>
              <p:spPr>
                <a:xfrm>
                  <a:off x="3011485" y="3313242"/>
                  <a:ext cx="122334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func>
                      </m:oMath>
                    </m:oMathPara>
                  </a14:m>
                  <a:endParaRPr lang="en-US" dirty="0">
                    <a:solidFill>
                      <a:schemeClr val="bg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BFCCA99-8F1D-7E15-5791-1CFB1F3B1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1485" y="3313242"/>
                  <a:ext cx="1223348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C16303F-4FC8-59D2-4E84-2B304C334ECF}"/>
                    </a:ext>
                  </a:extLst>
                </p:cNvPr>
                <p:cNvSpPr txBox="1"/>
                <p:nvPr/>
              </p:nvSpPr>
              <p:spPr>
                <a:xfrm>
                  <a:off x="2299613" y="2849807"/>
                  <a:ext cx="4171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solidFill>
                      <a:srgbClr val="CC00CC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C16303F-4FC8-59D2-4E84-2B304C334E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613" y="2849807"/>
                  <a:ext cx="417102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7864F5E-6290-8341-C652-EA42188CC394}"/>
                    </a:ext>
                  </a:extLst>
                </p:cNvPr>
                <p:cNvSpPr txBox="1"/>
                <p:nvPr/>
              </p:nvSpPr>
              <p:spPr>
                <a:xfrm>
                  <a:off x="4202290" y="2849807"/>
                  <a:ext cx="4171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rgbClr val="CC00CC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7864F5E-6290-8341-C652-EA42188CC3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2290" y="2849807"/>
                  <a:ext cx="417102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829B2B1-FF23-687E-A027-4A28BD4D1FED}"/>
                </a:ext>
              </a:extLst>
            </p:cNvPr>
            <p:cNvCxnSpPr/>
            <p:nvPr/>
          </p:nvCxnSpPr>
          <p:spPr bwMode="auto">
            <a:xfrm>
              <a:off x="2457450" y="2900643"/>
              <a:ext cx="30386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896E381-D4BE-BF0A-4392-13B8AE9DB298}"/>
                </a:ext>
              </a:extLst>
            </p:cNvPr>
            <p:cNvCxnSpPr/>
            <p:nvPr/>
          </p:nvCxnSpPr>
          <p:spPr bwMode="auto">
            <a:xfrm>
              <a:off x="4182069" y="2906215"/>
              <a:ext cx="211147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76303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Shannon and Channel Capacity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BSC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Acts </a:t>
                </a:r>
                <a:r>
                  <a:rPr lang="en-US" dirty="0">
                    <a:solidFill>
                      <a:srgbClr val="FF0000"/>
                    </a:solidFill>
                  </a:rPr>
                  <a:t>independently</a:t>
                </a:r>
                <a:r>
                  <a:rPr lang="en-US" dirty="0"/>
                  <a:t> on bits</a:t>
                </a:r>
              </a:p>
              <a:p>
                <a:pPr lvl="1"/>
                <a:r>
                  <a:rPr lang="en-US" dirty="0"/>
                  <a:t>Capacity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–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= binary entropy!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talk: </a:t>
                </a:r>
                <a:r>
                  <a:rPr lang="en-US" sz="2000" dirty="0"/>
                  <a:t>Price of communication at rate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2"/>
                <a:r>
                  <a:rPr lang="en-US" sz="2000" dirty="0"/>
                  <a:t>Smallest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en-US" sz="2000" dirty="0"/>
                  <a:t>smallest running times, subject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/>
                  <a:t>error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Polar Codes @ Coding Theory Workshop @ STOC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070049" y="1656620"/>
            <a:ext cx="4748168" cy="906013"/>
            <a:chOff x="3506599" y="3607265"/>
            <a:chExt cx="4748168" cy="906013"/>
          </a:xfrm>
        </p:grpSpPr>
        <p:grpSp>
          <p:nvGrpSpPr>
            <p:cNvPr id="15" name="Group 14"/>
            <p:cNvGrpSpPr/>
            <p:nvPr/>
          </p:nvGrpSpPr>
          <p:grpSpPr>
            <a:xfrm>
              <a:off x="3506599" y="3607265"/>
              <a:ext cx="4748168" cy="906013"/>
              <a:chOff x="4412609" y="4093827"/>
              <a:chExt cx="4647501" cy="906013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5519956" y="4127383"/>
                <a:ext cx="1249960" cy="872456"/>
              </a:xfrm>
              <a:prstGeom prst="rect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9" name="Straight Arrow Connector 8"/>
              <p:cNvCxnSpPr>
                <a:endCxn id="7" idx="1"/>
              </p:cNvCxnSpPr>
              <p:nvPr/>
            </p:nvCxnSpPr>
            <p:spPr bwMode="auto">
              <a:xfrm>
                <a:off x="4739780" y="4563611"/>
                <a:ext cx="780176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Arrow Connector 10"/>
              <p:cNvCxnSpPr/>
              <p:nvPr/>
            </p:nvCxnSpPr>
            <p:spPr bwMode="auto">
              <a:xfrm>
                <a:off x="6769916" y="4563611"/>
                <a:ext cx="780176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4412609" y="4093827"/>
                    <a:ext cx="110734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𝔽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12609" y="4093827"/>
                    <a:ext cx="1107347" cy="40011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6846814" y="4127383"/>
                    <a:ext cx="195323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buNone/>
                    </a:pP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a14:m>
                    <a:r>
                      <a:rPr lang="en-US" dirty="0"/>
                      <a:t> </a:t>
                    </a:r>
                    <a:r>
                      <a:rPr lang="en-US" dirty="0" err="1"/>
                      <a:t>w.p</a:t>
                    </a:r>
                    <a:r>
                      <a:rPr lang="en-US" dirty="0"/>
                      <a:t>.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a14:m>
                    <a:endParaRPr lang="en-US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6814" y="4127383"/>
                    <a:ext cx="1953238" cy="40011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9231" b="-353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6846814" y="4599730"/>
                    <a:ext cx="22132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buNone/>
                    </a:pP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a14:m>
                    <a:r>
                      <a:rPr lang="en-U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n-US" dirty="0" err="1"/>
                      <a:t>w.p</a:t>
                    </a:r>
                    <a:r>
                      <a:rPr lang="en-US" dirty="0"/>
                      <a:t>.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a14:m>
                    <a:endParaRPr lang="en-US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6814" y="4599730"/>
                    <a:ext cx="2213296" cy="40011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9091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334219" y="3874432"/>
                  <a:ext cx="192946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𝐵𝑆𝐶</m:t>
                        </m:r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chemeClr val="tx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4219" y="3874432"/>
                  <a:ext cx="1929468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7830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Codes and Martingales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71600"/>
                <a:ext cx="8814547" cy="4724400"/>
              </a:xfrm>
            </p:spPr>
            <p:txBody>
              <a:bodyPr/>
              <a:lstStyle/>
              <a:p>
                <a:r>
                  <a:rPr lang="en-US" dirty="0"/>
                  <a:t>Defined Polar Codes, one for every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Associated “martingale”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b="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code: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0" dirty="0"/>
                  <a:t>then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b="0" dirty="0" err="1"/>
                  <a:t>th</a:t>
                </a:r>
                <a:r>
                  <a:rPr lang="en-US" b="0" dirty="0"/>
                  <a:t> code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-close to capacity, and </a:t>
                </a:r>
                <a:endParaRPr lang="en-US" sz="2800" b="0" dirty="0"/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Decode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BSC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Encode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b="0" dirty="0"/>
              </a:p>
              <a:p>
                <a:pPr lvl="2"/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71600"/>
                <a:ext cx="8814547" cy="4724400"/>
              </a:xfrm>
              <a:blipFill>
                <a:blip r:embed="rId2"/>
                <a:stretch>
                  <a:fillRect l="-346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30</a:t>
            </a:fld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CA17F9-4148-C987-364F-AFA3AD1C3C47}"/>
              </a:ext>
            </a:extLst>
          </p:cNvPr>
          <p:cNvGrpSpPr/>
          <p:nvPr/>
        </p:nvGrpSpPr>
        <p:grpSpPr>
          <a:xfrm>
            <a:off x="6522653" y="1668438"/>
            <a:ext cx="2319779" cy="1587714"/>
            <a:chOff x="2299613" y="2125638"/>
            <a:chExt cx="2319779" cy="1587714"/>
          </a:xfrm>
        </p:grpSpPr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8C44951D-9158-610E-0584-1317827C5EA2}"/>
                </a:ext>
              </a:extLst>
            </p:cNvPr>
            <p:cNvSpPr/>
            <p:nvPr/>
          </p:nvSpPr>
          <p:spPr bwMode="auto">
            <a:xfrm rot="16200000">
              <a:off x="3364879" y="2361266"/>
              <a:ext cx="228601" cy="1427357"/>
            </a:xfrm>
            <a:prstGeom prst="leftBrace">
              <a:avLst>
                <a:gd name="adj1" fmla="val 45098"/>
                <a:gd name="adj2" fmla="val 49609"/>
              </a:avLst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B3B1791-3F70-F3B4-4463-1CCC6EF23067}"/>
                </a:ext>
              </a:extLst>
            </p:cNvPr>
            <p:cNvCxnSpPr/>
            <p:nvPr/>
          </p:nvCxnSpPr>
          <p:spPr bwMode="auto">
            <a:xfrm>
              <a:off x="2313878" y="2904893"/>
              <a:ext cx="225812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532B3E9-8EAC-1781-FBE4-C0CD80AAD815}"/>
                </a:ext>
              </a:extLst>
            </p:cNvPr>
            <p:cNvCxnSpPr/>
            <p:nvPr/>
          </p:nvCxnSpPr>
          <p:spPr bwMode="auto">
            <a:xfrm>
              <a:off x="2461632" y="2732049"/>
              <a:ext cx="0" cy="17284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B09A393-E88C-D1AF-491D-C058C855EFD3}"/>
                </a:ext>
              </a:extLst>
            </p:cNvPr>
            <p:cNvCxnSpPr/>
            <p:nvPr/>
          </p:nvCxnSpPr>
          <p:spPr bwMode="auto">
            <a:xfrm>
              <a:off x="2765502" y="2732049"/>
              <a:ext cx="0" cy="17284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CA831AA-8B7F-91B1-4734-3A54D008BFAD}"/>
                </a:ext>
              </a:extLst>
            </p:cNvPr>
            <p:cNvCxnSpPr/>
            <p:nvPr/>
          </p:nvCxnSpPr>
          <p:spPr bwMode="auto">
            <a:xfrm>
              <a:off x="4192859" y="2732049"/>
              <a:ext cx="0" cy="17284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48DEFC9-331A-6287-1DDE-F910AB280EE0}"/>
                </a:ext>
              </a:extLst>
            </p:cNvPr>
            <p:cNvCxnSpPr/>
            <p:nvPr/>
          </p:nvCxnSpPr>
          <p:spPr bwMode="auto">
            <a:xfrm>
              <a:off x="4385217" y="2732049"/>
              <a:ext cx="0" cy="17284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9761552-0C93-5F91-6CDD-02C3C97EF945}"/>
                </a:ext>
              </a:extLst>
            </p:cNvPr>
            <p:cNvCxnSpPr/>
            <p:nvPr/>
          </p:nvCxnSpPr>
          <p:spPr bwMode="auto">
            <a:xfrm>
              <a:off x="2609385" y="2520176"/>
              <a:ext cx="0" cy="32338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D1E1A84-8AEE-E06C-E9F6-FA1E709AB4E9}"/>
                </a:ext>
              </a:extLst>
            </p:cNvPr>
            <p:cNvCxnSpPr/>
            <p:nvPr/>
          </p:nvCxnSpPr>
          <p:spPr bwMode="auto">
            <a:xfrm>
              <a:off x="4287643" y="2559204"/>
              <a:ext cx="0" cy="27878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E92D64E-76DC-1B97-D8D6-64935C0A9AAA}"/>
                    </a:ext>
                  </a:extLst>
                </p:cNvPr>
                <p:cNvSpPr txBox="1"/>
                <p:nvPr/>
              </p:nvSpPr>
              <p:spPr>
                <a:xfrm>
                  <a:off x="2461632" y="2125638"/>
                  <a:ext cx="39696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E92D64E-76DC-1B97-D8D6-64935C0A9A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1632" y="2125638"/>
                  <a:ext cx="396967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84613FC-ECF3-EC11-C4A0-47B99305C502}"/>
                    </a:ext>
                  </a:extLst>
                </p:cNvPr>
                <p:cNvSpPr txBox="1"/>
                <p:nvPr/>
              </p:nvSpPr>
              <p:spPr>
                <a:xfrm>
                  <a:off x="4137760" y="2125638"/>
                  <a:ext cx="4222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US" dirty="0">
                    <a:solidFill>
                      <a:schemeClr val="bg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84613FC-ECF3-EC11-C4A0-47B99305C5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7760" y="2125638"/>
                  <a:ext cx="422295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884C2DA-1460-2696-96C7-348EF0DE8E5C}"/>
                </a:ext>
              </a:extLst>
            </p:cNvPr>
            <p:cNvCxnSpPr/>
            <p:nvPr/>
          </p:nvCxnSpPr>
          <p:spPr bwMode="auto">
            <a:xfrm>
              <a:off x="3479180" y="3272880"/>
              <a:ext cx="0" cy="16726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BFCCA99-8F1D-7E15-5791-1CFB1F3B18BB}"/>
                    </a:ext>
                  </a:extLst>
                </p:cNvPr>
                <p:cNvSpPr txBox="1"/>
                <p:nvPr/>
              </p:nvSpPr>
              <p:spPr>
                <a:xfrm>
                  <a:off x="3011485" y="3313242"/>
                  <a:ext cx="122334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func>
                      </m:oMath>
                    </m:oMathPara>
                  </a14:m>
                  <a:endParaRPr lang="en-US" dirty="0">
                    <a:solidFill>
                      <a:schemeClr val="bg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BFCCA99-8F1D-7E15-5791-1CFB1F3B1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1485" y="3313242"/>
                  <a:ext cx="1223348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C16303F-4FC8-59D2-4E84-2B304C334ECF}"/>
                    </a:ext>
                  </a:extLst>
                </p:cNvPr>
                <p:cNvSpPr txBox="1"/>
                <p:nvPr/>
              </p:nvSpPr>
              <p:spPr>
                <a:xfrm>
                  <a:off x="2299613" y="2849807"/>
                  <a:ext cx="4171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solidFill>
                      <a:srgbClr val="CC00CC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C16303F-4FC8-59D2-4E84-2B304C334E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613" y="2849807"/>
                  <a:ext cx="417102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7864F5E-6290-8341-C652-EA42188CC394}"/>
                    </a:ext>
                  </a:extLst>
                </p:cNvPr>
                <p:cNvSpPr txBox="1"/>
                <p:nvPr/>
              </p:nvSpPr>
              <p:spPr>
                <a:xfrm>
                  <a:off x="4202290" y="2849807"/>
                  <a:ext cx="4171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rgbClr val="CC00CC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7864F5E-6290-8341-C652-EA42188CC3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2290" y="2849807"/>
                  <a:ext cx="417102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829B2B1-FF23-687E-A027-4A28BD4D1FED}"/>
                </a:ext>
              </a:extLst>
            </p:cNvPr>
            <p:cNvCxnSpPr/>
            <p:nvPr/>
          </p:nvCxnSpPr>
          <p:spPr bwMode="auto">
            <a:xfrm>
              <a:off x="2457450" y="2900643"/>
              <a:ext cx="30386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896E381-D4BE-BF0A-4392-13B8AE9DB298}"/>
                </a:ext>
              </a:extLst>
            </p:cNvPr>
            <p:cNvCxnSpPr/>
            <p:nvPr/>
          </p:nvCxnSpPr>
          <p:spPr bwMode="auto">
            <a:xfrm>
              <a:off x="4182069" y="2906215"/>
              <a:ext cx="211147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99632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Codes and Martingales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71600"/>
                <a:ext cx="8814547" cy="4724400"/>
              </a:xfrm>
            </p:spPr>
            <p:txBody>
              <a:bodyPr/>
              <a:lstStyle/>
              <a:p>
                <a:r>
                  <a:rPr lang="en-US" dirty="0"/>
                  <a:t>Defined Polar Codes, one for every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Associated “martingale”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b="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code: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0" dirty="0"/>
                  <a:t>then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b="0" dirty="0" err="1"/>
                  <a:t>th</a:t>
                </a:r>
                <a:r>
                  <a:rPr lang="en-US" b="0" dirty="0"/>
                  <a:t> code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-close to capacity, and </a:t>
                </a:r>
                <a:endParaRPr lang="en-US" sz="2800" b="0" dirty="0"/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Decode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BSC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Encode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2"/>
                <a:r>
                  <a:rPr lang="en-US" dirty="0" err="1"/>
                  <a:t>Arikan</a:t>
                </a:r>
                <a:r>
                  <a:rPr lang="en-US" dirty="0"/>
                  <a:t> et al.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𝑛𝑒𝑔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[GX13,HAU13]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pPr lvl="2"/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71600"/>
                <a:ext cx="8814547" cy="4724400"/>
              </a:xfrm>
              <a:blipFill>
                <a:blip r:embed="rId2"/>
                <a:stretch>
                  <a:fillRect l="-346" t="-1290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" name="Right Brace 6"/>
          <p:cNvSpPr/>
          <p:nvPr/>
        </p:nvSpPr>
        <p:spPr bwMode="auto">
          <a:xfrm>
            <a:off x="6160655" y="4331855"/>
            <a:ext cx="212436" cy="1080654"/>
          </a:xfrm>
          <a:prstGeom prst="rightBrace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3091" y="4487461"/>
            <a:ext cx="16691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“Strong”</a:t>
            </a:r>
          </a:p>
          <a:p>
            <a:pPr>
              <a:buNone/>
            </a:pPr>
            <a:r>
              <a:rPr lang="en-US" dirty="0"/>
              <a:t>Polarization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CA17F9-4148-C987-364F-AFA3AD1C3C47}"/>
              </a:ext>
            </a:extLst>
          </p:cNvPr>
          <p:cNvGrpSpPr/>
          <p:nvPr/>
        </p:nvGrpSpPr>
        <p:grpSpPr>
          <a:xfrm>
            <a:off x="6522653" y="1668438"/>
            <a:ext cx="2319779" cy="1587714"/>
            <a:chOff x="2299613" y="2125638"/>
            <a:chExt cx="2319779" cy="1587714"/>
          </a:xfrm>
        </p:grpSpPr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8C44951D-9158-610E-0584-1317827C5EA2}"/>
                </a:ext>
              </a:extLst>
            </p:cNvPr>
            <p:cNvSpPr/>
            <p:nvPr/>
          </p:nvSpPr>
          <p:spPr bwMode="auto">
            <a:xfrm rot="16200000">
              <a:off x="3364879" y="2361266"/>
              <a:ext cx="228601" cy="1427357"/>
            </a:xfrm>
            <a:prstGeom prst="leftBrace">
              <a:avLst>
                <a:gd name="adj1" fmla="val 45098"/>
                <a:gd name="adj2" fmla="val 49609"/>
              </a:avLst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B3B1791-3F70-F3B4-4463-1CCC6EF23067}"/>
                </a:ext>
              </a:extLst>
            </p:cNvPr>
            <p:cNvCxnSpPr/>
            <p:nvPr/>
          </p:nvCxnSpPr>
          <p:spPr bwMode="auto">
            <a:xfrm>
              <a:off x="2313878" y="2904893"/>
              <a:ext cx="225812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532B3E9-8EAC-1781-FBE4-C0CD80AAD815}"/>
                </a:ext>
              </a:extLst>
            </p:cNvPr>
            <p:cNvCxnSpPr/>
            <p:nvPr/>
          </p:nvCxnSpPr>
          <p:spPr bwMode="auto">
            <a:xfrm>
              <a:off x="2461632" y="2732049"/>
              <a:ext cx="0" cy="17284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B09A393-E88C-D1AF-491D-C058C855EFD3}"/>
                </a:ext>
              </a:extLst>
            </p:cNvPr>
            <p:cNvCxnSpPr/>
            <p:nvPr/>
          </p:nvCxnSpPr>
          <p:spPr bwMode="auto">
            <a:xfrm>
              <a:off x="2765502" y="2732049"/>
              <a:ext cx="0" cy="17284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CA831AA-8B7F-91B1-4734-3A54D008BFAD}"/>
                </a:ext>
              </a:extLst>
            </p:cNvPr>
            <p:cNvCxnSpPr/>
            <p:nvPr/>
          </p:nvCxnSpPr>
          <p:spPr bwMode="auto">
            <a:xfrm>
              <a:off x="4192859" y="2732049"/>
              <a:ext cx="0" cy="17284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48DEFC9-331A-6287-1DDE-F910AB280EE0}"/>
                </a:ext>
              </a:extLst>
            </p:cNvPr>
            <p:cNvCxnSpPr/>
            <p:nvPr/>
          </p:nvCxnSpPr>
          <p:spPr bwMode="auto">
            <a:xfrm>
              <a:off x="4385217" y="2732049"/>
              <a:ext cx="0" cy="17284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9761552-0C93-5F91-6CDD-02C3C97EF945}"/>
                </a:ext>
              </a:extLst>
            </p:cNvPr>
            <p:cNvCxnSpPr/>
            <p:nvPr/>
          </p:nvCxnSpPr>
          <p:spPr bwMode="auto">
            <a:xfrm>
              <a:off x="2609385" y="2520176"/>
              <a:ext cx="0" cy="32338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D1E1A84-8AEE-E06C-E9F6-FA1E709AB4E9}"/>
                </a:ext>
              </a:extLst>
            </p:cNvPr>
            <p:cNvCxnSpPr/>
            <p:nvPr/>
          </p:nvCxnSpPr>
          <p:spPr bwMode="auto">
            <a:xfrm>
              <a:off x="4287643" y="2559204"/>
              <a:ext cx="0" cy="27878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E92D64E-76DC-1B97-D8D6-64935C0A9AAA}"/>
                    </a:ext>
                  </a:extLst>
                </p:cNvPr>
                <p:cNvSpPr txBox="1"/>
                <p:nvPr/>
              </p:nvSpPr>
              <p:spPr>
                <a:xfrm>
                  <a:off x="2461632" y="2125638"/>
                  <a:ext cx="39696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E92D64E-76DC-1B97-D8D6-64935C0A9A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1632" y="2125638"/>
                  <a:ext cx="396967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84613FC-ECF3-EC11-C4A0-47B99305C502}"/>
                    </a:ext>
                  </a:extLst>
                </p:cNvPr>
                <p:cNvSpPr txBox="1"/>
                <p:nvPr/>
              </p:nvSpPr>
              <p:spPr>
                <a:xfrm>
                  <a:off x="4137760" y="2125638"/>
                  <a:ext cx="4222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US" dirty="0">
                    <a:solidFill>
                      <a:schemeClr val="bg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84613FC-ECF3-EC11-C4A0-47B99305C5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7760" y="2125638"/>
                  <a:ext cx="422295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884C2DA-1460-2696-96C7-348EF0DE8E5C}"/>
                </a:ext>
              </a:extLst>
            </p:cNvPr>
            <p:cNvCxnSpPr/>
            <p:nvPr/>
          </p:nvCxnSpPr>
          <p:spPr bwMode="auto">
            <a:xfrm>
              <a:off x="3479180" y="3272880"/>
              <a:ext cx="0" cy="16726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BFCCA99-8F1D-7E15-5791-1CFB1F3B18BB}"/>
                    </a:ext>
                  </a:extLst>
                </p:cNvPr>
                <p:cNvSpPr txBox="1"/>
                <p:nvPr/>
              </p:nvSpPr>
              <p:spPr>
                <a:xfrm>
                  <a:off x="3011485" y="3313242"/>
                  <a:ext cx="122334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func>
                      </m:oMath>
                    </m:oMathPara>
                  </a14:m>
                  <a:endParaRPr lang="en-US" dirty="0">
                    <a:solidFill>
                      <a:schemeClr val="bg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BFCCA99-8F1D-7E15-5791-1CFB1F3B1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1485" y="3313242"/>
                  <a:ext cx="1223348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C16303F-4FC8-59D2-4E84-2B304C334ECF}"/>
                    </a:ext>
                  </a:extLst>
                </p:cNvPr>
                <p:cNvSpPr txBox="1"/>
                <p:nvPr/>
              </p:nvSpPr>
              <p:spPr>
                <a:xfrm>
                  <a:off x="2299613" y="2849807"/>
                  <a:ext cx="4171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solidFill>
                      <a:srgbClr val="CC00CC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C16303F-4FC8-59D2-4E84-2B304C334E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613" y="2849807"/>
                  <a:ext cx="417102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7864F5E-6290-8341-C652-EA42188CC394}"/>
                    </a:ext>
                  </a:extLst>
                </p:cNvPr>
                <p:cNvSpPr txBox="1"/>
                <p:nvPr/>
              </p:nvSpPr>
              <p:spPr>
                <a:xfrm>
                  <a:off x="4202290" y="2849807"/>
                  <a:ext cx="4171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rgbClr val="CC00CC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7864F5E-6290-8341-C652-EA42188CC3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2290" y="2849807"/>
                  <a:ext cx="417102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829B2B1-FF23-687E-A027-4A28BD4D1FED}"/>
                </a:ext>
              </a:extLst>
            </p:cNvPr>
            <p:cNvCxnSpPr/>
            <p:nvPr/>
          </p:nvCxnSpPr>
          <p:spPr bwMode="auto">
            <a:xfrm>
              <a:off x="2457450" y="2900643"/>
              <a:ext cx="30386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896E381-D4BE-BF0A-4392-13B8AE9DB298}"/>
                </a:ext>
              </a:extLst>
            </p:cNvPr>
            <p:cNvCxnSpPr/>
            <p:nvPr/>
          </p:nvCxnSpPr>
          <p:spPr bwMode="auto">
            <a:xfrm>
              <a:off x="4182069" y="2906215"/>
              <a:ext cx="211147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71120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C98-490D-C36E-82DC-01388590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AE74D-0A3B-3D62-6441-90EA8B612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BSC error correction via linear compression</a:t>
            </a:r>
          </a:p>
          <a:p>
            <a:r>
              <a:rPr lang="en-US" dirty="0"/>
              <a:t>Polar Codes &amp; Polarization</a:t>
            </a:r>
          </a:p>
          <a:p>
            <a:r>
              <a:rPr lang="en-US" dirty="0"/>
              <a:t>Polarization &amp; Martingales</a:t>
            </a: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Polarization of the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Arikan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Martingale</a:t>
            </a:r>
          </a:p>
          <a:p>
            <a:r>
              <a:rPr lang="en-US" dirty="0"/>
              <a:t>Algorithmics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F2ECB-59D6-EAAF-E89C-0064452A2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5E46A-A134-E7BF-D829-73E5C8A7A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572DD-A20C-9EF2-0EC6-B4D28888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21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Martingales: Toy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6406" y="990600"/>
                <a:ext cx="8229600" cy="47244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   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.  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.  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2000" dirty="0"/>
                  <a:t> 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   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  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  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406" y="990600"/>
                <a:ext cx="8229600" cy="4724400"/>
              </a:xfrm>
              <a:blipFill rotWithShape="0">
                <a:blip r:embed="rId2"/>
                <a:stretch>
                  <a:fillRect b="-11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044401" y="1333517"/>
            <a:ext cx="1363396" cy="374616"/>
            <a:chOff x="4997144" y="3401226"/>
            <a:chExt cx="3492028" cy="642566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5118931" y="3409772"/>
              <a:ext cx="3248455" cy="634020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97144" y="3401226"/>
              <a:ext cx="3492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</a:rPr>
                <a:t>Converges!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44401" y="2473012"/>
            <a:ext cx="1363396" cy="897521"/>
            <a:chOff x="4997144" y="3401226"/>
            <a:chExt cx="3492028" cy="1003045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5118931" y="3409772"/>
              <a:ext cx="3248455" cy="634020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97144" y="3401226"/>
              <a:ext cx="3492028" cy="1003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</a:rPr>
                <a:t>Uniform on [0,1]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43693" y="3578203"/>
            <a:ext cx="1363396" cy="1010305"/>
            <a:chOff x="4997144" y="3401226"/>
            <a:chExt cx="3492028" cy="1003045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5118931" y="3409772"/>
              <a:ext cx="3248455" cy="634020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97144" y="3401226"/>
              <a:ext cx="3492028" cy="1003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</a:rPr>
                <a:t>Polarizes (weakly)!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43693" y="4709652"/>
            <a:ext cx="1363396" cy="1186892"/>
            <a:chOff x="4997144" y="3401227"/>
            <a:chExt cx="3492028" cy="1087513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5118931" y="3409772"/>
              <a:ext cx="3248455" cy="634020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97144" y="3401227"/>
              <a:ext cx="3492028" cy="1087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</a:rPr>
                <a:t>Polarizes</a:t>
              </a:r>
            </a:p>
            <a:p>
              <a:pPr>
                <a:buNone/>
              </a:pPr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</a:rPr>
                <a:t>(strongly)!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1587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Arikan</a:t>
            </a:r>
            <a:r>
              <a:rPr lang="en-US" dirty="0"/>
              <a:t> Martingale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2" y="1255712"/>
            <a:ext cx="3001696" cy="233465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57" y="122336"/>
            <a:ext cx="3751729" cy="29180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57" y="3094880"/>
            <a:ext cx="3980329" cy="309581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70862" y="4529566"/>
            <a:ext cx="4012445" cy="1125595"/>
            <a:chOff x="649480" y="4292618"/>
            <a:chExt cx="4012445" cy="1125595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649480" y="4292618"/>
              <a:ext cx="4012445" cy="1125595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9480" y="4292618"/>
              <a:ext cx="4012445" cy="1071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None/>
              </a:pPr>
              <a:r>
                <a:rPr lang="en-US" sz="1800" dirty="0">
                  <a:solidFill>
                    <a:schemeClr val="tx1"/>
                  </a:solidFill>
                </a:rPr>
                <a:t>Issues:</a:t>
              </a:r>
            </a:p>
            <a:p>
              <a:pPr algn="l">
                <a:buNone/>
              </a:pPr>
              <a:r>
                <a:rPr lang="en-US" sz="1800" dirty="0">
                  <a:solidFill>
                    <a:schemeClr val="tx1"/>
                  </a:solidFill>
                </a:rPr>
                <a:t>Local behavior – well understood</a:t>
              </a:r>
            </a:p>
            <a:p>
              <a:pPr algn="l">
                <a:buNone/>
              </a:pPr>
              <a:r>
                <a:rPr lang="en-US" sz="1800" dirty="0">
                  <a:solidFill>
                    <a:schemeClr val="tx1"/>
                  </a:solidFill>
                </a:rPr>
                <a:t>Challenge: Limiting behavior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9195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Result: Definition and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362060" cy="4724400"/>
              </a:xfrm>
            </p:spPr>
            <p:txBody>
              <a:bodyPr/>
              <a:lstStyle/>
              <a:p>
                <a:r>
                  <a:rPr lang="en-US" dirty="0"/>
                  <a:t>Strong Polarization: (informally)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Local Polarization:</a:t>
                </a:r>
              </a:p>
              <a:p>
                <a:pPr lvl="1"/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Theorem: Local Polarization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Strong Polarization.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362060" cy="4724400"/>
              </a:xfrm>
              <a:blipFill>
                <a:blip r:embed="rId2"/>
                <a:stretch>
                  <a:fillRect l="-364" t="-1161" r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59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Result: Definition and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362060" cy="4724400"/>
              </a:xfrm>
            </p:spPr>
            <p:txBody>
              <a:bodyPr/>
              <a:lstStyle/>
              <a:p>
                <a:r>
                  <a:rPr lang="en-US" dirty="0"/>
                  <a:t>Strong Polarization: (informally)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∈(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formally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∀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. ∀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Local Polarization</a:t>
                </a:r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362060" cy="4724400"/>
              </a:xfrm>
              <a:blipFill>
                <a:blip r:embed="rId2"/>
                <a:stretch>
                  <a:fillRect l="-364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27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Result: Definition and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362060" cy="4724400"/>
              </a:xfrm>
            </p:spPr>
            <p:txBody>
              <a:bodyPr/>
              <a:lstStyle/>
              <a:p>
                <a:r>
                  <a:rPr lang="en-US" dirty="0"/>
                  <a:t>Strong Polarization: (informally)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∈(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formally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∀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. ∀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Local Polarization</a:t>
                </a:r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362060" cy="4724400"/>
              </a:xfrm>
              <a:blipFill>
                <a:blip r:embed="rId2"/>
                <a:stretch>
                  <a:fillRect l="-364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23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Result: Definition and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362060" cy="4724400"/>
              </a:xfrm>
            </p:spPr>
            <p:txBody>
              <a:bodyPr/>
              <a:lstStyle/>
              <a:p>
                <a:r>
                  <a:rPr lang="en-US" dirty="0"/>
                  <a:t>Strong Polarization: (informally)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∈(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formally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∀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. ∀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Local Polarization:</a:t>
                </a:r>
              </a:p>
              <a:p>
                <a:pPr lvl="1"/>
                <a:r>
                  <a:rPr lang="en-US" dirty="0"/>
                  <a:t>Variance in the middle: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 ∀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/>
                  <a:t>Suction at the ends: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362060" cy="4724400"/>
              </a:xfrm>
              <a:blipFill>
                <a:blip r:embed="rId2"/>
                <a:stretch>
                  <a:fillRect l="-364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38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875358" y="5602659"/>
            <a:ext cx="3492028" cy="642566"/>
            <a:chOff x="4997144" y="3401226"/>
            <a:chExt cx="3492028" cy="642566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5118931" y="3409772"/>
              <a:ext cx="3248455" cy="634020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97144" y="3401226"/>
              <a:ext cx="3492028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</a:rPr>
                <a:t>“low end” condition. Similar</a:t>
              </a:r>
            </a:p>
            <a:p>
              <a:pPr>
                <a:buNone/>
              </a:pPr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</a:rPr>
                <a:t>condition for high 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5175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Result: Definition and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362060" cy="4724400"/>
              </a:xfrm>
            </p:spPr>
            <p:txBody>
              <a:bodyPr/>
              <a:lstStyle/>
              <a:p>
                <a:r>
                  <a:rPr lang="en-US" dirty="0"/>
                  <a:t>Strong Polarization: (informally)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∈(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formally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∀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. ∀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Local Polarization:</a:t>
                </a:r>
              </a:p>
              <a:p>
                <a:pPr lvl="1"/>
                <a:r>
                  <a:rPr lang="en-US" dirty="0"/>
                  <a:t>Variance in the middle: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 ∀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/>
                  <a:t>Suction at the ends: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362060" cy="4724400"/>
              </a:xfrm>
              <a:blipFill>
                <a:blip r:embed="rId2"/>
                <a:stretch>
                  <a:fillRect l="-364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39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369" y="1662231"/>
            <a:ext cx="5372631" cy="1212835"/>
            <a:chOff x="3771369" y="1662231"/>
            <a:chExt cx="5372631" cy="1212835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5773759" y="2536974"/>
              <a:ext cx="3248455" cy="338092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51972" y="2528428"/>
              <a:ext cx="3492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</a:rPr>
                <a:t>Both definitions qualitative!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3771369" y="2701747"/>
              <a:ext cx="1880603" cy="427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H="1" flipV="1">
              <a:off x="3946967" y="1662231"/>
              <a:ext cx="1705005" cy="103097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37474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“Achieving” Shannon Capacity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small can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be? </a:t>
                </a:r>
              </a:p>
              <a:p>
                <a:r>
                  <a:rPr lang="en-US" dirty="0"/>
                  <a:t>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with </a:t>
                </a:r>
                <a:r>
                  <a:rPr lang="en-US" dirty="0" err="1"/>
                  <a:t>polytime</a:t>
                </a:r>
                <a:r>
                  <a:rPr lang="en-US" dirty="0"/>
                  <a:t> algorithms?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42806" y="2212554"/>
                <a:ext cx="4514865" cy="524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Forney ‘66 :time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806" y="2212554"/>
                <a:ext cx="4514865" cy="524182"/>
              </a:xfrm>
              <a:prstGeom prst="rect">
                <a:avLst/>
              </a:prstGeom>
              <a:blipFill>
                <a:blip r:embed="rId3"/>
                <a:stretch>
                  <a:fillRect b="-26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62019" y="1325091"/>
                <a:ext cx="5449094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Shannon ‘48: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019" y="1325091"/>
                <a:ext cx="5449094" cy="552972"/>
              </a:xfrm>
              <a:prstGeom prst="rect">
                <a:avLst/>
              </a:prstGeom>
              <a:blipFill>
                <a:blip r:embed="rId4"/>
                <a:stretch>
                  <a:fillRect b="-9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505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Result: Definition and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362060" cy="4724400"/>
              </a:xfrm>
            </p:spPr>
            <p:txBody>
              <a:bodyPr/>
              <a:lstStyle/>
              <a:p>
                <a:r>
                  <a:rPr lang="en-US" dirty="0"/>
                  <a:t>Strong Polarization: (informally)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∈(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formally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∀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. ∀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Local Polarization:</a:t>
                </a:r>
              </a:p>
              <a:p>
                <a:pPr lvl="1"/>
                <a:r>
                  <a:rPr lang="en-US" dirty="0"/>
                  <a:t>Variance in the middle: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 ∀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/>
                  <a:t>Suction at the ends: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Theorem: Local Polarization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Strong Polarization.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362060" cy="4724400"/>
              </a:xfrm>
              <a:blipFill rotWithShape="0">
                <a:blip r:embed="rId2"/>
                <a:stretch>
                  <a:fillRect l="-364" t="-1161" r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40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369" y="1662231"/>
            <a:ext cx="5372631" cy="1212835"/>
            <a:chOff x="3771369" y="1662231"/>
            <a:chExt cx="5372631" cy="1212835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5773759" y="2536974"/>
              <a:ext cx="3248455" cy="338092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51972" y="2528428"/>
              <a:ext cx="3492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</a:rPr>
                <a:t>Both definitions qualitative!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3771369" y="2701747"/>
              <a:ext cx="1880603" cy="427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H="1" flipV="1">
              <a:off x="3946967" y="1662231"/>
              <a:ext cx="1705005" cy="103097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98743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(Idea):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Step 1: The 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≝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rad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US" dirty="0"/>
                  <a:t> decreases by constant factor in expectation in each step.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Step 2: Next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time steps,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plummets </a:t>
                </a:r>
                <a:r>
                  <a:rPr lang="en-US" dirty="0" err="1"/>
                  <a:t>whp</a:t>
                </a:r>
                <a:endParaRPr lang="en-US" dirty="0"/>
              </a:p>
              <a:p>
                <a:pPr lvl="2"/>
                <a:r>
                  <a:rPr lang="en-US" dirty="0"/>
                  <a:t>2.1: Say,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2"/>
                <a:r>
                  <a:rPr lang="en-US" dirty="0"/>
                  <a:t>2.2: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func>
                  </m:oMath>
                </a14:m>
                <a:r>
                  <a:rPr lang="en-US" dirty="0"/>
                  <a:t> [</a:t>
                </a:r>
                <a:r>
                  <a:rPr lang="en-US" dirty="0" err="1"/>
                  <a:t>Doob</a:t>
                </a:r>
                <a:r>
                  <a:rPr lang="en-US" dirty="0"/>
                  <a:t>]</a:t>
                </a:r>
              </a:p>
              <a:p>
                <a:pPr lvl="2"/>
                <a:r>
                  <a:rPr lang="en-US" dirty="0"/>
                  <a:t>2.3: If above doesn’t happen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whp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82543" y="5695890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QED</a:t>
            </a:r>
          </a:p>
        </p:txBody>
      </p:sp>
    </p:spTree>
    <p:extLst>
      <p:ext uri="{BB962C8B-B14F-4D97-AF65-F5344CB8AC3E}">
        <p14:creationId xmlns:p14="http://schemas.microsoft.com/office/powerpoint/2010/main" val="3685430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Polarization of </a:t>
            </a:r>
            <a:r>
              <a:rPr lang="en-US" dirty="0" err="1"/>
              <a:t>Arikan</a:t>
            </a:r>
            <a:r>
              <a:rPr lang="en-US" dirty="0"/>
              <a:t> Martingale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538882" cy="4724400"/>
              </a:xfrm>
            </p:spPr>
            <p:txBody>
              <a:bodyPr/>
              <a:lstStyle/>
              <a:p>
                <a:r>
                  <a:rPr lang="en-US" dirty="0"/>
                  <a:t>Variance in the Middle:</a:t>
                </a:r>
              </a:p>
              <a:p>
                <a:pPr lvl="1"/>
                <a:r>
                  <a:rPr lang="en-US" sz="2000" dirty="0"/>
                  <a:t>Roughly: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far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0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914400" lvl="2" indent="0">
                  <a:buNone/>
                </a:pPr>
                <a:r>
                  <a:rPr lang="en-US" sz="2000" dirty="0"/>
                  <a:t>  + continuity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 far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Suction:</a:t>
                </a:r>
              </a:p>
              <a:p>
                <a:pPr lvl="1"/>
                <a:r>
                  <a:rPr lang="en-US" sz="2000" dirty="0"/>
                  <a:t>High end: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  <a:p>
                <a:pPr marL="914400" lvl="2" indent="0">
                  <a:buNone/>
                </a:pPr>
                <a:r>
                  <a:rPr lang="en-US" sz="2000" b="0" dirty="0">
                    <a:solidFill>
                      <a:schemeClr val="accent1">
                        <a:lumMod val="75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Low end: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func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; </m:t>
                    </m:r>
                  </m:oMath>
                </a14:m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sz="2000" b="0" dirty="0">
                    <a:solidFill>
                      <a:schemeClr val="accent1">
                        <a:lumMod val="75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func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2000" b="0" i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den>
                        </m:f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sz="2000" dirty="0"/>
                  <a:t>Dealing with conditioning – more work (lots of Markov)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538882" cy="4724400"/>
              </a:xfrm>
              <a:blipFill rotWithShape="0">
                <a:blip r:embed="rId2"/>
                <a:stretch>
                  <a:fillRect l="-357" t="-1161" b="-3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35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C98-490D-C36E-82DC-01388590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AE74D-0A3B-3D62-6441-90EA8B612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BSC error correction via linear compression</a:t>
            </a:r>
          </a:p>
          <a:p>
            <a:r>
              <a:rPr lang="en-US" dirty="0"/>
              <a:t>Polar Codes &amp; Polarization</a:t>
            </a:r>
          </a:p>
          <a:p>
            <a:r>
              <a:rPr lang="en-US" dirty="0"/>
              <a:t>Polarization &amp; Martingales</a:t>
            </a:r>
          </a:p>
          <a:p>
            <a:r>
              <a:rPr lang="en-US" dirty="0"/>
              <a:t>Polarization of the </a:t>
            </a:r>
            <a:r>
              <a:rPr lang="en-US" dirty="0" err="1"/>
              <a:t>Arikan</a:t>
            </a:r>
            <a:r>
              <a:rPr lang="en-US" dirty="0"/>
              <a:t> Martingale</a:t>
            </a: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Algorithmics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F2ECB-59D6-EAAF-E89C-0064452A2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5E46A-A134-E7BF-D829-73E5C8A7A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572DD-A20C-9EF2-0EC6-B4D28888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92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5A4E2-07EC-4BAB-D371-74F26279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Algorithmics: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DEA12C-350A-0E8F-DAF6-59C2EF501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491654" cy="4724400"/>
              </a:xfrm>
            </p:spPr>
            <p:txBody>
              <a:bodyPr/>
              <a:lstStyle/>
              <a:p>
                <a:r>
                  <a:rPr lang="en-US" dirty="0"/>
                  <a:t>Encoding: Manipulate bits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⇒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Decoding: Manipulate distributions on bits</a:t>
                </a:r>
              </a:p>
              <a:p>
                <a:pPr lvl="1"/>
                <a:r>
                  <a:rPr lang="en-US" dirty="0"/>
                  <a:t>Will see shortly</a:t>
                </a:r>
              </a:p>
              <a:p>
                <a:r>
                  <a:rPr lang="en-US" dirty="0"/>
                  <a:t>Constructing the code (the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): Manipulates conditional </a:t>
                </a:r>
                <a:r>
                  <a:rPr lang="en-US" dirty="0" smtClean="0"/>
                  <a:t>distributions = distribution over distributions.</a:t>
                </a:r>
                <a:endParaRPr lang="en-US" dirty="0"/>
              </a:p>
              <a:p>
                <a:pPr lvl="1"/>
                <a:r>
                  <a:rPr lang="en-US" dirty="0"/>
                  <a:t>Will say a few words.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DEA12C-350A-0E8F-DAF6-59C2EF501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491654" cy="4724400"/>
              </a:xfrm>
              <a:blipFill>
                <a:blip r:embed="rId2"/>
                <a:stretch>
                  <a:fillRect l="-359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DE473-80CE-E728-8EFF-812F7F431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CBD04-1E3E-6454-D25A-94DBE016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8AD2C-F3D2-CDE6-6951-BB5FD24CE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62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Polarization Butterfly: Decoding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45</a:t>
            </a:fld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1404067" y="2066693"/>
            <a:ext cx="1353419" cy="3234169"/>
            <a:chOff x="1375035" y="2066693"/>
            <a:chExt cx="1353419" cy="3234169"/>
          </a:xfrm>
        </p:grpSpPr>
        <p:grpSp>
          <p:nvGrpSpPr>
            <p:cNvPr id="53" name="Group 52"/>
            <p:cNvGrpSpPr/>
            <p:nvPr/>
          </p:nvGrpSpPr>
          <p:grpSpPr>
            <a:xfrm>
              <a:off x="1375035" y="2066693"/>
              <a:ext cx="1340093" cy="1910786"/>
              <a:chOff x="1375035" y="2066693"/>
              <a:chExt cx="1340093" cy="1910786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17" name="Oval 16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37" name="Straight Arrow Connector 36"/>
                <p:cNvCxnSpPr>
                  <a:stCxn id="17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Arrow Connector 45"/>
              <p:cNvCxnSpPr>
                <a:stCxn id="20" idx="7"/>
                <a:endCxn id="27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4" name="Group 53"/>
            <p:cNvGrpSpPr/>
            <p:nvPr/>
          </p:nvGrpSpPr>
          <p:grpSpPr>
            <a:xfrm>
              <a:off x="1376895" y="2498645"/>
              <a:ext cx="1340093" cy="1910786"/>
              <a:chOff x="1375035" y="2066693"/>
              <a:chExt cx="1340093" cy="1910786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60" name="Oval 59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62" name="Straight Arrow Connector 61"/>
                <p:cNvCxnSpPr>
                  <a:stCxn id="60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8" name="Straight Arrow Connector 57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Arrow Connector 58"/>
              <p:cNvCxnSpPr>
                <a:stCxn id="55" idx="7"/>
                <a:endCxn id="61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1388361" y="3390076"/>
              <a:ext cx="1340093" cy="1910786"/>
              <a:chOff x="1375035" y="2066693"/>
              <a:chExt cx="1340093" cy="1910786"/>
            </a:xfrm>
          </p:grpSpPr>
          <p:sp>
            <p:nvSpPr>
              <p:cNvPr id="73" name="Oval 72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78" name="Oval 77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80" name="Straight Arrow Connector 79"/>
                <p:cNvCxnSpPr>
                  <a:stCxn id="78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Arrow Connector 76"/>
              <p:cNvCxnSpPr>
                <a:stCxn id="73" idx="7"/>
                <a:endCxn id="79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9" name="Group 98"/>
          <p:cNvGrpSpPr/>
          <p:nvPr/>
        </p:nvGrpSpPr>
        <p:grpSpPr>
          <a:xfrm>
            <a:off x="622601" y="1868113"/>
            <a:ext cx="807658" cy="3545069"/>
            <a:chOff x="861889" y="1868113"/>
            <a:chExt cx="807658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2755626" y="1868113"/>
                <a:ext cx="1372492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626" y="1868113"/>
                <a:ext cx="1372492" cy="538096"/>
              </a:xfrm>
              <a:prstGeom prst="rect">
                <a:avLst/>
              </a:prstGeom>
              <a:blipFill rotWithShape="0">
                <a:blip r:embed="rId8"/>
                <a:stretch>
                  <a:fillRect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2763470" y="2339170"/>
                <a:ext cx="1378454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470" y="2339170"/>
                <a:ext cx="1378454" cy="538096"/>
              </a:xfrm>
              <a:prstGeom prst="rect">
                <a:avLst/>
              </a:prstGeom>
              <a:blipFill rotWithShape="0"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2772372" y="3190021"/>
                <a:ext cx="1149225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372" y="3190021"/>
                <a:ext cx="1149225" cy="538096"/>
              </a:xfrm>
              <a:prstGeom prst="rect">
                <a:avLst/>
              </a:prstGeom>
              <a:blipFill rotWithShape="0">
                <a:blip r:embed="rId10"/>
                <a:stretch>
                  <a:fillRect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2744757" y="3693548"/>
                <a:ext cx="807657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757" y="3693548"/>
                <a:ext cx="807657" cy="538096"/>
              </a:xfrm>
              <a:prstGeom prst="rect">
                <a:avLst/>
              </a:prstGeom>
              <a:blipFill rotWithShape="0">
                <a:blip r:embed="rId11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727504" y="4145414"/>
                <a:ext cx="807657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504" y="4145414"/>
                <a:ext cx="807657" cy="538096"/>
              </a:xfrm>
              <a:prstGeom prst="rect">
                <a:avLst/>
              </a:prstGeom>
              <a:blipFill rotWithShape="0">
                <a:blip r:embed="rId12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2808889" y="5013072"/>
                <a:ext cx="5548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889" y="5013072"/>
                <a:ext cx="554895" cy="400110"/>
              </a:xfrm>
              <a:prstGeom prst="rect">
                <a:avLst/>
              </a:prstGeom>
              <a:blipFill rotWithShape="0">
                <a:blip r:embed="rId1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113"/>
          <p:cNvSpPr/>
          <p:nvPr/>
        </p:nvSpPr>
        <p:spPr bwMode="auto">
          <a:xfrm>
            <a:off x="2727504" y="1868114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716596" y="3832061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4326098" y="2093748"/>
            <a:ext cx="93245" cy="3234169"/>
            <a:chOff x="7443181" y="1709801"/>
            <a:chExt cx="93245" cy="3234169"/>
          </a:xfrm>
        </p:grpSpPr>
        <p:sp>
          <p:nvSpPr>
            <p:cNvPr id="144" name="Oval 143"/>
            <p:cNvSpPr/>
            <p:nvPr/>
          </p:nvSpPr>
          <p:spPr bwMode="auto">
            <a:xfrm>
              <a:off x="7443181" y="3531377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445041" y="1709801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7445041" y="3963329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7446901" y="2141753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7456507" y="4854760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7458367" y="3033184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1454190" y="1400205"/>
            <a:ext cx="2943838" cy="4502989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423336" y="1907908"/>
            <a:ext cx="891014" cy="3545069"/>
            <a:chOff x="820211" y="1868113"/>
            <a:chExt cx="891014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685"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68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167708" y="1253656"/>
                <a:ext cx="3819892" cy="1366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sz="1800" dirty="0">
                    <a:solidFill>
                      <a:schemeClr val="bg1"/>
                    </a:solidFill>
                  </a:rPr>
                  <a:t>Decoding idea: </a:t>
                </a:r>
              </a:p>
              <a:p>
                <a:pPr algn="l">
                  <a:buNone/>
                </a:pPr>
                <a:r>
                  <a:rPr lang="en-US" sz="1800" dirty="0">
                    <a:solidFill>
                      <a:schemeClr val="bg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endParaRPr lang="en-US" sz="18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l">
                  <a:buNone/>
                </a:pPr>
                <a:r>
                  <a:rPr lang="en-US" sz="1800" b="0" dirty="0">
                    <a:solidFill>
                      <a:schemeClr val="bg1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Bern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b="0" dirty="0">
                  <a:solidFill>
                    <a:schemeClr val="bg1"/>
                  </a:solidFill>
                </a:endParaRPr>
              </a:p>
              <a:p>
                <a:pPr algn="l">
                  <a:buNone/>
                </a:pPr>
                <a:r>
                  <a:rPr lang="en-US" sz="1800" dirty="0">
                    <a:solidFill>
                      <a:schemeClr val="bg1"/>
                    </a:solidFill>
                  </a:rPr>
                  <a:t>Determine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 ?</m:t>
                    </m:r>
                  </m:oMath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708" y="1253656"/>
                <a:ext cx="3819892" cy="1366528"/>
              </a:xfrm>
              <a:prstGeom prst="rect">
                <a:avLst/>
              </a:prstGeom>
              <a:blipFill rotWithShape="0">
                <a:blip r:embed="rId20"/>
                <a:stretch>
                  <a:fillRect l="-1597" t="-3125" b="-8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Left Brace 83">
            <a:extLst>
              <a:ext uri="{FF2B5EF4-FFF2-40B4-BE49-F238E27FC236}">
                <a16:creationId xmlns:a16="http://schemas.microsoft.com/office/drawing/2014/main" id="{CA126DD2-19AD-ADB4-1F47-D3B1454379F9}"/>
              </a:ext>
            </a:extLst>
          </p:cNvPr>
          <p:cNvSpPr/>
          <p:nvPr/>
        </p:nvSpPr>
        <p:spPr bwMode="auto">
          <a:xfrm>
            <a:off x="399606" y="3801649"/>
            <a:ext cx="326364" cy="1763721"/>
          </a:xfrm>
          <a:prstGeom prst="leftBrac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86" name="Left Brace 85">
            <a:extLst>
              <a:ext uri="{FF2B5EF4-FFF2-40B4-BE49-F238E27FC236}">
                <a16:creationId xmlns:a16="http://schemas.microsoft.com/office/drawing/2014/main" id="{FB647FC0-9654-BDC5-6B0D-D89F56E5C622}"/>
              </a:ext>
            </a:extLst>
          </p:cNvPr>
          <p:cNvSpPr/>
          <p:nvPr/>
        </p:nvSpPr>
        <p:spPr bwMode="auto">
          <a:xfrm>
            <a:off x="385947" y="1892838"/>
            <a:ext cx="326364" cy="1763721"/>
          </a:xfrm>
          <a:prstGeom prst="leftBrac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13E7BCE-C1E3-87AE-26F2-86D0049378DA}"/>
                  </a:ext>
                </a:extLst>
              </p:cNvPr>
              <p:cNvSpPr txBox="1"/>
              <p:nvPr/>
            </p:nvSpPr>
            <p:spPr>
              <a:xfrm>
                <a:off x="-45834" y="2535840"/>
                <a:ext cx="4557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13E7BCE-C1E3-87AE-26F2-86D004937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834" y="2535840"/>
                <a:ext cx="455766" cy="400110"/>
              </a:xfrm>
              <a:prstGeom prst="rect">
                <a:avLst/>
              </a:prstGeom>
              <a:blipFill>
                <a:blip r:embed="rId2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2D7F0C3-3A19-FAEB-D419-02C7E44BA969}"/>
                  </a:ext>
                </a:extLst>
              </p:cNvPr>
              <p:cNvSpPr txBox="1"/>
              <p:nvPr/>
            </p:nvSpPr>
            <p:spPr>
              <a:xfrm>
                <a:off x="-43271" y="4436486"/>
                <a:ext cx="442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2D7F0C3-3A19-FAEB-D419-02C7E44BA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271" y="4436486"/>
                <a:ext cx="442877" cy="400110"/>
              </a:xfrm>
              <a:prstGeom prst="rect">
                <a:avLst/>
              </a:prstGeom>
              <a:blipFill>
                <a:blip r:embed="rId2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141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4" grpId="0" animBg="1"/>
      <p:bldP spid="86" grpId="0" animBg="1"/>
      <p:bldP spid="88" grpId="0"/>
      <p:bldP spid="8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Polarization Butterfly: Decoding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46</a:t>
            </a:fld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1404067" y="2066693"/>
            <a:ext cx="1353419" cy="3234169"/>
            <a:chOff x="1375035" y="2066693"/>
            <a:chExt cx="1353419" cy="3234169"/>
          </a:xfrm>
        </p:grpSpPr>
        <p:grpSp>
          <p:nvGrpSpPr>
            <p:cNvPr id="53" name="Group 52"/>
            <p:cNvGrpSpPr/>
            <p:nvPr/>
          </p:nvGrpSpPr>
          <p:grpSpPr>
            <a:xfrm>
              <a:off x="1375035" y="2066693"/>
              <a:ext cx="1340093" cy="1910786"/>
              <a:chOff x="1375035" y="2066693"/>
              <a:chExt cx="1340093" cy="1910786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17" name="Oval 16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37" name="Straight Arrow Connector 36"/>
                <p:cNvCxnSpPr>
                  <a:stCxn id="17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Arrow Connector 45"/>
              <p:cNvCxnSpPr>
                <a:stCxn id="20" idx="7"/>
                <a:endCxn id="27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4" name="Group 53"/>
            <p:cNvGrpSpPr/>
            <p:nvPr/>
          </p:nvGrpSpPr>
          <p:grpSpPr>
            <a:xfrm>
              <a:off x="1376895" y="2498645"/>
              <a:ext cx="1340093" cy="1910786"/>
              <a:chOff x="1375035" y="2066693"/>
              <a:chExt cx="1340093" cy="1910786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60" name="Oval 59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62" name="Straight Arrow Connector 61"/>
                <p:cNvCxnSpPr>
                  <a:stCxn id="60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8" name="Straight Arrow Connector 57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Arrow Connector 58"/>
              <p:cNvCxnSpPr>
                <a:stCxn id="55" idx="7"/>
                <a:endCxn id="61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1388361" y="3390076"/>
              <a:ext cx="1340093" cy="1910786"/>
              <a:chOff x="1375035" y="2066693"/>
              <a:chExt cx="1340093" cy="1910786"/>
            </a:xfrm>
          </p:grpSpPr>
          <p:sp>
            <p:nvSpPr>
              <p:cNvPr id="73" name="Oval 72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78" name="Oval 77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80" name="Straight Arrow Connector 79"/>
                <p:cNvCxnSpPr>
                  <a:stCxn id="78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Arrow Connector 76"/>
              <p:cNvCxnSpPr>
                <a:stCxn id="73" idx="7"/>
                <a:endCxn id="79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9" name="Group 98"/>
          <p:cNvGrpSpPr/>
          <p:nvPr/>
        </p:nvGrpSpPr>
        <p:grpSpPr>
          <a:xfrm>
            <a:off x="622601" y="1868113"/>
            <a:ext cx="807658" cy="3545069"/>
            <a:chOff x="861889" y="1868113"/>
            <a:chExt cx="807658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2755626" y="1868113"/>
                <a:ext cx="1372492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626" y="1868113"/>
                <a:ext cx="1372492" cy="538096"/>
              </a:xfrm>
              <a:prstGeom prst="rect">
                <a:avLst/>
              </a:prstGeom>
              <a:blipFill rotWithShape="0">
                <a:blip r:embed="rId8"/>
                <a:stretch>
                  <a:fillRect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2763470" y="2339170"/>
                <a:ext cx="1378454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470" y="2339170"/>
                <a:ext cx="1378454" cy="538096"/>
              </a:xfrm>
              <a:prstGeom prst="rect">
                <a:avLst/>
              </a:prstGeom>
              <a:blipFill rotWithShape="0"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2772372" y="3190021"/>
                <a:ext cx="1149225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372" y="3190021"/>
                <a:ext cx="1149225" cy="538096"/>
              </a:xfrm>
              <a:prstGeom prst="rect">
                <a:avLst/>
              </a:prstGeom>
              <a:blipFill rotWithShape="0">
                <a:blip r:embed="rId10"/>
                <a:stretch>
                  <a:fillRect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2744757" y="3693548"/>
                <a:ext cx="807657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757" y="3693548"/>
                <a:ext cx="807657" cy="538096"/>
              </a:xfrm>
              <a:prstGeom prst="rect">
                <a:avLst/>
              </a:prstGeom>
              <a:blipFill rotWithShape="0">
                <a:blip r:embed="rId11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727504" y="4145414"/>
                <a:ext cx="807657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504" y="4145414"/>
                <a:ext cx="807657" cy="538096"/>
              </a:xfrm>
              <a:prstGeom prst="rect">
                <a:avLst/>
              </a:prstGeom>
              <a:blipFill rotWithShape="0">
                <a:blip r:embed="rId12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2808889" y="5013072"/>
                <a:ext cx="5548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889" y="5013072"/>
                <a:ext cx="554895" cy="400110"/>
              </a:xfrm>
              <a:prstGeom prst="rect">
                <a:avLst/>
              </a:prstGeom>
              <a:blipFill rotWithShape="0">
                <a:blip r:embed="rId1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113"/>
          <p:cNvSpPr/>
          <p:nvPr/>
        </p:nvSpPr>
        <p:spPr bwMode="auto">
          <a:xfrm>
            <a:off x="2727504" y="1868114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716596" y="3832061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4326098" y="2093748"/>
            <a:ext cx="93245" cy="3234169"/>
            <a:chOff x="7443181" y="1709801"/>
            <a:chExt cx="93245" cy="3234169"/>
          </a:xfrm>
        </p:grpSpPr>
        <p:sp>
          <p:nvSpPr>
            <p:cNvPr id="144" name="Oval 143"/>
            <p:cNvSpPr/>
            <p:nvPr/>
          </p:nvSpPr>
          <p:spPr bwMode="auto">
            <a:xfrm>
              <a:off x="7443181" y="3531377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445041" y="1709801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7445041" y="3963329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7446901" y="2141753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7456507" y="4854760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7458367" y="3033184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1454190" y="1400205"/>
            <a:ext cx="2943838" cy="4502989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423336" y="1907908"/>
            <a:ext cx="891014" cy="3545069"/>
            <a:chOff x="820211" y="1868113"/>
            <a:chExt cx="891014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685"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68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167708" y="1253656"/>
                <a:ext cx="3819892" cy="1366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sz="1800" dirty="0">
                    <a:solidFill>
                      <a:schemeClr val="bg1"/>
                    </a:solidFill>
                  </a:rPr>
                  <a:t>Decoding idea: </a:t>
                </a:r>
              </a:p>
              <a:p>
                <a:pPr algn="l">
                  <a:buNone/>
                </a:pPr>
                <a:r>
                  <a:rPr lang="en-US" sz="1800" dirty="0">
                    <a:solidFill>
                      <a:schemeClr val="bg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endParaRPr lang="en-US" sz="18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l">
                  <a:buNone/>
                </a:pPr>
                <a:r>
                  <a:rPr lang="en-US" sz="1800" b="0" dirty="0">
                    <a:solidFill>
                      <a:schemeClr val="bg1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Bern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b="0" dirty="0">
                  <a:solidFill>
                    <a:schemeClr val="bg1"/>
                  </a:solidFill>
                </a:endParaRPr>
              </a:p>
              <a:p>
                <a:pPr algn="l">
                  <a:buNone/>
                </a:pPr>
                <a:r>
                  <a:rPr lang="en-US" sz="1800" dirty="0">
                    <a:solidFill>
                      <a:schemeClr val="bg1"/>
                    </a:solidFill>
                  </a:rPr>
                  <a:t>Determine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 ?</m:t>
                    </m:r>
                  </m:oMath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708" y="1253656"/>
                <a:ext cx="3819892" cy="1366528"/>
              </a:xfrm>
              <a:prstGeom prst="rect">
                <a:avLst/>
              </a:prstGeom>
              <a:blipFill rotWithShape="0">
                <a:blip r:embed="rId20"/>
                <a:stretch>
                  <a:fillRect l="-1597" t="-3125" b="-8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146405" y="3786912"/>
                <a:ext cx="3885487" cy="2317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sz="1600" dirty="0">
                    <a:solidFill>
                      <a:schemeClr val="bg1"/>
                    </a:solidFill>
                  </a:rPr>
                  <a:t>Decoding Algorithm: </a:t>
                </a:r>
              </a:p>
              <a:p>
                <a:pPr algn="l">
                  <a:buNone/>
                </a:pPr>
                <a:r>
                  <a:rPr lang="en-US" sz="1600" dirty="0">
                    <a:solidFill>
                      <a:schemeClr val="bg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6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342900" indent="-342900" algn="l">
                  <a:buFontTx/>
                  <a:buChar char="-"/>
                </a:pPr>
                <a:r>
                  <a:rPr lang="en-US" sz="1600" b="0" dirty="0">
                    <a:solidFill>
                      <a:schemeClr val="bg1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,..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f>
                          <m:f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600" b="0" dirty="0">
                  <a:solidFill>
                    <a:schemeClr val="bg1"/>
                  </a:solidFill>
                </a:endParaRPr>
              </a:p>
              <a:p>
                <a:pPr marL="342900" indent="-342900" algn="l">
                  <a:buFontTx/>
                  <a:buChar char="-"/>
                </a:pPr>
                <a:r>
                  <a:rPr lang="en-US" sz="1600" dirty="0">
                    <a:solidFill>
                      <a:schemeClr val="bg1"/>
                    </a:solidFill>
                  </a:rPr>
                  <a:t>Determine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  <a:p>
                <a:pPr marL="342900" indent="-342900" algn="l">
                  <a:buFontTx/>
                  <a:buChar char="-"/>
                </a:pPr>
                <a:r>
                  <a:rPr lang="en-US" sz="1600" dirty="0">
                    <a:solidFill>
                      <a:schemeClr val="bg1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f>
                          <m:f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600" dirty="0">
                  <a:solidFill>
                    <a:srgbClr val="C00000"/>
                  </a:solidFill>
                </a:endParaRPr>
              </a:p>
              <a:p>
                <a:pPr marL="342900" indent="-342900" algn="l">
                  <a:buFontTx/>
                  <a:buChar char="-"/>
                </a:pPr>
                <a:r>
                  <a:rPr lang="en-US" sz="1600" dirty="0">
                    <a:solidFill>
                      <a:schemeClr val="bg1"/>
                    </a:solidFill>
                  </a:rPr>
                  <a:t>Determine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405" y="3786912"/>
                <a:ext cx="3885487" cy="2317109"/>
              </a:xfrm>
              <a:prstGeom prst="rect">
                <a:avLst/>
              </a:prstGeom>
              <a:blipFill rotWithShape="0">
                <a:blip r:embed="rId21"/>
                <a:stretch>
                  <a:fillRect l="-940" t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192199" y="2560174"/>
                <a:ext cx="3336426" cy="369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sz="1800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nary>
                      <m:naryPr>
                        <m:chr m:val="∏"/>
                        <m:supHide m:val="on"/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Bern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99" y="2560174"/>
                <a:ext cx="3336426" cy="369653"/>
              </a:xfrm>
              <a:prstGeom prst="rect">
                <a:avLst/>
              </a:prstGeom>
              <a:blipFill rotWithShape="0">
                <a:blip r:embed="rId22"/>
                <a:stretch>
                  <a:fillRect t="-119672" r="-548" b="-19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5192199" y="3128946"/>
            <a:ext cx="3334567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400" dirty="0">
                <a:solidFill>
                  <a:schemeClr val="bg1"/>
                </a:solidFill>
              </a:rPr>
              <a:t>Key idea: Stronger induction!</a:t>
            </a:r>
          </a:p>
          <a:p>
            <a:pPr algn="l">
              <a:buNone/>
            </a:pPr>
            <a:r>
              <a:rPr lang="en-US" sz="1400" dirty="0">
                <a:solidFill>
                  <a:schemeClr val="bg1"/>
                </a:solidFill>
              </a:rPr>
              <a:t>- non-identical product distribution</a:t>
            </a:r>
            <a:endParaRPr lang="en-US" sz="1600" dirty="0"/>
          </a:p>
        </p:txBody>
      </p:sp>
      <p:sp>
        <p:nvSpPr>
          <p:cNvPr id="84" name="Left Brace 83">
            <a:extLst>
              <a:ext uri="{FF2B5EF4-FFF2-40B4-BE49-F238E27FC236}">
                <a16:creationId xmlns:a16="http://schemas.microsoft.com/office/drawing/2014/main" id="{CA126DD2-19AD-ADB4-1F47-D3B1454379F9}"/>
              </a:ext>
            </a:extLst>
          </p:cNvPr>
          <p:cNvSpPr/>
          <p:nvPr/>
        </p:nvSpPr>
        <p:spPr bwMode="auto">
          <a:xfrm>
            <a:off x="399606" y="3801649"/>
            <a:ext cx="326364" cy="1763721"/>
          </a:xfrm>
          <a:prstGeom prst="leftBrac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86" name="Left Brace 85">
            <a:extLst>
              <a:ext uri="{FF2B5EF4-FFF2-40B4-BE49-F238E27FC236}">
                <a16:creationId xmlns:a16="http://schemas.microsoft.com/office/drawing/2014/main" id="{FB647FC0-9654-BDC5-6B0D-D89F56E5C622}"/>
              </a:ext>
            </a:extLst>
          </p:cNvPr>
          <p:cNvSpPr/>
          <p:nvPr/>
        </p:nvSpPr>
        <p:spPr bwMode="auto">
          <a:xfrm>
            <a:off x="385947" y="1892838"/>
            <a:ext cx="326364" cy="1763721"/>
          </a:xfrm>
          <a:prstGeom prst="leftBrac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13E7BCE-C1E3-87AE-26F2-86D0049378DA}"/>
                  </a:ext>
                </a:extLst>
              </p:cNvPr>
              <p:cNvSpPr txBox="1"/>
              <p:nvPr/>
            </p:nvSpPr>
            <p:spPr>
              <a:xfrm>
                <a:off x="-45834" y="2535840"/>
                <a:ext cx="4557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13E7BCE-C1E3-87AE-26F2-86D004937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834" y="2535840"/>
                <a:ext cx="455766" cy="400110"/>
              </a:xfrm>
              <a:prstGeom prst="rect">
                <a:avLst/>
              </a:prstGeom>
              <a:blipFill>
                <a:blip r:embed="rId2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2D7F0C3-3A19-FAEB-D419-02C7E44BA969}"/>
                  </a:ext>
                </a:extLst>
              </p:cNvPr>
              <p:cNvSpPr txBox="1"/>
              <p:nvPr/>
            </p:nvSpPr>
            <p:spPr>
              <a:xfrm>
                <a:off x="-43271" y="4436486"/>
                <a:ext cx="442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2D7F0C3-3A19-FAEB-D419-02C7E44BA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271" y="4436486"/>
                <a:ext cx="442877" cy="400110"/>
              </a:xfrm>
              <a:prstGeom prst="rect">
                <a:avLst/>
              </a:prstGeom>
              <a:blipFill>
                <a:blip r:embed="rId2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740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5" grpId="0"/>
      <p:bldP spid="87" grpId="0"/>
      <p:bldP spid="84" grpId="0" animBg="1"/>
      <p:bldP spid="86" grpId="0" animBg="1"/>
      <p:bldP spid="88" grpId="0"/>
      <p:bldP spid="8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FEA377-5004-0BB2-958A-B6F635CDE78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Constructing the set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FEA377-5004-0BB2-958A-B6F635CDE7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5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D8541-818A-D4D3-1ADF-F815450B6E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 a core level, need to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Contrast to decoding: Used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D8541-818A-D4D3-1ADF-F815450B6E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0" t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BD88D-E7C9-680F-C2C5-7A5312063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34CB7-5139-4274-8313-88F7DAC5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50A58-6BA7-E5BA-4248-BA5DC741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57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FEA377-5004-0BB2-958A-B6F635CDE78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Constructing the set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FEA377-5004-0BB2-958A-B6F635CDE7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5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D8541-818A-D4D3-1ADF-F815450B6E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 a core level, need to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Contrast to decoding: Used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Much more challenging:</a:t>
                </a:r>
              </a:p>
              <a:p>
                <a:pPr lvl="1"/>
                <a:r>
                  <a:rPr lang="en-US" dirty="0"/>
                  <a:t>Need to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exponentially 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D8541-818A-D4D3-1ADF-F815450B6E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0" t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BD88D-E7C9-680F-C2C5-7A5312063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34CB7-5139-4274-8313-88F7DAC5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50A58-6BA7-E5BA-4248-BA5DC741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308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FEA377-5004-0BB2-958A-B6F635CDE78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Constructing the set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FEA377-5004-0BB2-958A-B6F635CDE7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5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D8541-818A-D4D3-1ADF-F815450B6E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 a core level, need to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Contrast to decoding: Used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Much more challenging:</a:t>
                </a:r>
              </a:p>
              <a:p>
                <a:pPr lvl="1"/>
                <a:r>
                  <a:rPr lang="en-US" dirty="0"/>
                  <a:t>Need to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exponentially 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Key observations in compressing this:</a:t>
                </a:r>
              </a:p>
              <a:p>
                <a:pPr lvl="2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only need to know how 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lead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Bern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(not which ones).</a:t>
                </a:r>
              </a:p>
              <a:p>
                <a:pPr lvl="2"/>
                <a:r>
                  <a:rPr lang="en-US" dirty="0"/>
                  <a:t>Can also discretize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Many further details … but in conclusion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can be computed in poly time, even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D8541-818A-D4D3-1ADF-F815450B6E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0" t="-903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BD88D-E7C9-680F-C2C5-7A5312063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34CB7-5139-4274-8313-88F7DAC5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50A58-6BA7-E5BA-4248-BA5DC741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165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“Achieving” Shannon Capacity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small can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be? </a:t>
                </a:r>
              </a:p>
              <a:p>
                <a:r>
                  <a:rPr lang="en-US" dirty="0"/>
                  <a:t>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with </a:t>
                </a:r>
                <a:r>
                  <a:rPr lang="en-US" dirty="0" err="1"/>
                  <a:t>polytime</a:t>
                </a:r>
                <a:r>
                  <a:rPr lang="en-US" dirty="0"/>
                  <a:t> algorithms?</a:t>
                </a:r>
              </a:p>
              <a:p>
                <a:endParaRPr lang="en-US" dirty="0"/>
              </a:p>
              <a:p>
                <a:r>
                  <a:rPr lang="en-US" dirty="0"/>
                  <a:t>Problem articulated by [</a:t>
                </a:r>
                <a:r>
                  <a:rPr lang="en-US" dirty="0" err="1"/>
                  <a:t>Luby</a:t>
                </a:r>
                <a:r>
                  <a:rPr lang="en-US" dirty="0"/>
                  <a:t> et al.’95] </a:t>
                </a:r>
              </a:p>
              <a:p>
                <a:pPr marL="0" indent="0">
                  <a:buNone/>
                </a:pPr>
                <a:r>
                  <a:rPr lang="en-US" dirty="0"/>
                  <a:t>       running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       </a:t>
                </a:r>
                <a:r>
                  <a:rPr lang="en-US" b="0" dirty="0"/>
                  <a:t>(</a:t>
                </a:r>
                <a:r>
                  <a:rPr lang="en-US" dirty="0"/>
                  <a:t>equiv. want block length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?)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42806" y="2212554"/>
                <a:ext cx="4514865" cy="524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Forney ‘66 :time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806" y="2212554"/>
                <a:ext cx="4514865" cy="524182"/>
              </a:xfrm>
              <a:prstGeom prst="rect">
                <a:avLst/>
              </a:prstGeom>
              <a:blipFill>
                <a:blip r:embed="rId3"/>
                <a:stretch>
                  <a:fillRect b="-26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62019" y="1325091"/>
                <a:ext cx="5449094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Shannon ‘48: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019" y="1325091"/>
                <a:ext cx="5449094" cy="552972"/>
              </a:xfrm>
              <a:prstGeom prst="rect">
                <a:avLst/>
              </a:prstGeom>
              <a:blipFill>
                <a:blip r:embed="rId4"/>
                <a:stretch>
                  <a:fillRect b="-9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275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Importance of Strong Polarization!</a:t>
                </a:r>
              </a:p>
              <a:p>
                <a:r>
                  <a:rPr lang="en-US" dirty="0"/>
                  <a:t>Generality of Strong Polarization!</a:t>
                </a:r>
              </a:p>
              <a:p>
                <a:pPr lvl="1"/>
                <a:r>
                  <a:rPr lang="en-US" dirty="0"/>
                  <a:t>(Can even get exponentially small error; Strong polarization happens whenever martingale polarizes weakly …; can apply to Markovian sources/errors)</a:t>
                </a:r>
              </a:p>
              <a:p>
                <a:r>
                  <a:rPr lang="en-US" dirty="0"/>
                  <a:t>Some technical questions:</a:t>
                </a:r>
              </a:p>
              <a:p>
                <a:pPr lvl="1"/>
                <a:r>
                  <a:rPr lang="en-US" b="0" dirty="0"/>
                  <a:t>Best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?   </a:t>
                </a:r>
                <a:r>
                  <a:rPr lang="en-US" dirty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Resolved recently by [</a:t>
                </a:r>
                <a:r>
                  <a:rPr lang="en-US" dirty="0" err="1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Guruswami</a:t>
                </a:r>
                <a:r>
                  <a:rPr lang="en-US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-</a:t>
                </a:r>
                <a:r>
                  <a:rPr lang="en-US" dirty="0" err="1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Riazanov</a:t>
                </a:r>
                <a:r>
                  <a:rPr lang="en-US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-Ye</a:t>
                </a:r>
                <a:r>
                  <a:rPr lang="en-US" dirty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]: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0001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Now need to turn to worst case errors? (with list-decoding)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161" b="-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77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496981" y="578814"/>
            <a:ext cx="82296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81" y="1036029"/>
            <a:ext cx="8229600" cy="2247900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08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“Achieving” Shannon Capacity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small can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be? </a:t>
                </a:r>
              </a:p>
              <a:p>
                <a:r>
                  <a:rPr lang="en-US" dirty="0"/>
                  <a:t>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with </a:t>
                </a:r>
                <a:r>
                  <a:rPr lang="en-US" dirty="0" err="1"/>
                  <a:t>polytime</a:t>
                </a:r>
                <a:r>
                  <a:rPr lang="en-US" dirty="0"/>
                  <a:t> algorithms?</a:t>
                </a:r>
              </a:p>
              <a:p>
                <a:endParaRPr lang="en-US" dirty="0"/>
              </a:p>
              <a:p>
                <a:r>
                  <a:rPr lang="en-US" dirty="0"/>
                  <a:t>Problem articulated by [</a:t>
                </a:r>
                <a:r>
                  <a:rPr lang="en-US" dirty="0" err="1"/>
                  <a:t>Luby</a:t>
                </a:r>
                <a:r>
                  <a:rPr lang="en-US" dirty="0"/>
                  <a:t> et al.’95] </a:t>
                </a:r>
              </a:p>
              <a:p>
                <a:pPr marL="0" indent="0">
                  <a:buNone/>
                </a:pPr>
                <a:r>
                  <a:rPr lang="en-US" dirty="0"/>
                  <a:t>       running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       </a:t>
                </a:r>
                <a:r>
                  <a:rPr lang="en-US" b="0" dirty="0"/>
                  <a:t>(</a:t>
                </a:r>
                <a:r>
                  <a:rPr lang="en-US" dirty="0"/>
                  <a:t>equiv. want block length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?) </a:t>
                </a:r>
              </a:p>
              <a:p>
                <a:pPr lvl="1"/>
                <a:r>
                  <a:rPr lang="en-US" dirty="0"/>
                  <a:t>Open till 2008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Arikan’08:</a:t>
                </a:r>
                <a:r>
                  <a:rPr lang="en-US" dirty="0"/>
                  <a:t> Invented “Polar Codes” …</a:t>
                </a:r>
              </a:p>
              <a:p>
                <a:pPr lvl="1"/>
                <a:r>
                  <a:rPr lang="en-US" sz="2000" dirty="0"/>
                  <a:t>Resolution of open question: </a:t>
                </a:r>
                <a:r>
                  <a:rPr lang="en-US" sz="2000" dirty="0">
                    <a:solidFill>
                      <a:srgbClr val="C00000"/>
                    </a:solidFill>
                  </a:rPr>
                  <a:t>Guruswami+Xia’13, Hassani+Alishahi+Urbanke’13 </a:t>
                </a:r>
                <a:r>
                  <a:rPr lang="en-US" sz="2000" dirty="0"/>
                  <a:t>– </a:t>
                </a:r>
                <a:r>
                  <a:rPr lang="en-US" dirty="0"/>
                  <a:t>Strong analysis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290" b="-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42806" y="2212554"/>
                <a:ext cx="4514865" cy="524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Forney ‘66 :time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806" y="2212554"/>
                <a:ext cx="4514865" cy="524182"/>
              </a:xfrm>
              <a:prstGeom prst="rect">
                <a:avLst/>
              </a:prstGeom>
              <a:blipFill>
                <a:blip r:embed="rId3"/>
                <a:stretch>
                  <a:fillRect b="-26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62019" y="1325091"/>
                <a:ext cx="5449094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Shannon ‘48: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019" y="1325091"/>
                <a:ext cx="5449094" cy="552972"/>
              </a:xfrm>
              <a:prstGeom prst="rect">
                <a:avLst/>
              </a:prstGeom>
              <a:blipFill>
                <a:blip r:embed="rId4"/>
                <a:stretch>
                  <a:fillRect b="-9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113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EC98-490D-C36E-82DC-01388590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AE74D-0A3B-3D62-6441-90EA8B612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BSC error correction via linear compression</a:t>
            </a:r>
          </a:p>
          <a:p>
            <a:r>
              <a:rPr lang="en-US" dirty="0"/>
              <a:t>Polar Codes &amp; Polarization</a:t>
            </a:r>
          </a:p>
          <a:p>
            <a:r>
              <a:rPr lang="en-US" dirty="0"/>
              <a:t>Polarization &amp; Martingales</a:t>
            </a:r>
          </a:p>
          <a:p>
            <a:r>
              <a:rPr lang="en-US" dirty="0"/>
              <a:t>Polarization of the </a:t>
            </a:r>
            <a:r>
              <a:rPr lang="en-US" dirty="0" err="1"/>
              <a:t>Arikan</a:t>
            </a:r>
            <a:r>
              <a:rPr lang="en-US" dirty="0"/>
              <a:t> Martingale</a:t>
            </a:r>
          </a:p>
          <a:p>
            <a:r>
              <a:rPr lang="en-US" dirty="0"/>
              <a:t>Algorithmics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F2ECB-59D6-EAAF-E89C-0064452A2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5E46A-A134-E7BF-D829-73E5C8A7A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572DD-A20C-9EF2-0EC6-B4D28888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738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6406" y="1385048"/>
                <a:ext cx="8229600" cy="4724400"/>
              </a:xfrm>
            </p:spPr>
            <p:txBody>
              <a:bodyPr/>
              <a:lstStyle/>
              <a:p>
                <a:r>
                  <a:rPr lang="en-US" dirty="0"/>
                  <a:t>Defn: Linear Compression Scheme: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/>
                  <a:t> form compression scheme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ern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if</a:t>
                </a:r>
              </a:p>
              <a:p>
                <a:pPr lvl="2"/>
                <a:r>
                  <a:rPr lang="en-US" b="0" dirty="0"/>
                  <a:t>Linear map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ern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  <a:p>
                <a:pPr lvl="2"/>
                <a:r>
                  <a:rPr lang="en-US" dirty="0"/>
                  <a:t>Want: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efficient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406" y="1385048"/>
                <a:ext cx="8229600" cy="4724400"/>
              </a:xfrm>
              <a:blipFill>
                <a:blip r:embed="rId2"/>
                <a:stretch>
                  <a:fillRect l="-370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Lesson 0: Compression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Coding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55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447878" y="2339788"/>
            <a:ext cx="1899709" cy="557832"/>
            <a:chOff x="6447867" y="2329088"/>
            <a:chExt cx="611841" cy="1445559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6447867" y="2329088"/>
              <a:ext cx="611841" cy="1445559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687945" y="2496621"/>
                  <a:ext cx="150692" cy="10368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7945" y="2496621"/>
                  <a:ext cx="150692" cy="1036840"/>
                </a:xfrm>
                <a:prstGeom prst="rect">
                  <a:avLst/>
                </a:prstGeom>
                <a:blipFill>
                  <a:blip r:embed="rId4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84461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6406" y="1385048"/>
                <a:ext cx="8229600" cy="4724400"/>
              </a:xfrm>
            </p:spPr>
            <p:txBody>
              <a:bodyPr/>
              <a:lstStyle/>
              <a:p>
                <a:r>
                  <a:rPr lang="en-US" dirty="0"/>
                  <a:t>Defn: Linear Compression Scheme: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/>
                  <a:t> form compression scheme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ern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if</a:t>
                </a:r>
              </a:p>
              <a:p>
                <a:pPr lvl="2"/>
                <a:r>
                  <a:rPr lang="en-US" b="0" dirty="0"/>
                  <a:t>Linear map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ern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  <a:p>
                <a:pPr lvl="2"/>
                <a:r>
                  <a:rPr lang="en-US" dirty="0"/>
                  <a:t>Want: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efficient</a:t>
                </a:r>
              </a:p>
              <a:p>
                <a:r>
                  <a:rPr lang="en-US" dirty="0"/>
                  <a:t>Compression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Coding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Encoder: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/>
                  <a:t>Error-Corrector: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b="0" baseline="-25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=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   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406" y="1385048"/>
                <a:ext cx="8229600" cy="4724400"/>
              </a:xfrm>
              <a:blipFill>
                <a:blip r:embed="rId2"/>
                <a:stretch>
                  <a:fillRect l="-370" t="-1161" b="-1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Lesson 0: Compression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Coding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55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22-24,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Codes @ Coding Theory Workshop @ STOC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447878" y="2339788"/>
            <a:ext cx="1899709" cy="557832"/>
            <a:chOff x="6447867" y="2329088"/>
            <a:chExt cx="611841" cy="1445559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6447867" y="2329088"/>
              <a:ext cx="611841" cy="1445559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687945" y="2496621"/>
                  <a:ext cx="150692" cy="10368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7945" y="2496621"/>
                  <a:ext cx="150692" cy="1036840"/>
                </a:xfrm>
                <a:prstGeom prst="rect">
                  <a:avLst/>
                </a:prstGeom>
                <a:blipFill>
                  <a:blip r:embed="rId4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6442650" y="3292068"/>
            <a:ext cx="1316303" cy="1804367"/>
            <a:chOff x="6447865" y="2346512"/>
            <a:chExt cx="611841" cy="1445559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6447865" y="2346512"/>
              <a:ext cx="611841" cy="1445559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716890" y="2884562"/>
                  <a:ext cx="192415" cy="3205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6890" y="2884562"/>
                  <a:ext cx="192415" cy="320546"/>
                </a:xfrm>
                <a:prstGeom prst="rect">
                  <a:avLst/>
                </a:prstGeom>
                <a:blipFill>
                  <a:blip r:embed="rId5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6492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TEX2PSBATCH" val="latex --interaction=nonstopmode $(base).tex; dvips -D $(res) -E -o $(base).ps $(base).dvi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348"/>
  <p:tag name="DEFAULTHEIGHT" val="278"/>
  <p:tag name="DEFAULTMAGNIFICATION" val="2"/>
  <p:tag name="PREAMBLE" val="\documentclass{article}&#10;\pagestyle{empty}&#10;\usepackage{xspace,amssymb,amsfonts,amsmath}&#10;\usepackage{color}&#10;\usepackage{TeX4PPT}&#10;\color[rgb]{0,0,0}&#10;\usepackage{amsfonts}&#10;\newcommand{\F}{{\mathbb F}}&#10;\newcommand{\Z}{{\mathbb Z}}&#10;\newcommand{\mm}[1]{{\color[rgb]{0,0.5,0}$#1$}}&#10;"/>
  <p:tag name="MAGPC" val="260"/>
  <p:tag name="FONTSIZE" val="20"/>
</p:tagLst>
</file>

<file path=ppt/theme/theme1.xml><?xml version="1.0" encoding="utf-8"?>
<a:theme xmlns:a="http://schemas.openxmlformats.org/drawingml/2006/main" name="Textured">
  <a:themeElements>
    <a:clrScheme name="Textured 13">
      <a:dk1>
        <a:srgbClr val="003366"/>
      </a:dk1>
      <a:lt1>
        <a:srgbClr val="FFFF4F"/>
      </a:lt1>
      <a:dk2>
        <a:srgbClr val="000520"/>
      </a:dk2>
      <a:lt2>
        <a:srgbClr val="E5FFFF"/>
      </a:lt2>
      <a:accent1>
        <a:srgbClr val="179901"/>
      </a:accent1>
      <a:accent2>
        <a:srgbClr val="66FF33"/>
      </a:accent2>
      <a:accent3>
        <a:srgbClr val="AAAAAB"/>
      </a:accent3>
      <a:accent4>
        <a:srgbClr val="DADA42"/>
      </a:accent4>
      <a:accent5>
        <a:srgbClr val="ABCAAA"/>
      </a:accent5>
      <a:accent6>
        <a:srgbClr val="5CE72D"/>
      </a:accent6>
      <a:hlink>
        <a:srgbClr val="00CCFF"/>
      </a:hlink>
      <a:folHlink>
        <a:srgbClr val="FFCC00"/>
      </a:folHlink>
    </a:clrScheme>
    <a:fontScheme name="Texture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AD2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0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179901"/>
        </a:accent1>
        <a:accent2>
          <a:srgbClr val="FFFF00"/>
        </a:accent2>
        <a:accent3>
          <a:srgbClr val="AAAAD2"/>
        </a:accent3>
        <a:accent4>
          <a:srgbClr val="DADADA"/>
        </a:accent4>
        <a:accent5>
          <a:srgbClr val="ABCAAA"/>
        </a:accent5>
        <a:accent6>
          <a:srgbClr val="E7E700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1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FBA1FB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E391E3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2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3">
        <a:dk1>
          <a:srgbClr val="003366"/>
        </a:dk1>
        <a:lt1>
          <a:srgbClr val="FFFF4F"/>
        </a:lt1>
        <a:dk2>
          <a:srgbClr val="000520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AB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57489</TotalTime>
  <Words>7255</Words>
  <Application>Microsoft Office PowerPoint</Application>
  <PresentationFormat>On-screen Show (4:3)</PresentationFormat>
  <Paragraphs>759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Wingdings</vt:lpstr>
      <vt:lpstr>Verdana</vt:lpstr>
      <vt:lpstr>Tahoma</vt:lpstr>
      <vt:lpstr>Cambria Math</vt:lpstr>
      <vt:lpstr>Textured</vt:lpstr>
      <vt:lpstr>Custom Design</vt:lpstr>
      <vt:lpstr>1_Custom Design</vt:lpstr>
      <vt:lpstr>2_Custom Design</vt:lpstr>
      <vt:lpstr>3_Custom Design</vt:lpstr>
      <vt:lpstr>PowerPoint Presentation</vt:lpstr>
      <vt:lpstr>Disclaimers</vt:lpstr>
      <vt:lpstr>Shannon and Channel Capacity</vt:lpstr>
      <vt:lpstr>“Achieving” Shannon Capacity</vt:lpstr>
      <vt:lpstr>“Achieving” Shannon Capacity</vt:lpstr>
      <vt:lpstr>“Achieving” Shannon Capacity</vt:lpstr>
      <vt:lpstr>Outline of this talk</vt:lpstr>
      <vt:lpstr>Lesson 0: Compression ⇒ Coding</vt:lpstr>
      <vt:lpstr>Lesson 0: Compression ⇒ Coding</vt:lpstr>
      <vt:lpstr>Outline of this talk</vt:lpstr>
      <vt:lpstr>Question: How to compress?</vt:lpstr>
      <vt:lpstr>Question: How to compress?</vt:lpstr>
      <vt:lpstr>Question: How to compress?</vt:lpstr>
      <vt:lpstr>Iteration elaborated:</vt:lpstr>
      <vt:lpstr>Iteration elaborated:</vt:lpstr>
      <vt:lpstr>Iteration elaborated:</vt:lpstr>
      <vt:lpstr>Iteration elaborated:</vt:lpstr>
      <vt:lpstr>The Polarization Butterfly</vt:lpstr>
      <vt:lpstr>The Polarization Butterfly</vt:lpstr>
      <vt:lpstr>The Polarization Butterfly</vt:lpstr>
      <vt:lpstr>The Polarization Butterfly</vt:lpstr>
      <vt:lpstr>The Polarization Butterfly</vt:lpstr>
      <vt:lpstr>The Polarization Butterfly</vt:lpstr>
      <vt:lpstr>Outline of this talk</vt:lpstr>
      <vt:lpstr>Polar Codes and Martingales</vt:lpstr>
      <vt:lpstr>The Polarization Butterfly</vt:lpstr>
      <vt:lpstr>The Polarization Butterfly</vt:lpstr>
      <vt:lpstr>Polar Codes and Martingales</vt:lpstr>
      <vt:lpstr>Polar Codes and Martingales</vt:lpstr>
      <vt:lpstr>Polar Codes and Martingales</vt:lpstr>
      <vt:lpstr>Polar Codes and Martingales</vt:lpstr>
      <vt:lpstr>Outline of this talk</vt:lpstr>
      <vt:lpstr>Martingales: Toy examples</vt:lpstr>
      <vt:lpstr>Arikan Martingale</vt:lpstr>
      <vt:lpstr>Main Result: Definition and Theorem</vt:lpstr>
      <vt:lpstr>Main Result: Definition and Theorem</vt:lpstr>
      <vt:lpstr>Main Result: Definition and Theorem</vt:lpstr>
      <vt:lpstr>Main Result: Definition and Theorem</vt:lpstr>
      <vt:lpstr>Main Result: Definition and Theorem</vt:lpstr>
      <vt:lpstr>Main Result: Definition and Theorem</vt:lpstr>
      <vt:lpstr>Proof (Idea):</vt:lpstr>
      <vt:lpstr>Local Polarization of Arikan Martingale</vt:lpstr>
      <vt:lpstr>Outline of this talk</vt:lpstr>
      <vt:lpstr>Algorithmics: Overview</vt:lpstr>
      <vt:lpstr>The Polarization Butterfly: Decoding</vt:lpstr>
      <vt:lpstr>The Polarization Butterfly: Decoding</vt:lpstr>
      <vt:lpstr>Constructing the set S</vt:lpstr>
      <vt:lpstr>Constructing the set S</vt:lpstr>
      <vt:lpstr>Constructing the set S</vt:lpstr>
      <vt:lpstr>Conclusions</vt:lpstr>
      <vt:lpstr>Thank You!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Madhu</dc:creator>
  <cp:lastModifiedBy>Madhu Sudan</cp:lastModifiedBy>
  <cp:revision>2056</cp:revision>
  <cp:lastPrinted>2001-06-13T20:26:27Z</cp:lastPrinted>
  <dcterms:created xsi:type="dcterms:W3CDTF">2001-06-13T15:36:44Z</dcterms:created>
  <dcterms:modified xsi:type="dcterms:W3CDTF">2022-06-20T23:51:19Z</dcterms:modified>
</cp:coreProperties>
</file>