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tl="1" strictFirstAndLastChars="0" embedTrueTypeFonts="1">
  <p:sldMasterIdLst>
    <p:sldMasterId id="2147483651" r:id="rId1"/>
    <p:sldMasterId id="2147483768" r:id="rId2"/>
    <p:sldMasterId id="2147483653" r:id="rId3"/>
    <p:sldMasterId id="2147483654" r:id="rId4"/>
    <p:sldMasterId id="2147483655" r:id="rId5"/>
    <p:sldMasterId id="2147483656" r:id="rId6"/>
  </p:sldMasterIdLst>
  <p:notesMasterIdLst>
    <p:notesMasterId r:id="rId70"/>
  </p:notesMasterIdLst>
  <p:handoutMasterIdLst>
    <p:handoutMasterId r:id="rId71"/>
  </p:handoutMasterIdLst>
  <p:sldIdLst>
    <p:sldId id="943" r:id="rId7"/>
    <p:sldId id="944" r:id="rId8"/>
    <p:sldId id="1007" r:id="rId9"/>
    <p:sldId id="997" r:id="rId10"/>
    <p:sldId id="994" r:id="rId11"/>
    <p:sldId id="1083" r:id="rId12"/>
    <p:sldId id="1004" r:id="rId13"/>
    <p:sldId id="995" r:id="rId14"/>
    <p:sldId id="996" r:id="rId15"/>
    <p:sldId id="1087" r:id="rId16"/>
    <p:sldId id="1015" r:id="rId17"/>
    <p:sldId id="1017" r:id="rId18"/>
    <p:sldId id="1018" r:id="rId19"/>
    <p:sldId id="1016" r:id="rId20"/>
    <p:sldId id="1019" r:id="rId21"/>
    <p:sldId id="1029" r:id="rId22"/>
    <p:sldId id="1021" r:id="rId23"/>
    <p:sldId id="1023" r:id="rId24"/>
    <p:sldId id="1055" r:id="rId25"/>
    <p:sldId id="1026" r:id="rId26"/>
    <p:sldId id="1024" r:id="rId27"/>
    <p:sldId id="1028" r:id="rId28"/>
    <p:sldId id="1056" r:id="rId29"/>
    <p:sldId id="1030" r:id="rId30"/>
    <p:sldId id="1032" r:id="rId31"/>
    <p:sldId id="1031" r:id="rId32"/>
    <p:sldId id="1051" r:id="rId33"/>
    <p:sldId id="1025" r:id="rId34"/>
    <p:sldId id="1052" r:id="rId35"/>
    <p:sldId id="1060" r:id="rId36"/>
    <p:sldId id="1020" r:id="rId37"/>
    <p:sldId id="1057" r:id="rId38"/>
    <p:sldId id="1053" r:id="rId39"/>
    <p:sldId id="1058" r:id="rId40"/>
    <p:sldId id="1027" r:id="rId41"/>
    <p:sldId id="1059" r:id="rId42"/>
    <p:sldId id="1054" r:id="rId43"/>
    <p:sldId id="1061" r:id="rId44"/>
    <p:sldId id="1084" r:id="rId45"/>
    <p:sldId id="1085" r:id="rId46"/>
    <p:sldId id="1081" r:id="rId47"/>
    <p:sldId id="1082" r:id="rId48"/>
    <p:sldId id="1092" r:id="rId49"/>
    <p:sldId id="1091" r:id="rId50"/>
    <p:sldId id="1090" r:id="rId51"/>
    <p:sldId id="1088" r:id="rId52"/>
    <p:sldId id="1001" r:id="rId53"/>
    <p:sldId id="1002" r:id="rId54"/>
    <p:sldId id="1003" r:id="rId55"/>
    <p:sldId id="1089" r:id="rId56"/>
    <p:sldId id="1014" r:id="rId57"/>
    <p:sldId id="992" r:id="rId58"/>
    <p:sldId id="1086" r:id="rId59"/>
    <p:sldId id="998" r:id="rId60"/>
    <p:sldId id="1000" r:id="rId61"/>
    <p:sldId id="1013" r:id="rId62"/>
    <p:sldId id="1011" r:id="rId63"/>
    <p:sldId id="1012" r:id="rId64"/>
    <p:sldId id="1005" r:id="rId65"/>
    <p:sldId id="1062" r:id="rId66"/>
    <p:sldId id="1063" r:id="rId67"/>
    <p:sldId id="993" r:id="rId68"/>
    <p:sldId id="1009" r:id="rId69"/>
  </p:sldIdLst>
  <p:sldSz cx="9144000" cy="6858000" type="screen4x3"/>
  <p:notesSz cx="7315200" cy="9601200"/>
  <p:embeddedFontLst>
    <p:embeddedFont>
      <p:font typeface="Calibri" panose="020F0502020204030204" pitchFamily="34" charset="0"/>
      <p:regular r:id="rId72"/>
      <p:bold r:id="rId73"/>
      <p:italic r:id="rId74"/>
      <p:boldItalic r:id="rId75"/>
    </p:embeddedFont>
    <p:embeddedFont>
      <p:font typeface="Calibri Light" panose="020F0302020204030204" pitchFamily="34" charset="0"/>
      <p:regular r:id="rId76"/>
      <p:italic r:id="rId77"/>
    </p:embeddedFont>
    <p:embeddedFont>
      <p:font typeface="Cambria Math" panose="02040503050406030204" pitchFamily="18" charset="0"/>
      <p:regular r:id="rId78"/>
    </p:embeddedFont>
    <p:embeddedFont>
      <p:font typeface="Tahoma" panose="020B0604030504040204" pitchFamily="34" charset="0"/>
      <p:regular r:id="rId79"/>
      <p:bold r:id="rId80"/>
    </p:embeddedFont>
    <p:embeddedFont>
      <p:font typeface="Verdana" panose="020B0604030504040204" pitchFamily="34" charset="0"/>
      <p:regular r:id="rId81"/>
      <p:bold r:id="rId82"/>
      <p:italic r:id="rId83"/>
      <p:boldItalic r:id="rId84"/>
    </p:embeddedFont>
  </p:embeddedFontLst>
  <p:custDataLst>
    <p:tags r:id="rId85"/>
  </p:custDataLst>
  <p:defaultTextStyle>
    <a:defPPr>
      <a:defRPr lang="he-IL"/>
    </a:defPPr>
    <a:lvl1pPr algn="ctr" rtl="0" fontAlgn="base">
      <a:spcBef>
        <a:spcPct val="20000"/>
      </a:spcBef>
      <a:spcAft>
        <a:spcPct val="0"/>
      </a:spcAft>
      <a:buClr>
        <a:schemeClr val="folHlink"/>
      </a:buClr>
      <a:buSzPct val="65000"/>
      <a:buFont typeface="Wingdings" pitchFamily="2" charset="2"/>
      <a:buChar char="n"/>
      <a:defRPr sz="2000" kern="1200">
        <a:solidFill>
          <a:srgbClr val="990000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Arial" charset="0"/>
      </a:defRPr>
    </a:lvl1pPr>
    <a:lvl2pPr marL="457200" algn="ctr" rtl="0" fontAlgn="base">
      <a:spcBef>
        <a:spcPct val="20000"/>
      </a:spcBef>
      <a:spcAft>
        <a:spcPct val="0"/>
      </a:spcAft>
      <a:buClr>
        <a:schemeClr val="folHlink"/>
      </a:buClr>
      <a:buSzPct val="65000"/>
      <a:buFont typeface="Wingdings" pitchFamily="2" charset="2"/>
      <a:buChar char="n"/>
      <a:defRPr sz="2000" kern="1200">
        <a:solidFill>
          <a:srgbClr val="990000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Arial" charset="0"/>
      </a:defRPr>
    </a:lvl2pPr>
    <a:lvl3pPr marL="914400" algn="ctr" rtl="0" fontAlgn="base">
      <a:spcBef>
        <a:spcPct val="20000"/>
      </a:spcBef>
      <a:spcAft>
        <a:spcPct val="0"/>
      </a:spcAft>
      <a:buClr>
        <a:schemeClr val="folHlink"/>
      </a:buClr>
      <a:buSzPct val="65000"/>
      <a:buFont typeface="Wingdings" pitchFamily="2" charset="2"/>
      <a:buChar char="n"/>
      <a:defRPr sz="2000" kern="1200">
        <a:solidFill>
          <a:srgbClr val="990000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Arial" charset="0"/>
      </a:defRPr>
    </a:lvl3pPr>
    <a:lvl4pPr marL="1371600" algn="ctr" rtl="0" fontAlgn="base">
      <a:spcBef>
        <a:spcPct val="20000"/>
      </a:spcBef>
      <a:spcAft>
        <a:spcPct val="0"/>
      </a:spcAft>
      <a:buClr>
        <a:schemeClr val="folHlink"/>
      </a:buClr>
      <a:buSzPct val="65000"/>
      <a:buFont typeface="Wingdings" pitchFamily="2" charset="2"/>
      <a:buChar char="n"/>
      <a:defRPr sz="2000" kern="1200">
        <a:solidFill>
          <a:srgbClr val="990000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Arial" charset="0"/>
      </a:defRPr>
    </a:lvl4pPr>
    <a:lvl5pPr marL="1828800" algn="ctr" rtl="0" fontAlgn="base">
      <a:spcBef>
        <a:spcPct val="20000"/>
      </a:spcBef>
      <a:spcAft>
        <a:spcPct val="0"/>
      </a:spcAft>
      <a:buClr>
        <a:schemeClr val="folHlink"/>
      </a:buClr>
      <a:buSzPct val="65000"/>
      <a:buFont typeface="Wingdings" pitchFamily="2" charset="2"/>
      <a:buChar char="n"/>
      <a:defRPr sz="2000" kern="1200">
        <a:solidFill>
          <a:srgbClr val="990000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Arial" charset="0"/>
      </a:defRPr>
    </a:lvl5pPr>
    <a:lvl6pPr marL="2286000" algn="l" defTabSz="914400" rtl="0" eaLnBrk="1" latinLnBrk="0" hangingPunct="1">
      <a:defRPr sz="2000" kern="1200">
        <a:solidFill>
          <a:srgbClr val="990000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Arial" charset="0"/>
      </a:defRPr>
    </a:lvl6pPr>
    <a:lvl7pPr marL="2743200" algn="l" defTabSz="914400" rtl="0" eaLnBrk="1" latinLnBrk="0" hangingPunct="1">
      <a:defRPr sz="2000" kern="1200">
        <a:solidFill>
          <a:srgbClr val="990000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Arial" charset="0"/>
      </a:defRPr>
    </a:lvl7pPr>
    <a:lvl8pPr marL="3200400" algn="l" defTabSz="914400" rtl="0" eaLnBrk="1" latinLnBrk="0" hangingPunct="1">
      <a:defRPr sz="2000" kern="1200">
        <a:solidFill>
          <a:srgbClr val="990000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Arial" charset="0"/>
      </a:defRPr>
    </a:lvl8pPr>
    <a:lvl9pPr marL="3657600" algn="l" defTabSz="914400" rtl="0" eaLnBrk="1" latinLnBrk="0" hangingPunct="1">
      <a:defRPr sz="2000" kern="1200">
        <a:solidFill>
          <a:srgbClr val="990000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742">
          <p15:clr>
            <a:srgbClr val="A4A3A4"/>
          </p15:clr>
        </p15:guide>
        <p15:guide id="2" pos="5759">
          <p15:clr>
            <a:srgbClr val="A4A3A4"/>
          </p15:clr>
        </p15:guide>
        <p15:guide id="3" pos="78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66"/>
    <a:srgbClr val="FFFFFF"/>
    <a:srgbClr val="F4EE00"/>
    <a:srgbClr val="A50021"/>
    <a:srgbClr val="FFFF00"/>
    <a:srgbClr val="CC00CC"/>
    <a:srgbClr val="FF7C80"/>
    <a:srgbClr val="FF5050"/>
    <a:srgbClr val="CC99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9990" autoAdjust="0"/>
    <p:restoredTop sz="98110" autoAdjust="0"/>
  </p:normalViewPr>
  <p:slideViewPr>
    <p:cSldViewPr snapToGrid="0">
      <p:cViewPr varScale="1">
        <p:scale>
          <a:sx n="141" d="100"/>
          <a:sy n="141" d="100"/>
        </p:scale>
        <p:origin x="802" y="91"/>
      </p:cViewPr>
      <p:guideLst>
        <p:guide orient="horz" pos="742"/>
        <p:guide pos="5759"/>
        <p:guide pos="788"/>
      </p:guideLst>
    </p:cSldViewPr>
  </p:slideViewPr>
  <p:outlineViewPr>
    <p:cViewPr>
      <p:scale>
        <a:sx n="100" d="100"/>
        <a:sy n="10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67" d="100"/>
          <a:sy n="67" d="100"/>
        </p:scale>
        <p:origin x="3216" y="66"/>
      </p:cViewPr>
      <p:guideLst>
        <p:guide orient="horz" pos="3024"/>
        <p:guide pos="2304"/>
      </p:guideLst>
    </p:cSldViewPr>
  </p:notesViewPr>
  <p:gridSpacing cx="75895" cy="75895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84" Type="http://schemas.openxmlformats.org/officeDocument/2006/relationships/font" Target="fonts/font13.fntdata"/><Relationship Id="rId89" Type="http://schemas.openxmlformats.org/officeDocument/2006/relationships/tableStyles" Target="tableStyles.xml"/><Relationship Id="rId16" Type="http://schemas.openxmlformats.org/officeDocument/2006/relationships/slide" Target="slides/slide10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font" Target="fonts/font3.fntdata"/><Relationship Id="rId79" Type="http://schemas.openxmlformats.org/officeDocument/2006/relationships/font" Target="fonts/font8.fntdata"/><Relationship Id="rId5" Type="http://schemas.openxmlformats.org/officeDocument/2006/relationships/slideMaster" Target="slideMasters/slideMaster5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font" Target="fonts/font6.fntdata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font" Target="fonts/font1.fntdata"/><Relationship Id="rId80" Type="http://schemas.openxmlformats.org/officeDocument/2006/relationships/font" Target="fonts/font9.fntdata"/><Relationship Id="rId85" Type="http://schemas.openxmlformats.org/officeDocument/2006/relationships/tags" Target="tags/tag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notesMaster" Target="notesMasters/notesMaster1.xml"/><Relationship Id="rId75" Type="http://schemas.openxmlformats.org/officeDocument/2006/relationships/font" Target="fonts/font4.fntdata"/><Relationship Id="rId83" Type="http://schemas.openxmlformats.org/officeDocument/2006/relationships/font" Target="fonts/font12.fntdata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font" Target="fonts/font2.fntdata"/><Relationship Id="rId78" Type="http://schemas.openxmlformats.org/officeDocument/2006/relationships/font" Target="fonts/font7.fntdata"/><Relationship Id="rId81" Type="http://schemas.openxmlformats.org/officeDocument/2006/relationships/font" Target="fonts/font10.fntdata"/><Relationship Id="rId86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font" Target="fonts/font5.fntdata"/><Relationship Id="rId7" Type="http://schemas.openxmlformats.org/officeDocument/2006/relationships/slide" Target="slides/slide1.xml"/><Relationship Id="rId71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viewProps" Target="viewProps.xml"/><Relationship Id="rId61" Type="http://schemas.openxmlformats.org/officeDocument/2006/relationships/slide" Target="slides/slide55.xml"/><Relationship Id="rId82" Type="http://schemas.openxmlformats.org/officeDocument/2006/relationships/font" Target="fonts/font11.fntdata"/><Relationship Id="rId19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89288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851" tIns="47425" rIns="94851" bIns="47425" numCol="1" anchor="t" anchorCtr="0" compatLnSpc="1">
            <a:prstTxWarp prst="textNoShape">
              <a:avLst/>
            </a:prstTxWarp>
          </a:bodyPr>
          <a:lstStyle>
            <a:lvl1pPr algn="l" defTabSz="947738" eaLnBrk="0" hangingPunct="0">
              <a:spcBef>
                <a:spcPct val="0"/>
              </a:spcBef>
              <a:buClrTx/>
              <a:buSzTx/>
              <a:buFontTx/>
              <a:buNone/>
              <a:defRPr sz="1200" smtClean="0">
                <a:solidFill>
                  <a:schemeClr val="tx1"/>
                </a:solidFill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11625" y="0"/>
            <a:ext cx="3190875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851" tIns="47425" rIns="94851" bIns="47425" numCol="1" anchor="t" anchorCtr="0" compatLnSpc="1">
            <a:prstTxWarp prst="textNoShape">
              <a:avLst/>
            </a:prstTxWarp>
          </a:bodyPr>
          <a:lstStyle>
            <a:lvl1pPr algn="r" defTabSz="947738" eaLnBrk="0" hangingPunct="0">
              <a:spcBef>
                <a:spcPct val="0"/>
              </a:spcBef>
              <a:buClrTx/>
              <a:buSzTx/>
              <a:buFontTx/>
              <a:buNone/>
              <a:defRPr sz="1200" smtClean="0">
                <a:solidFill>
                  <a:schemeClr val="tx1"/>
                </a:solidFill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51938"/>
            <a:ext cx="3189288" cy="449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851" tIns="47425" rIns="94851" bIns="47425" numCol="1" anchor="b" anchorCtr="0" compatLnSpc="1">
            <a:prstTxWarp prst="textNoShape">
              <a:avLst/>
            </a:prstTxWarp>
          </a:bodyPr>
          <a:lstStyle>
            <a:lvl1pPr algn="l" defTabSz="947738" eaLnBrk="0" hangingPunct="0">
              <a:spcBef>
                <a:spcPct val="0"/>
              </a:spcBef>
              <a:buClrTx/>
              <a:buSzTx/>
              <a:buFontTx/>
              <a:buNone/>
              <a:defRPr sz="1200" smtClean="0">
                <a:solidFill>
                  <a:schemeClr val="tx1"/>
                </a:solidFill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11625" y="9151938"/>
            <a:ext cx="3190875" cy="449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851" tIns="47425" rIns="94851" bIns="47425" numCol="1" anchor="b" anchorCtr="0" compatLnSpc="1">
            <a:prstTxWarp prst="textNoShape">
              <a:avLst/>
            </a:prstTxWarp>
          </a:bodyPr>
          <a:lstStyle>
            <a:lvl1pPr algn="r" defTabSz="947738" eaLnBrk="0" hangingPunct="0">
              <a:spcBef>
                <a:spcPct val="0"/>
              </a:spcBef>
              <a:buClrTx/>
              <a:buSzTx/>
              <a:buFontTx/>
              <a:buNone/>
              <a:defRPr sz="1200" smtClean="0">
                <a:solidFill>
                  <a:schemeClr val="tx1"/>
                </a:solidFill>
                <a:effectLst/>
              </a:defRPr>
            </a:lvl1pPr>
          </a:lstStyle>
          <a:p>
            <a:pPr>
              <a:defRPr/>
            </a:pPr>
            <a:fld id="{86A0F671-5077-4EA7-A105-FA41040BD622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5882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851" tIns="47425" rIns="94851" bIns="47425" numCol="1" anchor="t" anchorCtr="0" compatLnSpc="1">
            <a:prstTxWarp prst="textNoShape">
              <a:avLst/>
            </a:prstTxWarp>
          </a:bodyPr>
          <a:lstStyle>
            <a:lvl1pPr algn="l" defTabSz="947738" rtl="1" eaLnBrk="0" hangingPunct="0">
              <a:spcBef>
                <a:spcPct val="0"/>
              </a:spcBef>
              <a:buClrTx/>
              <a:buSzTx/>
              <a:buFontTx/>
              <a:buNone/>
              <a:defRPr sz="1200" smtClean="0">
                <a:solidFill>
                  <a:schemeClr val="tx1"/>
                </a:solidFill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77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851" tIns="47425" rIns="94851" bIns="47425" numCol="1" anchor="t" anchorCtr="0" compatLnSpc="1">
            <a:prstTxWarp prst="textNoShape">
              <a:avLst/>
            </a:prstTxWarp>
          </a:bodyPr>
          <a:lstStyle>
            <a:lvl1pPr algn="r" defTabSz="947738" rtl="1" eaLnBrk="0" hangingPunct="0">
              <a:spcBef>
                <a:spcPct val="0"/>
              </a:spcBef>
              <a:buClrTx/>
              <a:buSzTx/>
              <a:buFontTx/>
              <a:buNone/>
              <a:defRPr sz="1200" smtClean="0">
                <a:solidFill>
                  <a:schemeClr val="tx1"/>
                </a:solidFill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19138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77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2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851" tIns="47425" rIns="94851" bIns="474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77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18600"/>
            <a:ext cx="3170238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851" tIns="47425" rIns="94851" bIns="47425" numCol="1" anchor="b" anchorCtr="0" compatLnSpc="1">
            <a:prstTxWarp prst="textNoShape">
              <a:avLst/>
            </a:prstTxWarp>
          </a:bodyPr>
          <a:lstStyle>
            <a:lvl1pPr algn="l" defTabSz="947738" rtl="1" eaLnBrk="0" hangingPunct="0">
              <a:spcBef>
                <a:spcPct val="0"/>
              </a:spcBef>
              <a:buClrTx/>
              <a:buSzTx/>
              <a:buFontTx/>
              <a:buNone/>
              <a:defRPr sz="1200" smtClean="0">
                <a:solidFill>
                  <a:schemeClr val="tx1"/>
                </a:solidFill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77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18600"/>
            <a:ext cx="3170238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851" tIns="47425" rIns="94851" bIns="47425" numCol="1" anchor="b" anchorCtr="0" compatLnSpc="1">
            <a:prstTxWarp prst="textNoShape">
              <a:avLst/>
            </a:prstTxWarp>
          </a:bodyPr>
          <a:lstStyle>
            <a:lvl1pPr algn="r" defTabSz="947738" rtl="1" eaLnBrk="0" hangingPunct="0">
              <a:spcBef>
                <a:spcPct val="0"/>
              </a:spcBef>
              <a:buClrTx/>
              <a:buSzTx/>
              <a:buFontTx/>
              <a:buNone/>
              <a:defRPr sz="1200" smtClean="0">
                <a:solidFill>
                  <a:schemeClr val="tx1"/>
                </a:solidFill>
                <a:effectLst/>
              </a:defRPr>
            </a:lvl1pPr>
          </a:lstStyle>
          <a:p>
            <a:pPr>
              <a:defRPr/>
            </a:pPr>
            <a:fld id="{557589B8-8CBB-41A9-BE14-DD9A440B26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3598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Arial" charset="0"/>
      </a:defRPr>
    </a:lvl1pPr>
    <a:lvl2pPr marL="4572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Arial" charset="0"/>
      </a:defRPr>
    </a:lvl2pPr>
    <a:lvl3pPr marL="9144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Arial" charset="0"/>
      </a:defRPr>
    </a:lvl3pPr>
    <a:lvl4pPr marL="13716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Arial" charset="0"/>
      </a:defRPr>
    </a:lvl4pPr>
    <a:lvl5pPr marL="18288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 anchor="ctr"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7990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July 26, 2022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Banff CC Workshop: Streaming+Sketching CSPs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750D2AA-656F-4642-9017-6F0D1964C9BD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647276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26, 2022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Banff CC Workshop: Streaming+Sketching CSPs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7B9EBB-887E-4468-9690-836EFFFCC3C0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540596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26, 2022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Banff CC Workshop: Streaming+Sketching CSPs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19E8F0-4DB3-401B-AC95-E692E6A899A7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517960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26,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Banff CC Workshop: Streaming+Sketching CSPs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94912-C6EC-45B9-8DCB-9C2610D8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7821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26,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Banff CC Workshop: Streaming+Sketching CSPs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94912-C6EC-45B9-8DCB-9C2610D8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967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26,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Banff CC Workshop: Streaming+Sketching CSPs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94912-C6EC-45B9-8DCB-9C2610D8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9682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26, 2022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Banff CC Workshop: Streaming+Sketching CSPs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94912-C6EC-45B9-8DCB-9C2610D8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4124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26, 2022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Banff CC Workshop: Streaming+Sketching CSPs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94912-C6EC-45B9-8DCB-9C2610D8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7662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26, 2022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Banff CC Workshop: Streaming+Sketching CSPs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94912-C6EC-45B9-8DCB-9C2610D8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1793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26, 2022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Banff CC Workshop: Streaming+Sketching CSPs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94912-C6EC-45B9-8DCB-9C2610D8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1125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26, 2022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Banff CC Workshop: Streaming+Sketching CSPs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94912-C6EC-45B9-8DCB-9C2610D8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166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dirty="0" smtClean="0">
                <a:solidFill>
                  <a:srgbClr val="00B050"/>
                </a:solidFill>
              </a:defRPr>
            </a:lvl1pPr>
          </a:lstStyle>
          <a:p>
            <a:pPr>
              <a:defRPr/>
            </a:pPr>
            <a:r>
              <a:rPr lang="en-US"/>
              <a:t>July 26, 2022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Footer Placeholder 4"/>
              <p:cNvSpPr>
                <a:spLocks noGrp="1"/>
              </p:cNvSpPr>
              <p:nvPr>
                <p:ph type="ftr" sz="quarter" idx="11"/>
              </p:nvPr>
            </p:nvSpPr>
            <p:spPr/>
            <p:txBody>
              <a:bodyPr/>
              <a:lstStyle>
                <a:lvl1pPr>
                  <a:defRPr dirty="0" smtClean="0">
                    <a:solidFill>
                      <a:srgbClr val="00B050"/>
                    </a:solidFill>
                  </a:defRPr>
                </a:lvl1pPr>
              </a:lstStyle>
              <a:p>
                <a:pPr>
                  <a:defRPr/>
                </a:pPr>
                <a:r>
                  <a:rPr lang="en-US"/>
                  <a:t>Banff CC Workshop: Streaming+Sketching CSPs</a:t>
                </a:r>
                <a:endParaRPr lang="en-US" dirty="0"/>
              </a:p>
            </p:txBody>
          </p:sp>
        </mc:Choice>
        <mc:Fallback xmlns="">
          <p:sp>
            <p:nvSpPr>
              <p:cNvPr id="5" name="Footer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ftr" sz="quarter" idx="11"/>
              </p:nvPr>
            </p:nvSpPr>
            <p:spPr>
              <a:blipFill>
                <a:blip r:embed="rId2"/>
                <a:stretch>
                  <a:fillRect b="-177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7700" y="6245225"/>
            <a:ext cx="1369686" cy="476250"/>
          </a:xfrm>
        </p:spPr>
        <p:txBody>
          <a:bodyPr/>
          <a:lstStyle>
            <a:lvl1pPr>
              <a:defRPr smtClean="0">
                <a:solidFill>
                  <a:srgbClr val="00B050"/>
                </a:solidFill>
              </a:defRPr>
            </a:lvl1pPr>
          </a:lstStyle>
          <a:p>
            <a:pPr>
              <a:defRPr/>
            </a:pPr>
            <a:fld id="{D8D37E44-2608-4BD3-AD34-8CF8B154208A}" type="slidenum">
              <a:rPr lang="ar-SA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5"/>
          <p:cNvSpPr txBox="1">
            <a:spLocks noChangeArrowheads="1"/>
          </p:cNvSpPr>
          <p:nvPr userDrawn="1"/>
        </p:nvSpPr>
        <p:spPr bwMode="auto">
          <a:xfrm>
            <a:off x="8216443" y="6244313"/>
            <a:ext cx="681799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he-IL"/>
            </a:defPPr>
            <a:lvl1pPr algn="ctr" rtl="0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1400" kern="1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000" kern="120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000" kern="120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000" kern="120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000" kern="120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000" kern="120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000" kern="120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000" kern="120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000" kern="120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>
                <a:solidFill>
                  <a:srgbClr val="00B050"/>
                </a:solidFill>
              </a:rPr>
              <a:t>of 52</a:t>
            </a:r>
          </a:p>
        </p:txBody>
      </p:sp>
    </p:spTree>
    <p:extLst>
      <p:ext uri="{BB962C8B-B14F-4D97-AF65-F5344CB8AC3E}">
        <p14:creationId xmlns:p14="http://schemas.microsoft.com/office/powerpoint/2010/main" val="688656239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26, 2022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Banff CC Workshop: Streaming+Sketching CSPs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94912-C6EC-45B9-8DCB-9C2610D8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9060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26,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Banff CC Workshop: Streaming+Sketching CSPs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94912-C6EC-45B9-8DCB-9C2610D8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098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26,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Banff CC Workshop: Streaming+Sketching CSPs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94912-C6EC-45B9-8DCB-9C2610D8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5833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26, 2022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Banff CC Workshop: Streaming+Sketching CSPs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411AD9-838D-4E9D-B619-4CD7511E15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7687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26, 2022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Banff CC Workshop: Streaming+Sketching CSPs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B8088F-C838-4358-87C3-A3D44F8DA7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6233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26, 2022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Banff CC Workshop: Streaming+Sketching CSPs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BDF0DC-E059-4EDD-9997-B0A4A5DFF0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219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26, 2022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Banff CC Workshop: Streaming+Sketching CSPs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F6AF1A-4B99-43DD-A7EE-A5A1B0FADE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763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26, 2022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Banff CC Workshop: Streaming+Sketching CSPs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2BA5B4-A86C-429C-B46F-2AAE1B379B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4795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26, 2022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Banff CC Workshop: Streaming+Sketching CSPs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CC6A35-340D-4ACE-930B-B32E5E5FC5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4749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26, 2022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Banff CC Workshop: Streaming+Sketching CSPs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70106F-024E-4FA6-9338-136AC729EA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940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26, 2022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Banff CC Workshop: Streaming+Sketching CSPs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4F0196-D9B9-4E6C-9D75-74B73F70A55F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887121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26, 2022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Banff CC Workshop: Streaming+Sketching CSPs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CA3A58-57A3-4ED4-8AD7-D6ED6B6EE8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3945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26, 2022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Banff CC Workshop: Streaming+Sketching CSPs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0C247D-984C-459E-B20A-2ACD585394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8676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26, 2022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Banff CC Workshop: Streaming+Sketching CSPs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8B2B6D-2559-465F-BDBA-83E6361AD8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3802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26, 2022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Banff CC Workshop: Streaming+Sketching CSPs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6ED5CB-C021-4C71-98E6-017A2217EC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9848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26, 2022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Banff CC Workshop: Streaming+Sketching CSPs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0F08CA-26F4-404F-A4A8-ED55A399A4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7791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26, 2022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Banff CC Workshop: Streaming+Sketching CSPs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7C640D-D1A4-4D68-BA42-83E6102E6A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1287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26, 2022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Banff CC Workshop: Streaming+Sketching CSPs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F34D7A-A55F-4EEB-A1EA-3AE1E70DB3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0165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26, 2022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Banff CC Workshop: Streaming+Sketching CSPs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B337D7-A57E-4522-A42B-DC9817CBC2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3699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26, 2022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Banff CC Workshop: Streaming+Sketching CSPs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13B46C-ED18-4A1F-9727-DD20E8402D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0565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26, 2022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Banff CC Workshop: Streaming+Sketching CSPs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4CF220-BC20-4D1E-97D5-924948A5DF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516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0386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40386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26, 2022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Banff CC Workshop: Streaming+Sketching CSPs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AB7E16-17C4-42ED-8673-38B0951D0DB3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94597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26, 2022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Banff CC Workshop: Streaming+Sketching CSPs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E081CF-2832-4C95-B436-E6474F4043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2978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26, 2022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Banff CC Workshop: Streaming+Sketching CSPs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43134E-B5A7-4BA2-85D0-AF2CC720C4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5306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26, 2022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Banff CC Workshop: Streaming+Sketching CSPs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543515-C236-4105-BAB5-9BE5B1AA8F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9535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26, 2022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Banff CC Workshop: Streaming+Sketching CSPs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04B648-656C-4E3E-A14D-BA5E8B42F9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4795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26, 2022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Banff CC Workshop: Streaming+Sketching CSPs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200898-6297-49B1-AD67-B664D05B00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2258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26, 2022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Banff CC Workshop: Streaming+Sketching CSPs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E9132-6812-4406-901F-D4278F538C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0900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26, 2022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Banff CC Workshop: Streaming+Sketching CSPs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26E18B-5E41-4BF0-8463-245FEA0AF8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17426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26, 2022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Banff CC Workshop: Streaming+Sketching CSPs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6A034D-9180-4F88-A04E-2EFAD46C07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45001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26, 2022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Banff CC Workshop: Streaming+Sketching CSPs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E2A6F0-0458-4EC4-ADC1-121A5031D5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55456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26, 2022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Banff CC Workshop: Streaming+Sketching CSPs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BE023E-1A4B-4521-B2C1-1CF2CA42FD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916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26, 2022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Banff CC Workshop: Streaming+Sketching CSPs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00FC13-88C1-43A3-BD31-B414CFD3A1D2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752073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26, 2022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Banff CC Workshop: Streaming+Sketching CSPs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849150-B7B7-4EAD-9169-165D6E8668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94913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26, 2022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Banff CC Workshop: Streaming+Sketching CSPs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DEBDF9-169D-4770-9DAD-1DB31F25A4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27582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26, 2022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Banff CC Workshop: Streaming+Sketching CSPs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518481-FA37-46B0-A580-CDB76FE8EB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48769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26, 2022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Banff CC Workshop: Streaming+Sketching CSPs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2473F4-62BD-4B69-90FF-F3C76A2CB9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63616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26, 2022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Banff CC Workshop: Streaming+Sketching CSPs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812102-BA69-4283-9E97-E46F0BD1C4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85672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26, 2022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Banff CC Workshop: Streaming+Sketching CSPs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A2D066-02D0-4E08-A417-5608BF1B12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92250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26, 2022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Banff CC Workshop: Streaming+Sketching CSPs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CC6B1F-B383-41C4-8D1E-78CBB8F20C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3521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26, 2022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Banff CC Workshop: Streaming+Sketching CSPs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FD38D0-A1A3-4EA8-BB9A-B3D0C2FCF3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7206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26, 2022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Banff CC Workshop: Streaming+Sketching CSPs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D09698-B0BA-4202-B61C-311F3AB00F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60256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26, 2022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Banff CC Workshop: Streaming+Sketching CSPs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870B2B-7291-4104-8371-35C0F437C1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58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26, 2022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Banff CC Workshop: Streaming+Sketching CSPs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8E91AC-90A8-457D-B8CE-F934FCCC70B9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329131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26, 2022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Banff CC Workshop: Streaming+Sketching CSPs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71F225-3130-4589-A5F8-DEA6DE7DE7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72661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26, 2022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Banff CC Workshop: Streaming+Sketching CSPs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735F80-1547-426B-BD67-7865A275FF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44220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26, 2022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Banff CC Workshop: Streaming+Sketching CSPs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EF6415-379C-44B4-B6D3-8517701B83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0609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26, 2022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Banff CC Workshop: Streaming+Sketching CSPs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0931C4-B01E-4250-91C6-A072512F27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48369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26, 2022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Banff CC Workshop: Streaming+Sketching CSPs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21A3EB-5FAF-44A0-BEA8-19E49AD946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58315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26, 2022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Banff CC Workshop: Streaming+Sketching CSPs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B3B353-56ED-400A-84F6-B2A9D010B8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61151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26, 2022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Banff CC Workshop: Streaming+Sketching CSPs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02064F-72CC-4A72-84B6-1F39D11450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1361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solidFill>
                  <a:srgbClr val="00B050"/>
                </a:solidFill>
              </a:defRPr>
            </a:lvl1pPr>
          </a:lstStyle>
          <a:p>
            <a:pPr>
              <a:defRPr/>
            </a:pPr>
            <a:r>
              <a:rPr lang="en-US"/>
              <a:t>July 26, 2022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5"/>
              <p:cNvSpPr>
                <a:spLocks noGrp="1" noChangeArrowheads="1"/>
              </p:cNvSpPr>
              <p:nvPr>
                <p:ph type="ftr" sz="quarter" idx="11"/>
              </p:nvPr>
            </p:nvSpPr>
            <p:spPr>
              <a:ln/>
            </p:spPr>
            <p:txBody>
              <a:bodyPr/>
              <a:lstStyle>
                <a:lvl1pPr>
                  <a:defRPr>
                    <a:solidFill>
                      <a:srgbClr val="00B050"/>
                    </a:solidFill>
                  </a:defRPr>
                </a:lvl1pPr>
              </a:lstStyle>
              <a:p>
                <a:pPr>
                  <a:defRPr/>
                </a:pPr>
                <a:r>
                  <a:rPr lang="en-US"/>
                  <a:t>Banff CC Workshop: Streaming+Sketching CSPs</a:t>
                </a:r>
                <a:endParaRPr lang="en-US" dirty="0"/>
              </a:p>
            </p:txBody>
          </p:sp>
        </mc:Choice>
        <mc:Fallback xmlns="">
          <p:sp>
            <p:nvSpPr>
              <p:cNvPr id="3" name="Rectangle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ftr" sz="quarter" idx="11"/>
              </p:nvPr>
            </p:nvSpPr>
            <p:spPr>
              <a:blipFill>
                <a:blip r:embed="rId2"/>
                <a:stretch>
                  <a:fillRect b="-17722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97700" y="6245225"/>
            <a:ext cx="1344634" cy="476250"/>
          </a:xfrm>
          <a:ln/>
        </p:spPr>
        <p:txBody>
          <a:bodyPr/>
          <a:lstStyle>
            <a:lvl1pPr>
              <a:defRPr>
                <a:solidFill>
                  <a:srgbClr val="00B050"/>
                </a:solidFill>
              </a:defRPr>
            </a:lvl1pPr>
          </a:lstStyle>
          <a:p>
            <a:pPr>
              <a:defRPr/>
            </a:pPr>
            <a:fld id="{229AB520-FB2E-415E-9D73-CF3F5F3F1466}" type="slidenum">
              <a:rPr lang="ar-SA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5"/>
          <p:cNvSpPr txBox="1">
            <a:spLocks noChangeArrowheads="1"/>
          </p:cNvSpPr>
          <p:nvPr userDrawn="1"/>
        </p:nvSpPr>
        <p:spPr bwMode="auto">
          <a:xfrm>
            <a:off x="8199154" y="6247313"/>
            <a:ext cx="681799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he-IL"/>
            </a:defPPr>
            <a:lvl1pPr algn="ctr" rtl="0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1400" kern="1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000" kern="120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000" kern="120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000" kern="120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000" kern="120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000" kern="120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000" kern="120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000" kern="120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000" kern="120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>
                <a:solidFill>
                  <a:srgbClr val="00B050"/>
                </a:solidFill>
              </a:rPr>
              <a:t>of 26</a:t>
            </a:r>
          </a:p>
        </p:txBody>
      </p:sp>
    </p:spTree>
    <p:extLst>
      <p:ext uri="{BB962C8B-B14F-4D97-AF65-F5344CB8AC3E}">
        <p14:creationId xmlns:p14="http://schemas.microsoft.com/office/powerpoint/2010/main" val="3426805127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26, 2022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Banff CC Workshop: Streaming+Sketching CSPs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6DD4F1-E444-4C25-A1F7-4F043B22CC3B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333660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26, 2022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Banff CC Workshop: Streaming+Sketching CSPs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847A6E-CD3A-49EA-9AA5-9E2785FDD2CD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56349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788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71600"/>
            <a:ext cx="82296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788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16891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ClrTx/>
              <a:buSzTx/>
              <a:buFontTx/>
              <a:buNone/>
              <a:defRPr sz="140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r>
              <a:rPr lang="en-US"/>
              <a:t>July 26, 2022</a:t>
            </a:r>
          </a:p>
        </p:txBody>
      </p:sp>
      <p:sp>
        <p:nvSpPr>
          <p:cNvPr id="3788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97100" y="6245225"/>
            <a:ext cx="4748213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sz="140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r>
              <a:rPr lang="en-US"/>
              <a:t>Banff CC Workshop: Streaming+Sketching CSPs</a:t>
            </a:r>
          </a:p>
        </p:txBody>
      </p:sp>
      <p:sp>
        <p:nvSpPr>
          <p:cNvPr id="3788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97700" y="6245225"/>
            <a:ext cx="16891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40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fld id="{5C9926AC-F85C-4C39-ABBE-8613D3B5692C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ransition/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1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1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1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1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1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accent1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accent1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accent1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accent1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rgbClr val="800000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400">
          <a:solidFill>
            <a:srgbClr val="0033CC"/>
          </a:solidFill>
          <a:effectLst>
            <a:outerShdw blurRad="38100" dist="38100" dir="2700000" algn="tl">
              <a:srgbClr val="C0C0C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rgbClr val="9933FF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rgbClr val="FF3399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rgbClr val="FF3399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rgbClr val="FF3399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rgbClr val="FF3399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rgbClr val="FF3399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July 26,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Banff CC Workshop: Streaming+Sketching CSPs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894912-C6EC-45B9-8DCB-9C2610D8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910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73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8475" y="62611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1" eaLnBrk="0" hangingPunct="0">
              <a:spcBef>
                <a:spcPct val="0"/>
              </a:spcBef>
              <a:buClrTx/>
              <a:buSzTx/>
              <a:buFontTx/>
              <a:buNone/>
              <a:defRPr sz="1400" smtClean="0">
                <a:solidFill>
                  <a:schemeClr val="tx1"/>
                </a:solidFill>
                <a:effectLst/>
              </a:defRPr>
            </a:lvl1pPr>
          </a:lstStyle>
          <a:p>
            <a:pPr>
              <a:defRPr/>
            </a:pPr>
            <a:r>
              <a:rPr lang="en-US"/>
              <a:t>July 26, 2022</a:t>
            </a:r>
          </a:p>
        </p:txBody>
      </p:sp>
      <p:sp>
        <p:nvSpPr>
          <p:cNvPr id="773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rtl="1" eaLnBrk="0" hangingPunct="0">
              <a:spcBef>
                <a:spcPct val="0"/>
              </a:spcBef>
              <a:buClrTx/>
              <a:buSzTx/>
              <a:buFontTx/>
              <a:buNone/>
              <a:defRPr sz="1400" smtClean="0">
                <a:solidFill>
                  <a:schemeClr val="tx1"/>
                </a:solidFill>
                <a:effectLst/>
              </a:defRPr>
            </a:lvl1pPr>
          </a:lstStyle>
          <a:p>
            <a:pPr>
              <a:defRPr/>
            </a:pPr>
            <a:r>
              <a:rPr lang="en-US"/>
              <a:t>Banff CC Workshop: Streaming+Sketching CSPs</a:t>
            </a:r>
          </a:p>
        </p:txBody>
      </p:sp>
      <p:sp>
        <p:nvSpPr>
          <p:cNvPr id="773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1" eaLnBrk="0" hangingPunct="0">
              <a:spcBef>
                <a:spcPct val="0"/>
              </a:spcBef>
              <a:buClrTx/>
              <a:buSzTx/>
              <a:buFontTx/>
              <a:buNone/>
              <a:defRPr sz="1400" smtClean="0">
                <a:solidFill>
                  <a:schemeClr val="tx1"/>
                </a:solidFill>
                <a:effectLst/>
              </a:defRPr>
            </a:lvl1pPr>
          </a:lstStyle>
          <a:p>
            <a:pPr>
              <a:defRPr/>
            </a:pPr>
            <a:fld id="{4C3F7DB2-80F4-49B3-AF05-F9D00078F4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74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1" eaLnBrk="0" hangingPunct="0">
              <a:spcBef>
                <a:spcPct val="0"/>
              </a:spcBef>
              <a:buClrTx/>
              <a:buSzTx/>
              <a:buFontTx/>
              <a:buNone/>
              <a:defRPr sz="1400" smtClean="0">
                <a:solidFill>
                  <a:schemeClr val="tx1"/>
                </a:solidFill>
                <a:effectLst/>
              </a:defRPr>
            </a:lvl1pPr>
          </a:lstStyle>
          <a:p>
            <a:pPr>
              <a:defRPr/>
            </a:pPr>
            <a:r>
              <a:rPr lang="en-US"/>
              <a:t>July 26, 2022</a:t>
            </a:r>
          </a:p>
        </p:txBody>
      </p:sp>
      <p:sp>
        <p:nvSpPr>
          <p:cNvPr id="774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rtl="1" eaLnBrk="0" hangingPunct="0">
              <a:spcBef>
                <a:spcPct val="0"/>
              </a:spcBef>
              <a:buClrTx/>
              <a:buSzTx/>
              <a:buFontTx/>
              <a:buNone/>
              <a:defRPr sz="1400" smtClean="0">
                <a:solidFill>
                  <a:schemeClr val="tx1"/>
                </a:solidFill>
                <a:effectLst/>
              </a:defRPr>
            </a:lvl1pPr>
          </a:lstStyle>
          <a:p>
            <a:pPr>
              <a:defRPr/>
            </a:pPr>
            <a:r>
              <a:rPr lang="en-US"/>
              <a:t>Banff CC Workshop: Streaming+Sketching CSPs</a:t>
            </a:r>
          </a:p>
        </p:txBody>
      </p:sp>
      <p:sp>
        <p:nvSpPr>
          <p:cNvPr id="774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1" eaLnBrk="0" hangingPunct="0">
              <a:spcBef>
                <a:spcPct val="0"/>
              </a:spcBef>
              <a:buClrTx/>
              <a:buSzTx/>
              <a:buFontTx/>
              <a:buNone/>
              <a:defRPr sz="1400" smtClean="0">
                <a:solidFill>
                  <a:schemeClr val="tx1"/>
                </a:solidFill>
                <a:effectLst/>
              </a:defRPr>
            </a:lvl1pPr>
          </a:lstStyle>
          <a:p>
            <a:pPr>
              <a:defRPr/>
            </a:pPr>
            <a:fld id="{50DCE77E-A328-40EE-9980-0A3D0AE14A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751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1" eaLnBrk="0" hangingPunct="0">
              <a:spcBef>
                <a:spcPct val="0"/>
              </a:spcBef>
              <a:buClrTx/>
              <a:buSzTx/>
              <a:buFontTx/>
              <a:buNone/>
              <a:defRPr sz="1400" smtClean="0">
                <a:solidFill>
                  <a:schemeClr val="tx1"/>
                </a:solidFill>
                <a:effectLst/>
              </a:defRPr>
            </a:lvl1pPr>
          </a:lstStyle>
          <a:p>
            <a:pPr>
              <a:defRPr/>
            </a:pPr>
            <a:r>
              <a:rPr lang="en-US"/>
              <a:t>July 26, 2022</a:t>
            </a:r>
          </a:p>
        </p:txBody>
      </p:sp>
      <p:sp>
        <p:nvSpPr>
          <p:cNvPr id="7751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rtl="1" eaLnBrk="0" hangingPunct="0">
              <a:spcBef>
                <a:spcPct val="0"/>
              </a:spcBef>
              <a:buClrTx/>
              <a:buSzTx/>
              <a:buFontTx/>
              <a:buNone/>
              <a:defRPr sz="1400" smtClean="0">
                <a:solidFill>
                  <a:schemeClr val="tx1"/>
                </a:solidFill>
                <a:effectLst/>
              </a:defRPr>
            </a:lvl1pPr>
          </a:lstStyle>
          <a:p>
            <a:pPr>
              <a:defRPr/>
            </a:pPr>
            <a:r>
              <a:rPr lang="en-US"/>
              <a:t>Banff CC Workshop: Streaming+Sketching CSPs</a:t>
            </a:r>
          </a:p>
        </p:txBody>
      </p:sp>
      <p:sp>
        <p:nvSpPr>
          <p:cNvPr id="7751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1" eaLnBrk="0" hangingPunct="0">
              <a:spcBef>
                <a:spcPct val="0"/>
              </a:spcBef>
              <a:buClrTx/>
              <a:buSzTx/>
              <a:buFontTx/>
              <a:buNone/>
              <a:defRPr sz="1400" smtClean="0">
                <a:solidFill>
                  <a:schemeClr val="tx1"/>
                </a:solidFill>
                <a:effectLst/>
              </a:defRPr>
            </a:lvl1pPr>
          </a:lstStyle>
          <a:p>
            <a:pPr>
              <a:defRPr/>
            </a:pPr>
            <a:fld id="{7DE9E13B-7F99-4118-B965-7B6E8FAD11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76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1" eaLnBrk="0" hangingPunct="0">
              <a:spcBef>
                <a:spcPct val="0"/>
              </a:spcBef>
              <a:buClrTx/>
              <a:buSzTx/>
              <a:buFontTx/>
              <a:buNone/>
              <a:defRPr sz="1400" smtClean="0">
                <a:solidFill>
                  <a:schemeClr val="tx1"/>
                </a:solidFill>
                <a:effectLst/>
              </a:defRPr>
            </a:lvl1pPr>
          </a:lstStyle>
          <a:p>
            <a:pPr>
              <a:defRPr/>
            </a:pPr>
            <a:r>
              <a:rPr lang="en-US"/>
              <a:t>July 26, 2022</a:t>
            </a:r>
          </a:p>
        </p:txBody>
      </p:sp>
      <p:sp>
        <p:nvSpPr>
          <p:cNvPr id="776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rtl="1" eaLnBrk="0" hangingPunct="0">
              <a:spcBef>
                <a:spcPct val="0"/>
              </a:spcBef>
              <a:buClrTx/>
              <a:buSzTx/>
              <a:buFontTx/>
              <a:buNone/>
              <a:defRPr sz="1400" smtClean="0">
                <a:solidFill>
                  <a:schemeClr val="tx1"/>
                </a:solidFill>
                <a:effectLst/>
              </a:defRPr>
            </a:lvl1pPr>
          </a:lstStyle>
          <a:p>
            <a:pPr>
              <a:defRPr/>
            </a:pPr>
            <a:r>
              <a:rPr lang="en-US"/>
              <a:t>Banff CC Workshop: Streaming+Sketching CSPs</a:t>
            </a:r>
          </a:p>
        </p:txBody>
      </p:sp>
      <p:sp>
        <p:nvSpPr>
          <p:cNvPr id="776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1" eaLnBrk="0" hangingPunct="0">
              <a:spcBef>
                <a:spcPct val="0"/>
              </a:spcBef>
              <a:buClrTx/>
              <a:buSzTx/>
              <a:buFontTx/>
              <a:buNone/>
              <a:defRPr sz="1400" smtClean="0">
                <a:solidFill>
                  <a:schemeClr val="tx1"/>
                </a:solidFill>
                <a:effectLst/>
              </a:defRPr>
            </a:lvl1pPr>
          </a:lstStyle>
          <a:p>
            <a:pPr>
              <a:defRPr/>
            </a:pPr>
            <a:fld id="{C9950FC9-C2E5-4BF4-93E9-F9B4FFC154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F26ECB-C7B6-464E-84A6-5182CCAD9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26, 2022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Footer Placeholder 4">
                <a:extLst>
                  <a:ext uri="{FF2B5EF4-FFF2-40B4-BE49-F238E27FC236}">
                    <a16:creationId xmlns:a16="http://schemas.microsoft.com/office/drawing/2014/main" id="{202145C3-7E35-425F-B4DB-FCFF145753D5}"/>
                  </a:ext>
                </a:extLst>
              </p:cNvPr>
              <p:cNvSpPr>
                <a:spLocks noGrp="1"/>
              </p:cNvSpPr>
              <p:nvPr>
                <p:ph type="ftr" sz="quarter" idx="11"/>
              </p:nvPr>
            </p:nvSpPr>
            <p:spPr/>
            <p:txBody>
              <a:bodyPr/>
              <a:lstStyle/>
              <a:p>
                <a:pPr>
                  <a:defRPr/>
                </a:pPr>
                <a:r>
                  <a:rPr lang="en-US"/>
                  <a:t>Banff CC Workshop: Streaming+Sketching CSPs</a:t>
                </a:r>
                <a:endParaRPr lang="en-US" dirty="0"/>
              </a:p>
            </p:txBody>
          </p:sp>
        </mc:Choice>
        <mc:Fallback xmlns="">
          <p:sp>
            <p:nvSpPr>
              <p:cNvPr id="5" name="Footer Placeholder 4">
                <a:extLst>
                  <a:ext uri="{FF2B5EF4-FFF2-40B4-BE49-F238E27FC236}">
                    <a16:creationId xmlns:a16="http://schemas.microsoft.com/office/drawing/2014/main" id="{202145C3-7E35-425F-B4DB-FCFF145753D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ftr" sz="quarter" idx="11"/>
              </p:nvPr>
            </p:nvSpPr>
            <p:spPr>
              <a:blipFill>
                <a:blip r:embed="rId2"/>
                <a:stretch>
                  <a:fillRect b="-177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9F0F45-C19C-499F-B7E7-EC61E696D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D37E44-2608-4BD3-AD34-8CF8B154208A}" type="slidenum">
              <a:rPr lang="ar-SA" smtClean="0"/>
              <a:pPr>
                <a:defRPr/>
              </a:pPr>
              <a:t>1</a:t>
            </a:fld>
            <a:endParaRPr lang="en-US" dirty="0"/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76BDCF9A-A676-4B0A-8606-FB961D64D4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961" y="1785464"/>
            <a:ext cx="8915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3CC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99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99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99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99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990000"/>
                </a:solidFill>
                <a:latin typeface="Verdana" pitchFamily="34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rgbClr val="990000"/>
                </a:solidFill>
                <a:latin typeface="Verdana" pitchFamily="34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rgbClr val="990000"/>
                </a:solidFill>
                <a:latin typeface="Verdana" pitchFamily="34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rgbClr val="990000"/>
                </a:solidFill>
                <a:latin typeface="Verdana" pitchFamily="34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rgbClr val="990000"/>
                </a:solidFill>
                <a:latin typeface="Verdana" pitchFamily="34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3200" b="1" dirty="0">
                <a:effectLst/>
              </a:rPr>
              <a:t>Streaming &amp; Sketching CSPs</a:t>
            </a:r>
            <a:endParaRPr lang="en-US" sz="2800" b="1" dirty="0">
              <a:solidFill>
                <a:srgbClr val="A50021"/>
              </a:solidFill>
              <a:effectLst/>
            </a:endParaRPr>
          </a:p>
        </p:txBody>
      </p:sp>
      <p:sp>
        <p:nvSpPr>
          <p:cNvPr id="8" name="Text Box 11">
            <a:extLst>
              <a:ext uri="{FF2B5EF4-FFF2-40B4-BE49-F238E27FC236}">
                <a16:creationId xmlns:a16="http://schemas.microsoft.com/office/drawing/2014/main" id="{DE413D75-8639-4939-AB8A-610084326E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1512" y="3327618"/>
            <a:ext cx="334850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99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99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99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99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990000"/>
                </a:solidFill>
                <a:latin typeface="Verdana" pitchFamily="34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rgbClr val="990000"/>
                </a:solidFill>
                <a:latin typeface="Verdana" pitchFamily="34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rgbClr val="990000"/>
                </a:solidFill>
                <a:latin typeface="Verdana" pitchFamily="34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rgbClr val="990000"/>
                </a:solidFill>
                <a:latin typeface="Verdana" pitchFamily="34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rgbClr val="990000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800" b="1" dirty="0" err="1">
                <a:solidFill>
                  <a:srgbClr val="9900CC"/>
                </a:solidFill>
                <a:effectLst/>
                <a:latin typeface="Tahoma" pitchFamily="34" charset="0"/>
              </a:rPr>
              <a:t>Madhu</a:t>
            </a:r>
            <a:r>
              <a:rPr lang="en-US" sz="2800" b="1" dirty="0">
                <a:solidFill>
                  <a:srgbClr val="9900CC"/>
                </a:solidFill>
                <a:effectLst/>
                <a:latin typeface="Tahoma" pitchFamily="34" charset="0"/>
              </a:rPr>
              <a:t> Sudan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dirty="0">
                <a:solidFill>
                  <a:schemeClr val="accent1"/>
                </a:solidFill>
                <a:effectLst/>
                <a:latin typeface="Tahoma" pitchFamily="34" charset="0"/>
              </a:rPr>
              <a:t>Harvard University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E4A0A2-A1C2-46C1-9E6A-C37AEFE98E0A}"/>
              </a:ext>
            </a:extLst>
          </p:cNvPr>
          <p:cNvSpPr txBox="1"/>
          <p:nvPr/>
        </p:nvSpPr>
        <p:spPr>
          <a:xfrm>
            <a:off x="157961" y="5450114"/>
            <a:ext cx="86717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/>
              <a:t>Based on joint works with Chi-Ning Chou, Alexander </a:t>
            </a:r>
            <a:r>
              <a:rPr lang="en-US" dirty="0" err="1"/>
              <a:t>Golovnev</a:t>
            </a:r>
            <a:r>
              <a:rPr lang="en-US" dirty="0"/>
              <a:t>, Noah Singer, </a:t>
            </a:r>
            <a:r>
              <a:rPr lang="en-US" dirty="0" err="1"/>
              <a:t>Ameya</a:t>
            </a:r>
            <a:r>
              <a:rPr lang="en-US" dirty="0"/>
              <a:t> </a:t>
            </a:r>
            <a:r>
              <a:rPr lang="en-US" dirty="0" err="1"/>
              <a:t>Velingker</a:t>
            </a:r>
            <a:r>
              <a:rPr lang="en-US" dirty="0"/>
              <a:t> and </a:t>
            </a:r>
            <a:r>
              <a:rPr lang="en-US" dirty="0" err="1"/>
              <a:t>Santhoshini</a:t>
            </a:r>
            <a:r>
              <a:rPr lang="en-US" dirty="0"/>
              <a:t> </a:t>
            </a:r>
            <a:r>
              <a:rPr lang="en-US" dirty="0" err="1"/>
              <a:t>Velusamy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556419230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3707F-8B0A-D541-E0C3-74279EF56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70093"/>
            <a:ext cx="8229600" cy="609600"/>
          </a:xfrm>
        </p:spPr>
        <p:txBody>
          <a:bodyPr/>
          <a:lstStyle/>
          <a:p>
            <a:pPr algn="ctr"/>
            <a:r>
              <a:rPr lang="en-US" dirty="0"/>
              <a:t>Proof Ideas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F4E69B-D472-4544-3EDA-A9ABECFA9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26, 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F3433D-9B99-A70B-1FCB-2932016D3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Banff CC Workshop: Streaming+Sketching CSPs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B7B510-832F-FB40-12B1-223D95FF0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D37E44-2608-4BD3-AD34-8CF8B154208A}" type="slidenum">
              <a:rPr lang="ar-SA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760173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Streaming </a:t>
            </a:r>
            <a:r>
              <a:rPr lang="en-US" dirty="0" err="1"/>
              <a:t>MaxCut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26, 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Banff CC Workshop: Streaming+Sketching CSPs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D37E44-2608-4BD3-AD34-8CF8B154208A}" type="slidenum">
              <a:rPr lang="ar-SA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 bwMode="auto">
          <a:xfrm>
            <a:off x="4517479" y="1336766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3095898" y="1546860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5969726" y="1630680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924231" y="2169273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1210309" y="3530826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6958512" y="2272937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1667691" y="4801780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7591103" y="3771401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6958512" y="5109438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2791097" y="5722711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4149635" y="6023157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5608321" y="5905591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cxnSp>
        <p:nvCxnSpPr>
          <p:cNvPr id="23" name="Straight Connector 22"/>
          <p:cNvCxnSpPr>
            <a:stCxn id="8" idx="1"/>
            <a:endCxn id="19" idx="1"/>
          </p:cNvCxnSpPr>
          <p:nvPr/>
        </p:nvCxnSpPr>
        <p:spPr bwMode="auto">
          <a:xfrm>
            <a:off x="3122680" y="1573642"/>
            <a:ext cx="2512423" cy="435873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205190847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Streaming </a:t>
            </a:r>
            <a:r>
              <a:rPr lang="en-US" dirty="0" err="1"/>
              <a:t>MaxCut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26, 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Banff CC Workshop: Streaming+Sketching CSPs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D37E44-2608-4BD3-AD34-8CF8B154208A}" type="slidenum">
              <a:rPr lang="ar-SA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 bwMode="auto">
          <a:xfrm>
            <a:off x="4517479" y="1336766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3095898" y="1546860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5969726" y="1630680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924231" y="2169273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1210309" y="3530826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6958512" y="2272937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1667691" y="4801780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7591103" y="3771401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6958512" y="5109438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2791097" y="5722711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4149635" y="6023157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5608321" y="5905591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cxnSp>
        <p:nvCxnSpPr>
          <p:cNvPr id="18" name="Straight Connector 17"/>
          <p:cNvCxnSpPr>
            <a:stCxn id="11" idx="4"/>
            <a:endCxn id="14" idx="3"/>
          </p:cNvCxnSpPr>
          <p:nvPr/>
        </p:nvCxnSpPr>
        <p:spPr bwMode="auto">
          <a:xfrm>
            <a:off x="1301749" y="3713706"/>
            <a:ext cx="6316136" cy="21379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720675858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Streaming </a:t>
            </a:r>
            <a:r>
              <a:rPr lang="en-US" dirty="0" err="1"/>
              <a:t>MaxCut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26, 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Banff CC Workshop: Streaming+Sketching CSPs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D37E44-2608-4BD3-AD34-8CF8B154208A}" type="slidenum">
              <a:rPr lang="ar-SA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 bwMode="auto">
          <a:xfrm>
            <a:off x="4517479" y="1336766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3095898" y="1546860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5969726" y="1630680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924231" y="2169273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1210309" y="3530826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6958512" y="2272937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1667691" y="4801780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7591103" y="3771401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6958512" y="5109438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2791097" y="5722711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4149635" y="6023157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5608321" y="5905591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cxnSp>
        <p:nvCxnSpPr>
          <p:cNvPr id="18" name="Straight Connector 17"/>
          <p:cNvCxnSpPr>
            <a:stCxn id="16" idx="7"/>
            <a:endCxn id="12" idx="0"/>
          </p:cNvCxnSpPr>
          <p:nvPr/>
        </p:nvCxnSpPr>
        <p:spPr bwMode="auto">
          <a:xfrm flipV="1">
            <a:off x="2947195" y="2272937"/>
            <a:ext cx="4102757" cy="347655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047680703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Streaming </a:t>
            </a:r>
            <a:r>
              <a:rPr lang="en-US" dirty="0" err="1"/>
              <a:t>MaxCut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26, 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Banff CC Workshop: Streaming+Sketching CSPs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D37E44-2608-4BD3-AD34-8CF8B154208A}" type="slidenum">
              <a:rPr lang="ar-SA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 bwMode="auto">
          <a:xfrm>
            <a:off x="4517479" y="1336766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3095898" y="1546860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5969726" y="1630680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924231" y="2169273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1210309" y="3530826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6958512" y="2272937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1667691" y="4801780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7591103" y="3771401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6958512" y="5109438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2791097" y="5722711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4149635" y="6023157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5608321" y="5905591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cxnSp>
        <p:nvCxnSpPr>
          <p:cNvPr id="18" name="Straight Connector 17"/>
          <p:cNvCxnSpPr>
            <a:stCxn id="9" idx="5"/>
            <a:endCxn id="15" idx="1"/>
          </p:cNvCxnSpPr>
          <p:nvPr/>
        </p:nvCxnSpPr>
        <p:spPr bwMode="auto">
          <a:xfrm>
            <a:off x="6125824" y="1786778"/>
            <a:ext cx="859470" cy="334944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554007802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Streaming </a:t>
            </a:r>
            <a:r>
              <a:rPr lang="en-US" dirty="0" err="1"/>
              <a:t>MaxCut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26, 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Banff CC Workshop: Streaming+Sketching CSPs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D37E44-2608-4BD3-AD34-8CF8B154208A}" type="slidenum">
              <a:rPr lang="ar-SA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 bwMode="auto">
          <a:xfrm>
            <a:off x="4517479" y="1336766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3095898" y="1546860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5969726" y="1630680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924231" y="2169273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1210309" y="3530826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6958512" y="2272937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1667691" y="4801780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7591103" y="3771401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6958512" y="5109438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2791097" y="5722711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4149635" y="6023157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5608321" y="5905591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cxnSp>
        <p:nvCxnSpPr>
          <p:cNvPr id="18" name="Straight Connector 17"/>
          <p:cNvCxnSpPr>
            <a:stCxn id="9" idx="4"/>
            <a:endCxn id="8" idx="3"/>
          </p:cNvCxnSpPr>
          <p:nvPr/>
        </p:nvCxnSpPr>
        <p:spPr bwMode="auto">
          <a:xfrm flipH="1" flipV="1">
            <a:off x="3122680" y="1702958"/>
            <a:ext cx="2938486" cy="11060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181939016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Streaming </a:t>
            </a:r>
            <a:r>
              <a:rPr lang="en-US" dirty="0" err="1"/>
              <a:t>MaxCut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26, 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Banff CC Workshop: Streaming+Sketching CSPs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D37E44-2608-4BD3-AD34-8CF8B154208A}" type="slidenum">
              <a:rPr lang="ar-SA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 bwMode="auto">
          <a:xfrm>
            <a:off x="4517479" y="1336766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3095898" y="1546860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5969726" y="1630680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924231" y="2169273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1210309" y="3530826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6958512" y="2272937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1667691" y="4801780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7591103" y="3771401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6958512" y="5109438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2791097" y="5722711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4149635" y="6023157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5608321" y="5905591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cxnSp>
        <p:nvCxnSpPr>
          <p:cNvPr id="18" name="Straight Connector 17"/>
          <p:cNvCxnSpPr>
            <a:endCxn id="19" idx="5"/>
          </p:cNvCxnSpPr>
          <p:nvPr/>
        </p:nvCxnSpPr>
        <p:spPr bwMode="auto">
          <a:xfrm>
            <a:off x="1463040" y="3771401"/>
            <a:ext cx="4301379" cy="22902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914195309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Streaming </a:t>
            </a:r>
            <a:r>
              <a:rPr lang="en-US" dirty="0" err="1"/>
              <a:t>MaxCut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26, 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Banff CC Workshop: Streaming+Sketching CSPs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D37E44-2608-4BD3-AD34-8CF8B154208A}" type="slidenum">
              <a:rPr lang="ar-SA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 bwMode="auto">
          <a:xfrm>
            <a:off x="4517479" y="1336766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3095898" y="1546860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5969726" y="1630680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924231" y="2169273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1210309" y="3530826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6958512" y="2272937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1667691" y="4801780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7591103" y="3771401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6958512" y="5109438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2791097" y="5722711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4149635" y="6023157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5608321" y="5905591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cxnSp>
        <p:nvCxnSpPr>
          <p:cNvPr id="18" name="Straight Connector 17"/>
          <p:cNvCxnSpPr>
            <a:stCxn id="8" idx="3"/>
            <a:endCxn id="7" idx="2"/>
          </p:cNvCxnSpPr>
          <p:nvPr/>
        </p:nvCxnSpPr>
        <p:spPr bwMode="auto">
          <a:xfrm flipV="1">
            <a:off x="3122680" y="1428206"/>
            <a:ext cx="1394799" cy="27475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74108643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Streaming </a:t>
            </a:r>
            <a:r>
              <a:rPr lang="en-US" dirty="0" err="1"/>
              <a:t>MaxCut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26, 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Banff CC Workshop: Streaming+Sketching CSPs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D37E44-2608-4BD3-AD34-8CF8B154208A}" type="slidenum">
              <a:rPr lang="ar-SA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 bwMode="auto">
          <a:xfrm>
            <a:off x="4517479" y="1336766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3095898" y="1546860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5969726" y="1630680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924231" y="2169273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1210309" y="3530826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6958512" y="2272937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1667691" y="4801780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7591103" y="3771401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6958512" y="5109438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2791097" y="5722711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4149635" y="6023157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5608321" y="5905591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cxnSp>
        <p:nvCxnSpPr>
          <p:cNvPr id="18" name="Straight Connector 17"/>
          <p:cNvCxnSpPr>
            <a:stCxn id="8" idx="3"/>
            <a:endCxn id="14" idx="6"/>
          </p:cNvCxnSpPr>
          <p:nvPr/>
        </p:nvCxnSpPr>
        <p:spPr bwMode="auto">
          <a:xfrm>
            <a:off x="3122680" y="1702958"/>
            <a:ext cx="4651303" cy="215988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528121635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Streaming </a:t>
            </a:r>
            <a:r>
              <a:rPr lang="en-US" dirty="0" err="1"/>
              <a:t>MaxCut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26, 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Banff CC Workshop: Streaming+Sketching CSPs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D37E44-2608-4BD3-AD34-8CF8B154208A}" type="slidenum">
              <a:rPr lang="ar-SA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 bwMode="auto">
          <a:xfrm>
            <a:off x="4517479" y="1336766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3095898" y="1546860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5969726" y="1630680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924231" y="2169273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1210309" y="3530826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6958512" y="2272937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1667691" y="4801780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7591103" y="3771401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6958512" y="5109438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2791097" y="5722711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4149635" y="6023157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5608321" y="5905591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cxnSp>
        <p:nvCxnSpPr>
          <p:cNvPr id="18" name="Straight Connector 17"/>
          <p:cNvCxnSpPr>
            <a:stCxn id="12" idx="2"/>
            <a:endCxn id="19" idx="5"/>
          </p:cNvCxnSpPr>
          <p:nvPr/>
        </p:nvCxnSpPr>
        <p:spPr bwMode="auto">
          <a:xfrm flipH="1">
            <a:off x="5764419" y="2364377"/>
            <a:ext cx="1194093" cy="369731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136203531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436FD-211A-4023-AB05-4FEEA5CB1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Talk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EE2242-F42F-4522-BDA7-927E897E47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CSPs (&amp; approximation &amp; streaming/sketching)</a:t>
            </a:r>
          </a:p>
          <a:p>
            <a:r>
              <a:rPr lang="en-US" dirty="0"/>
              <a:t>Our results</a:t>
            </a:r>
          </a:p>
          <a:p>
            <a:r>
              <a:rPr lang="en-US" dirty="0"/>
              <a:t>Some Proof Ideas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93165B-C2A5-49EA-BCA3-BAEA34538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26, 2022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Footer Placeholder 4">
                <a:extLst>
                  <a:ext uri="{FF2B5EF4-FFF2-40B4-BE49-F238E27FC236}">
                    <a16:creationId xmlns:a16="http://schemas.microsoft.com/office/drawing/2014/main" id="{85B883EC-4385-429A-B433-B628C5FBBF5B}"/>
                  </a:ext>
                </a:extLst>
              </p:cNvPr>
              <p:cNvSpPr>
                <a:spLocks noGrp="1"/>
              </p:cNvSpPr>
              <p:nvPr>
                <p:ph type="ftr" sz="quarter" idx="11"/>
              </p:nvPr>
            </p:nvSpPr>
            <p:spPr/>
            <p:txBody>
              <a:bodyPr/>
              <a:lstStyle/>
              <a:p>
                <a:pPr>
                  <a:defRPr/>
                </a:pPr>
                <a:r>
                  <a:rPr lang="en-US"/>
                  <a:t>Banff CC Workshop: Streaming+Sketching CSPs</a:t>
                </a:r>
                <a:endParaRPr lang="en-US" dirty="0"/>
              </a:p>
            </p:txBody>
          </p:sp>
        </mc:Choice>
        <mc:Fallback xmlns="">
          <p:sp>
            <p:nvSpPr>
              <p:cNvPr id="5" name="Footer Placeholder 4">
                <a:extLst>
                  <a:ext uri="{FF2B5EF4-FFF2-40B4-BE49-F238E27FC236}">
                    <a16:creationId xmlns:a16="http://schemas.microsoft.com/office/drawing/2014/main" id="{85B883EC-4385-429A-B433-B628C5FBBF5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ftr" sz="quarter" idx="11"/>
              </p:nvPr>
            </p:nvSpPr>
            <p:spPr>
              <a:blipFill>
                <a:blip r:embed="rId2"/>
                <a:stretch>
                  <a:fillRect b="-177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610F57-9963-4648-BAE5-D6A94AE5B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D37E44-2608-4BD3-AD34-8CF8B154208A}" type="slidenum">
              <a:rPr lang="ar-SA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479183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Streaming </a:t>
            </a:r>
            <a:r>
              <a:rPr lang="en-US" dirty="0" err="1"/>
              <a:t>MaxCut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26, 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Banff CC Workshop: Streaming+Sketching CSPs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D37E44-2608-4BD3-AD34-8CF8B154208A}" type="slidenum">
              <a:rPr lang="ar-SA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 bwMode="auto">
          <a:xfrm>
            <a:off x="4517479" y="1336766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3095898" y="1546860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5969726" y="1630680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924231" y="2169273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1210309" y="3530826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6958512" y="2272937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1667691" y="4801780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7591103" y="3771401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6958512" y="5109438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2791097" y="5722711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4149635" y="6023157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5608321" y="5905591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cxnSp>
        <p:nvCxnSpPr>
          <p:cNvPr id="18" name="Straight Connector 17"/>
          <p:cNvCxnSpPr>
            <a:stCxn id="11" idx="5"/>
            <a:endCxn id="10" idx="0"/>
          </p:cNvCxnSpPr>
          <p:nvPr/>
        </p:nvCxnSpPr>
        <p:spPr bwMode="auto">
          <a:xfrm flipV="1">
            <a:off x="1366407" y="2169273"/>
            <a:ext cx="649264" cy="151765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423147860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Streaming </a:t>
            </a:r>
            <a:r>
              <a:rPr lang="en-US" dirty="0" err="1"/>
              <a:t>MaxCut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26, 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Banff CC Workshop: Streaming+Sketching CSPs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D37E44-2608-4BD3-AD34-8CF8B154208A}" type="slidenum">
              <a:rPr lang="ar-SA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 bwMode="auto">
          <a:xfrm>
            <a:off x="4517479" y="1336766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3095898" y="1546860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5969726" y="1630680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924231" y="2169273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1210309" y="3530826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6958512" y="2272937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1667691" y="4801780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7591103" y="3771401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6958512" y="5109438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2791097" y="5722711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4149635" y="6023157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5608321" y="5905591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cxnSp>
        <p:nvCxnSpPr>
          <p:cNvPr id="18" name="Straight Connector 17"/>
          <p:cNvCxnSpPr>
            <a:stCxn id="8" idx="4"/>
            <a:endCxn id="16" idx="0"/>
          </p:cNvCxnSpPr>
          <p:nvPr/>
        </p:nvCxnSpPr>
        <p:spPr bwMode="auto">
          <a:xfrm flipH="1">
            <a:off x="2882537" y="1729740"/>
            <a:ext cx="304801" cy="399297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197586727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Streaming </a:t>
            </a:r>
            <a:r>
              <a:rPr lang="en-US" dirty="0" err="1"/>
              <a:t>MaxCut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26, 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Banff CC Workshop: Streaming+Sketching CSPs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D37E44-2608-4BD3-AD34-8CF8B154208A}" type="slidenum">
              <a:rPr lang="ar-SA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 bwMode="auto">
          <a:xfrm>
            <a:off x="4517479" y="1336766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3095898" y="1546860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5969726" y="1630680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924231" y="2169273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1210309" y="3530826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6958512" y="2272937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1667691" y="4801780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7591103" y="3771401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6958512" y="5109438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2791097" y="5722711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4149635" y="6023157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5608321" y="5905591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cxnSp>
        <p:nvCxnSpPr>
          <p:cNvPr id="18" name="Straight Connector 17"/>
          <p:cNvCxnSpPr>
            <a:stCxn id="11" idx="7"/>
            <a:endCxn id="9" idx="3"/>
          </p:cNvCxnSpPr>
          <p:nvPr/>
        </p:nvCxnSpPr>
        <p:spPr bwMode="auto">
          <a:xfrm flipV="1">
            <a:off x="1366407" y="1786778"/>
            <a:ext cx="4630101" cy="177083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269136826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Streaming </a:t>
            </a:r>
            <a:r>
              <a:rPr lang="en-US" dirty="0" err="1"/>
              <a:t>MaxCut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26, 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Banff CC Workshop: Streaming+Sketching CSPs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D37E44-2608-4BD3-AD34-8CF8B154208A}" type="slidenum">
              <a:rPr lang="ar-SA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 bwMode="auto">
          <a:xfrm>
            <a:off x="4517479" y="1336766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3095898" y="1546860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5969726" y="1630680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924231" y="2169273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1210309" y="3530826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6958512" y="2272937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1667691" y="4801780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7591103" y="3771401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6958512" y="5109438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2791097" y="5722711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4149635" y="6023157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5608321" y="5905591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cxnSp>
        <p:nvCxnSpPr>
          <p:cNvPr id="18" name="Straight Connector 17"/>
          <p:cNvCxnSpPr>
            <a:stCxn id="15" idx="6"/>
            <a:endCxn id="14" idx="6"/>
          </p:cNvCxnSpPr>
          <p:nvPr/>
        </p:nvCxnSpPr>
        <p:spPr bwMode="auto">
          <a:xfrm flipV="1">
            <a:off x="7141392" y="3862841"/>
            <a:ext cx="632591" cy="133803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037499686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Streaming </a:t>
            </a:r>
            <a:r>
              <a:rPr lang="en-US" dirty="0" err="1"/>
              <a:t>MaxCut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26, 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Banff CC Workshop: Streaming+Sketching CSPs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D37E44-2608-4BD3-AD34-8CF8B154208A}" type="slidenum">
              <a:rPr lang="ar-SA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 bwMode="auto">
          <a:xfrm>
            <a:off x="4517479" y="1336766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3095898" y="1546860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5969726" y="1630680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924231" y="2169273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1210309" y="3530826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6958512" y="2272937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1667691" y="4801780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7591103" y="3771401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6958512" y="5109438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2791097" y="5722711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4149635" y="6023157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5608321" y="5905591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cxnSp>
        <p:nvCxnSpPr>
          <p:cNvPr id="18" name="Straight Connector 17"/>
          <p:cNvCxnSpPr>
            <a:stCxn id="11" idx="0"/>
            <a:endCxn id="16" idx="4"/>
          </p:cNvCxnSpPr>
          <p:nvPr/>
        </p:nvCxnSpPr>
        <p:spPr bwMode="auto">
          <a:xfrm>
            <a:off x="1301749" y="3530826"/>
            <a:ext cx="1580788" cy="2374765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436255194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Streaming </a:t>
            </a:r>
            <a:r>
              <a:rPr lang="en-US" dirty="0" err="1"/>
              <a:t>MaxCut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26, 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Banff CC Workshop: Streaming+Sketching CSPs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D37E44-2608-4BD3-AD34-8CF8B154208A}" type="slidenum">
              <a:rPr lang="ar-SA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 bwMode="auto">
          <a:xfrm>
            <a:off x="4517479" y="1336766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3095898" y="1546860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5969726" y="1630680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924231" y="2169273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1210309" y="3530826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6958512" y="2272937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1667691" y="4801780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7591103" y="3771401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6958512" y="5109438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2791097" y="5722711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4149635" y="6023157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5608321" y="5905591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cxnSp>
        <p:nvCxnSpPr>
          <p:cNvPr id="21" name="Straight Connector 20"/>
          <p:cNvCxnSpPr>
            <a:stCxn id="12" idx="2"/>
            <a:endCxn id="13" idx="4"/>
          </p:cNvCxnSpPr>
          <p:nvPr/>
        </p:nvCxnSpPr>
        <p:spPr bwMode="auto">
          <a:xfrm flipH="1">
            <a:off x="1759131" y="2364377"/>
            <a:ext cx="5199381" cy="262028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734300770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Streaming </a:t>
            </a:r>
            <a:r>
              <a:rPr lang="en-US" dirty="0" err="1"/>
              <a:t>MaxCut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26, 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Banff CC Workshop: Streaming+Sketching CSPs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D37E44-2608-4BD3-AD34-8CF8B154208A}" type="slidenum">
              <a:rPr lang="ar-SA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 bwMode="auto">
          <a:xfrm>
            <a:off x="4517479" y="1336766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3095898" y="1546860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5969726" y="1630680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924231" y="2169273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1210309" y="3530826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6958512" y="2272937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1667691" y="4801780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7591103" y="3771401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6958512" y="5109438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2791097" y="5722711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4149635" y="6023157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5608321" y="5905591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cxnSp>
        <p:nvCxnSpPr>
          <p:cNvPr id="18" name="Straight Connector 17"/>
          <p:cNvCxnSpPr>
            <a:stCxn id="11" idx="6"/>
            <a:endCxn id="13" idx="0"/>
          </p:cNvCxnSpPr>
          <p:nvPr/>
        </p:nvCxnSpPr>
        <p:spPr bwMode="auto">
          <a:xfrm>
            <a:off x="1393189" y="3622266"/>
            <a:ext cx="365942" cy="117951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572542636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Streaming </a:t>
            </a:r>
            <a:r>
              <a:rPr lang="en-US" dirty="0" err="1"/>
              <a:t>MaxCut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26, 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Banff CC Workshop: Streaming+Sketching CSPs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D37E44-2608-4BD3-AD34-8CF8B154208A}" type="slidenum">
              <a:rPr lang="ar-SA" smtClean="0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 bwMode="auto">
          <a:xfrm>
            <a:off x="4517479" y="1336766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3095898" y="1546860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5969726" y="1630680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924231" y="2169273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1210309" y="3530826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6958512" y="2272937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1667691" y="4801780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7591103" y="3771401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6958512" y="5109438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2791097" y="5722711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4149635" y="6023157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5608321" y="5905591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cxnSp>
        <p:nvCxnSpPr>
          <p:cNvPr id="18" name="Straight Connector 17"/>
          <p:cNvCxnSpPr>
            <a:stCxn id="12" idx="6"/>
            <a:endCxn id="10" idx="5"/>
          </p:cNvCxnSpPr>
          <p:nvPr/>
        </p:nvCxnSpPr>
        <p:spPr bwMode="auto">
          <a:xfrm flipH="1" flipV="1">
            <a:off x="2080329" y="2325371"/>
            <a:ext cx="5061063" cy="3900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700260917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Streaming </a:t>
            </a:r>
            <a:r>
              <a:rPr lang="en-US" dirty="0" err="1"/>
              <a:t>MaxCut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26, 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Banff CC Workshop: Streaming+Sketching CSPs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D37E44-2608-4BD3-AD34-8CF8B154208A}" type="slidenum">
              <a:rPr lang="ar-SA" smtClean="0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 bwMode="auto">
          <a:xfrm>
            <a:off x="4517479" y="1336766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3095898" y="1546860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5969726" y="1630680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924231" y="2169273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1210309" y="3530826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6958512" y="2272937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1667691" y="4801780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7591103" y="3771401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6958512" y="5109438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2791097" y="5722711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4149635" y="6023157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5608321" y="5905591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cxnSp>
        <p:nvCxnSpPr>
          <p:cNvPr id="18" name="Straight Connector 17"/>
          <p:cNvCxnSpPr>
            <a:stCxn id="8" idx="2"/>
            <a:endCxn id="13" idx="0"/>
          </p:cNvCxnSpPr>
          <p:nvPr/>
        </p:nvCxnSpPr>
        <p:spPr bwMode="auto">
          <a:xfrm flipH="1">
            <a:off x="1759131" y="1638300"/>
            <a:ext cx="1336767" cy="316348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269967197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Streaming </a:t>
            </a:r>
            <a:r>
              <a:rPr lang="en-US" dirty="0" err="1"/>
              <a:t>MaxCut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26, 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Banff CC Workshop: Streaming+Sketching CSPs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D37E44-2608-4BD3-AD34-8CF8B154208A}" type="slidenum">
              <a:rPr lang="ar-SA" smtClean="0"/>
              <a:pPr>
                <a:defRPr/>
              </a:pPr>
              <a:t>29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 bwMode="auto">
          <a:xfrm>
            <a:off x="4517479" y="1336766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3095898" y="1546860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5969726" y="1630680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924231" y="2169273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1210309" y="3530826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6958512" y="2272937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1667691" y="4801780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7591103" y="3771401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6958512" y="5109438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2791097" y="5722711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4149635" y="6023157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5608321" y="5905591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cxnSp>
        <p:nvCxnSpPr>
          <p:cNvPr id="18" name="Straight Connector 17"/>
          <p:cNvCxnSpPr>
            <a:stCxn id="12" idx="2"/>
            <a:endCxn id="7" idx="4"/>
          </p:cNvCxnSpPr>
          <p:nvPr/>
        </p:nvCxnSpPr>
        <p:spPr bwMode="auto">
          <a:xfrm flipH="1" flipV="1">
            <a:off x="4608919" y="1519646"/>
            <a:ext cx="2349593" cy="84473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680393205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16D19-318F-4D7C-A923-6B1399BCE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381000"/>
            <a:ext cx="8541657" cy="609600"/>
          </a:xfrm>
        </p:spPr>
        <p:txBody>
          <a:bodyPr/>
          <a:lstStyle/>
          <a:p>
            <a:r>
              <a:rPr lang="en-US" dirty="0"/>
              <a:t>Constraint Satisfaction Problems (CSPs)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49D0864-B19B-4BBF-B25A-515ECC2143C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371600"/>
                <a:ext cx="8686800" cy="4724400"/>
              </a:xfrm>
            </p:spPr>
            <p:txBody>
              <a:bodyPr/>
              <a:lstStyle/>
              <a:p>
                <a:r>
                  <a:rPr lang="en-US" dirty="0"/>
                  <a:t>Class of infinitely many problems.</a:t>
                </a:r>
              </a:p>
              <a:p>
                <a:endParaRPr lang="en-US" dirty="0"/>
              </a:p>
              <a:p>
                <a:r>
                  <a:rPr lang="en-US" dirty="0"/>
                  <a:t>Specified by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:r>
                  <a:rPr lang="en-US" dirty="0"/>
                  <a:t>and family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⊆</m:t>
                    </m:r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: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b="0" i="1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m:rPr>
                            <m:lit/>
                          </m:rP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{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}</m:t>
                        </m:r>
                      </m:e>
                    </m:d>
                  </m:oMath>
                </a14:m>
                <a:r>
                  <a:rPr lang="en-US" dirty="0"/>
                  <a:t>.</a:t>
                </a:r>
              </a:p>
              <a:p>
                <a:endParaRPr lang="en-US" dirty="0"/>
              </a:p>
              <a:p>
                <a:r>
                  <a:rPr lang="en-US" dirty="0"/>
                  <a:t>Instance of </a:t>
                </a:r>
                <a:r>
                  <a:rPr lang="en-US" dirty="0" err="1"/>
                  <a:t>MaxCSP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Ψ</m:t>
                    </m:r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 ; </a:t>
                </a:r>
                <a:r>
                  <a:rPr lang="en-US" sz="2000" dirty="0"/>
                  <a:t>Constraint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</m:sSub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</m:sSub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</a:rPr>
                  <a:t>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b="0" i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endParaRPr lang="en-US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𝑜𝑝𝑡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Ψ</m:t>
                        </m:r>
                      </m:e>
                    </m:d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max</m:t>
                            </m:r>
                          </m:e>
                          <m:lim>
                            <m:r>
                              <a:rPr lang="en-US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US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∈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b="0" i="1" smtClean="0">
                                        <a:solidFill>
                                          <a:schemeClr val="accent1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accent1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nary>
                              <m:naryPr>
                                <m:chr m:val="∑"/>
                                <m:supHide m:val="on"/>
                                <m:ctrlPr>
                                  <a:rPr lang="en-US" b="0" i="1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  <m:sup/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accent1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accent1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accent1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b="0" i="1" smtClean="0">
                                        <a:solidFill>
                                          <a:schemeClr val="accent1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accent1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</m:d>
                                <m:r>
                                  <a:rPr lang="en-US" b="0" i="1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nary>
                          </m:e>
                        </m:d>
                      </m:e>
                    </m:func>
                  </m:oMath>
                </a14:m>
                <a:endParaRPr lang="en-US" dirty="0"/>
              </a:p>
              <a:p>
                <a:r>
                  <a:rPr lang="en-US" dirty="0"/>
                  <a:t>Examples: </a:t>
                </a:r>
              </a:p>
              <a:p>
                <a:pPr lvl="1"/>
                <a:r>
                  <a:rPr lang="en-US" dirty="0" err="1"/>
                  <a:t>MaxCut</a:t>
                </a:r>
                <a:r>
                  <a:rPr lang="en-US" dirty="0"/>
                  <a:t> (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={⊕}</m:t>
                    </m:r>
                  </m:oMath>
                </a14:m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:r>
                  <a:rPr lang="en-US" dirty="0"/>
                  <a:t>)</a:t>
                </a:r>
              </a:p>
              <a:p>
                <a:pPr lvl="1"/>
                <a:r>
                  <a:rPr lang="en-US" dirty="0" err="1"/>
                  <a:t>MaxDicut</a:t>
                </a:r>
                <a:r>
                  <a:rPr lang="en-US" dirty="0"/>
                  <a:t> (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∧</m:t>
                        </m:r>
                        <m:acc>
                          <m:accPr>
                            <m:chr m:val="̅"/>
                            <m:ctrlPr>
                              <a:rPr lang="en-US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)</m:t>
                    </m:r>
                  </m:oMath>
                </a14:m>
                <a:endParaRPr lang="en-US" b="0" dirty="0"/>
              </a:p>
              <a:p>
                <a:pPr lvl="1"/>
                <a:r>
                  <a:rPr lang="en-US" sz="1600" dirty="0"/>
                  <a:t>Max 3SAT (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16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d>
                    <m:r>
                      <a:rPr lang="en-US" sz="16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11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600" dirty="0"/>
                  <a:t>, Max Exact 3SAT (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16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d>
                    <m:r>
                      <a:rPr lang="en-US" sz="16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r>
                  <a:rPr lang="en-US" sz="1600" dirty="0"/>
                  <a:t>), Max </a:t>
                </a:r>
                <a:r>
                  <a:rPr lang="en-US" sz="1600" i="1" dirty="0">
                    <a:solidFill>
                      <a:schemeClr val="accent1">
                        <a:lumMod val="75000"/>
                      </a:schemeClr>
                    </a:solidFill>
                  </a:rPr>
                  <a:t>q</a:t>
                </a:r>
                <a:r>
                  <a:rPr lang="en-US" sz="1600" dirty="0"/>
                  <a:t>-</a:t>
                </a:r>
                <a:r>
                  <a:rPr lang="en-US" sz="1600" dirty="0" err="1"/>
                  <a:t>Colorability</a:t>
                </a:r>
                <a:r>
                  <a:rPr lang="en-US" sz="1600" dirty="0"/>
                  <a:t>.</a:t>
                </a:r>
              </a:p>
              <a:p>
                <a:pPr marL="457200" lvl="1" indent="0">
                  <a:buNone/>
                </a:pPr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49D0864-B19B-4BBF-B25A-515ECC2143C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371600"/>
                <a:ext cx="8686800" cy="4724400"/>
              </a:xfrm>
              <a:blipFill>
                <a:blip r:embed="rId2"/>
                <a:stretch>
                  <a:fillRect l="-351" t="-1161" b="-55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6361E8-DAA7-47D6-8CD2-BB8F1212A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26, 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F55A00-CF46-41CC-9925-B3B8C1A28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Banff CC Workshop: Streaming+Sketching CSPs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555B84-0C4F-402C-8913-9D617DABE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D37E44-2608-4BD3-AD34-8CF8B154208A}" type="slidenum">
              <a:rPr lang="ar-SA" smtClean="0"/>
              <a:pPr>
                <a:defRPr/>
              </a:pPr>
              <a:t>3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E37316E-E011-4CE2-A35D-5820F4F84498}"/>
                  </a:ext>
                </a:extLst>
              </p:cNvPr>
              <p:cNvSpPr txBox="1"/>
              <p:nvPr/>
            </p:nvSpPr>
            <p:spPr>
              <a:xfrm>
                <a:off x="6518779" y="1300913"/>
                <a:ext cx="2238143" cy="523220"/>
              </a:xfrm>
              <a:prstGeom prst="rect">
                <a:avLst/>
              </a:prstGeom>
              <a:solidFill>
                <a:schemeClr val="tx2"/>
              </a:solidFill>
              <a:ln w="63500"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>
                  <a:buNone/>
                </a:pPr>
                <a:r>
                  <a:rPr lang="en-US" sz="2800" dirty="0" err="1"/>
                  <a:t>MaxCSP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d>
                    <m:r>
                      <a:rPr lang="en-US" sz="28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E37316E-E011-4CE2-A35D-5820F4F844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8779" y="1300913"/>
                <a:ext cx="2238143" cy="523220"/>
              </a:xfrm>
              <a:prstGeom prst="rect">
                <a:avLst/>
              </a:prstGeom>
              <a:blipFill>
                <a:blip r:embed="rId3"/>
                <a:stretch>
                  <a:fillRect l="-3704" t="-7292" b="-28125"/>
                </a:stretch>
              </a:blipFill>
              <a:ln w="6350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7404537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Streaming </a:t>
            </a:r>
            <a:r>
              <a:rPr lang="en-US" dirty="0" err="1"/>
              <a:t>MaxCut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26, 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Banff CC Workshop: Streaming+Sketching CSPs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D37E44-2608-4BD3-AD34-8CF8B154208A}" type="slidenum">
              <a:rPr lang="ar-SA" smtClean="0"/>
              <a:pPr>
                <a:defRPr/>
              </a:pPr>
              <a:t>30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 bwMode="auto">
          <a:xfrm>
            <a:off x="4517479" y="1336766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3095898" y="1546860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5969726" y="1630680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924231" y="2169273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1210309" y="3530826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6958512" y="2272937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1667691" y="4801780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7591103" y="3771401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6958512" y="5109438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2791097" y="5722711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4149635" y="6023157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5608321" y="5905591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cxnSp>
        <p:nvCxnSpPr>
          <p:cNvPr id="18" name="Straight Connector 17"/>
          <p:cNvCxnSpPr>
            <a:stCxn id="15" idx="2"/>
            <a:endCxn id="10" idx="5"/>
          </p:cNvCxnSpPr>
          <p:nvPr/>
        </p:nvCxnSpPr>
        <p:spPr bwMode="auto">
          <a:xfrm flipH="1" flipV="1">
            <a:off x="2080329" y="2325371"/>
            <a:ext cx="4878183" cy="287550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052604782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Streaming </a:t>
            </a:r>
            <a:r>
              <a:rPr lang="en-US" dirty="0" err="1"/>
              <a:t>MaxCut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26, 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Banff CC Workshop: Streaming+Sketching CSPs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D37E44-2608-4BD3-AD34-8CF8B154208A}" type="slidenum">
              <a:rPr lang="ar-SA" smtClean="0"/>
              <a:pPr>
                <a:defRPr/>
              </a:pPr>
              <a:t>31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 bwMode="auto">
          <a:xfrm>
            <a:off x="4517479" y="1336766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3095898" y="1546860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5969726" y="1630680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924231" y="2169273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1210309" y="3530826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6958512" y="2272937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1667691" y="4801780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7591103" y="3771401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6958512" y="5109438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2791097" y="5722711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4149635" y="6023157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5608321" y="5905591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cxnSp>
        <p:nvCxnSpPr>
          <p:cNvPr id="18" name="Straight Connector 17"/>
          <p:cNvCxnSpPr>
            <a:stCxn id="8" idx="6"/>
            <a:endCxn id="10" idx="6"/>
          </p:cNvCxnSpPr>
          <p:nvPr/>
        </p:nvCxnSpPr>
        <p:spPr bwMode="auto">
          <a:xfrm flipH="1">
            <a:off x="2107111" y="1638300"/>
            <a:ext cx="1171667" cy="62241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849434696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Streaming </a:t>
            </a:r>
            <a:r>
              <a:rPr lang="en-US" dirty="0" err="1"/>
              <a:t>MaxCut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26, 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Banff CC Workshop: Streaming+Sketching CSPs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D37E44-2608-4BD3-AD34-8CF8B154208A}" type="slidenum">
              <a:rPr lang="ar-SA" smtClean="0"/>
              <a:pPr>
                <a:defRPr/>
              </a:pPr>
              <a:t>32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 bwMode="auto">
          <a:xfrm>
            <a:off x="4517479" y="1336766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3095898" y="1546860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5969726" y="1630680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924231" y="2169273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1210309" y="3530826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6958512" y="2272937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1667691" y="4801780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7591103" y="3771401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6958512" y="5109438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2791097" y="5722711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4149635" y="6023157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5608321" y="5905591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cxnSp>
        <p:nvCxnSpPr>
          <p:cNvPr id="18" name="Straight Connector 17"/>
          <p:cNvCxnSpPr>
            <a:stCxn id="15" idx="2"/>
            <a:endCxn id="19" idx="4"/>
          </p:cNvCxnSpPr>
          <p:nvPr/>
        </p:nvCxnSpPr>
        <p:spPr bwMode="auto">
          <a:xfrm flipH="1">
            <a:off x="5699761" y="5200878"/>
            <a:ext cx="1258751" cy="88759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214680642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Streaming </a:t>
            </a:r>
            <a:r>
              <a:rPr lang="en-US" dirty="0" err="1"/>
              <a:t>MaxCut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26, 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Banff CC Workshop: Streaming+Sketching CSPs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D37E44-2608-4BD3-AD34-8CF8B154208A}" type="slidenum">
              <a:rPr lang="ar-SA" smtClean="0"/>
              <a:pPr>
                <a:defRPr/>
              </a:pPr>
              <a:t>33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 bwMode="auto">
          <a:xfrm>
            <a:off x="4517479" y="1336766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3095898" y="1546860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5969726" y="1630680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924231" y="2169273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1210309" y="3530826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6958512" y="2272937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1667691" y="4801780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7591103" y="3771401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6958512" y="5109438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2791097" y="5722711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4149635" y="6023157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5608321" y="5905591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cxnSp>
        <p:nvCxnSpPr>
          <p:cNvPr id="18" name="Straight Connector 17"/>
          <p:cNvCxnSpPr>
            <a:stCxn id="9" idx="4"/>
            <a:endCxn id="12" idx="1"/>
          </p:cNvCxnSpPr>
          <p:nvPr/>
        </p:nvCxnSpPr>
        <p:spPr bwMode="auto">
          <a:xfrm>
            <a:off x="6061166" y="1813560"/>
            <a:ext cx="924128" cy="48615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671988746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Streaming </a:t>
            </a:r>
            <a:r>
              <a:rPr lang="en-US" dirty="0" err="1"/>
              <a:t>MaxCut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26, 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Banff CC Workshop: Streaming+Sketching CSPs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D37E44-2608-4BD3-AD34-8CF8B154208A}" type="slidenum">
              <a:rPr lang="ar-SA" smtClean="0"/>
              <a:pPr>
                <a:defRPr/>
              </a:pPr>
              <a:t>34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 bwMode="auto">
          <a:xfrm>
            <a:off x="4517479" y="1336766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3095898" y="1546860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5969726" y="1630680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924231" y="2169273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1210309" y="3530826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6958512" y="2272937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1667691" y="4801780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7591103" y="3771401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6958512" y="5109438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2791097" y="5722711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4149635" y="6023157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5608321" y="5905591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cxnSp>
        <p:nvCxnSpPr>
          <p:cNvPr id="18" name="Straight Connector 17"/>
          <p:cNvCxnSpPr>
            <a:stCxn id="16" idx="3"/>
            <a:endCxn id="16" idx="2"/>
          </p:cNvCxnSpPr>
          <p:nvPr/>
        </p:nvCxnSpPr>
        <p:spPr bwMode="auto">
          <a:xfrm flipH="1" flipV="1">
            <a:off x="2791097" y="5814151"/>
            <a:ext cx="26782" cy="6465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Straight Connector 21"/>
          <p:cNvCxnSpPr>
            <a:stCxn id="16" idx="4"/>
            <a:endCxn id="15" idx="6"/>
          </p:cNvCxnSpPr>
          <p:nvPr/>
        </p:nvCxnSpPr>
        <p:spPr bwMode="auto">
          <a:xfrm flipV="1">
            <a:off x="2882537" y="5200878"/>
            <a:ext cx="4258855" cy="70471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273058946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Streaming </a:t>
            </a:r>
            <a:r>
              <a:rPr lang="en-US" dirty="0" err="1"/>
              <a:t>MaxCut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26, 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Banff CC Workshop: Streaming+Sketching CSPs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D37E44-2608-4BD3-AD34-8CF8B154208A}" type="slidenum">
              <a:rPr lang="ar-SA" smtClean="0"/>
              <a:pPr>
                <a:defRPr/>
              </a:pPr>
              <a:t>35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 bwMode="auto">
          <a:xfrm>
            <a:off x="4517479" y="1336766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3095898" y="1546860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5969726" y="1630680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924231" y="2169273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1210309" y="3530826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6958512" y="2272937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1667691" y="4801780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7591103" y="3771401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6958512" y="5109438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2791097" y="5722711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4149635" y="6023157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5608321" y="5905591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cxnSp>
        <p:nvCxnSpPr>
          <p:cNvPr id="18" name="Straight Connector 17"/>
          <p:cNvCxnSpPr>
            <a:stCxn id="11" idx="6"/>
            <a:endCxn id="7" idx="3"/>
          </p:cNvCxnSpPr>
          <p:nvPr/>
        </p:nvCxnSpPr>
        <p:spPr bwMode="auto">
          <a:xfrm flipV="1">
            <a:off x="1393189" y="1492864"/>
            <a:ext cx="3151072" cy="212940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321138188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Streaming </a:t>
            </a:r>
            <a:r>
              <a:rPr lang="en-US" dirty="0" err="1"/>
              <a:t>MaxCut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26, 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Banff CC Workshop: Streaming+Sketching CSPs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D37E44-2608-4BD3-AD34-8CF8B154208A}" type="slidenum">
              <a:rPr lang="ar-SA" smtClean="0"/>
              <a:pPr>
                <a:defRPr/>
              </a:pPr>
              <a:t>36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 bwMode="auto">
          <a:xfrm>
            <a:off x="4517479" y="1336766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3095898" y="1546860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5969726" y="1630680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924231" y="2169273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1210309" y="3530826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6958512" y="2272937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1667691" y="4801780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7591103" y="3771401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6958512" y="5109438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2791097" y="5722711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4149635" y="6023157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5608321" y="5905591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cxnSp>
        <p:nvCxnSpPr>
          <p:cNvPr id="18" name="Straight Connector 17"/>
          <p:cNvCxnSpPr>
            <a:stCxn id="15" idx="6"/>
            <a:endCxn id="13" idx="5"/>
          </p:cNvCxnSpPr>
          <p:nvPr/>
        </p:nvCxnSpPr>
        <p:spPr bwMode="auto">
          <a:xfrm flipH="1" flipV="1">
            <a:off x="1823789" y="4957878"/>
            <a:ext cx="5317603" cy="2430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514387526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Streaming </a:t>
            </a:r>
            <a:r>
              <a:rPr lang="en-US" dirty="0" err="1"/>
              <a:t>MaxCut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26, 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Banff CC Workshop: Streaming+Sketching CSPs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D37E44-2608-4BD3-AD34-8CF8B154208A}" type="slidenum">
              <a:rPr lang="ar-SA" smtClean="0"/>
              <a:pPr>
                <a:defRPr/>
              </a:pPr>
              <a:t>37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 bwMode="auto">
          <a:xfrm>
            <a:off x="4517479" y="1336766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3095898" y="1546860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5969726" y="1630680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924231" y="2169273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1210309" y="3530826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6958512" y="2272937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1667691" y="4801780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7591103" y="3771401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6958512" y="5109438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2791097" y="5722711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4149635" y="6023157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5608321" y="5905591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cxnSp>
        <p:nvCxnSpPr>
          <p:cNvPr id="18" name="Straight Connector 17"/>
          <p:cNvCxnSpPr>
            <a:stCxn id="12" idx="2"/>
            <a:endCxn id="14" idx="1"/>
          </p:cNvCxnSpPr>
          <p:nvPr/>
        </p:nvCxnSpPr>
        <p:spPr bwMode="auto">
          <a:xfrm>
            <a:off x="6958512" y="2364377"/>
            <a:ext cx="659373" cy="143380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255680491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Streaming </a:t>
            </a:r>
            <a:r>
              <a:rPr lang="en-US" dirty="0" err="1"/>
              <a:t>MaxCut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26, 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Banff CC Workshop: Streaming+Sketching CSPs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D37E44-2608-4BD3-AD34-8CF8B154208A}" type="slidenum">
              <a:rPr lang="ar-SA" smtClean="0"/>
              <a:pPr>
                <a:defRPr/>
              </a:pPr>
              <a:t>38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 bwMode="auto">
          <a:xfrm>
            <a:off x="4517479" y="1336766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3095898" y="1546860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5969726" y="1630680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924231" y="2169273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1210309" y="3530826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6958512" y="2272937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1667691" y="4801780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7591103" y="3771401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6958512" y="5109438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2791097" y="5722711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4149635" y="6023157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5608321" y="5905591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cxnSp>
        <p:nvCxnSpPr>
          <p:cNvPr id="18" name="Straight Connector 17"/>
          <p:cNvCxnSpPr>
            <a:stCxn id="15" idx="1"/>
            <a:endCxn id="7" idx="4"/>
          </p:cNvCxnSpPr>
          <p:nvPr/>
        </p:nvCxnSpPr>
        <p:spPr bwMode="auto">
          <a:xfrm flipH="1" flipV="1">
            <a:off x="4608919" y="1519646"/>
            <a:ext cx="2376375" cy="361657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811324789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BB7B7-F8A0-2075-A035-920AC064A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Max Cut Lower Bound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FF9A6F9-E481-F931-4E1A-7D5E90BE520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Hard distributions:</a:t>
                </a:r>
              </a:p>
              <a:p>
                <a:pPr lvl="1"/>
                <a:r>
                  <a:rPr lang="en-US" sz="2000" dirty="0"/>
                  <a:t>YES: Random union of matchings crossing hidden bipartition</a:t>
                </a:r>
              </a:p>
              <a:p>
                <a:pPr lvl="1"/>
                <a:r>
                  <a:rPr lang="en-US" sz="2000" dirty="0"/>
                  <a:t>NO: Random union of matchings.</a:t>
                </a:r>
              </a:p>
              <a:p>
                <a:r>
                  <a:rPr lang="en-US" dirty="0"/>
                  <a:t>Analysis:</a:t>
                </a:r>
              </a:p>
              <a:p>
                <a:pPr lvl="1"/>
                <a:r>
                  <a:rPr lang="en-US" sz="2000" dirty="0"/>
                  <a:t>Divide long stream into O(1) smaller </a:t>
                </a:r>
                <a:r>
                  <a:rPr lang="en-US" sz="2000" dirty="0" err="1"/>
                  <a:t>substreams</a:t>
                </a:r>
                <a:r>
                  <a:rPr lang="en-US" sz="2000" dirty="0"/>
                  <a:t> – each </a:t>
                </a:r>
                <a:r>
                  <a:rPr lang="en-US" sz="2000" dirty="0" err="1"/>
                  <a:t>substream</a:t>
                </a:r>
                <a:r>
                  <a:rPr lang="en-US" sz="2000" dirty="0"/>
                  <a:t>=matching.</a:t>
                </a:r>
              </a:p>
              <a:p>
                <a:pPr lvl="1"/>
                <a:r>
                  <a:rPr lang="en-US" sz="2000" dirty="0"/>
                  <a:t>Algorithm learns nothing in any single </a:t>
                </a:r>
                <a:r>
                  <a:rPr lang="en-US" sz="2000" dirty="0" err="1"/>
                  <a:t>substream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⇐</m:t>
                    </m:r>
                  </m:oMath>
                </a14:m>
                <a:r>
                  <a:rPr lang="en-US" sz="2000" dirty="0"/>
                  <a:t> Boolean Hidden Matching Lower Bound [GKKRW]</a:t>
                </a:r>
              </a:p>
              <a:p>
                <a:pPr lvl="1"/>
                <a:r>
                  <a:rPr lang="en-US" sz="2000" dirty="0"/>
                  <a:t>Hybrid argument to combine O(1) </a:t>
                </a:r>
                <a:r>
                  <a:rPr lang="en-US" sz="2000" dirty="0" err="1"/>
                  <a:t>substreams</a:t>
                </a:r>
                <a:r>
                  <a:rPr lang="en-US" sz="2000" dirty="0"/>
                  <a:t>.</a:t>
                </a:r>
              </a:p>
              <a:p>
                <a:pPr lvl="1"/>
                <a:r>
                  <a:rPr lang="en-US" sz="2000" dirty="0"/>
                  <a:t>Yields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Ω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ad>
                          <m:radPr>
                            <m:degHide m:val="on"/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rad>
                      </m:e>
                    </m:d>
                  </m:oMath>
                </a14:m>
                <a:r>
                  <a:rPr lang="en-US" sz="2000" dirty="0"/>
                  <a:t> space lower bound to beat trivial approximation. 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dirty="0" smtClean="0">
                        <a:latin typeface="Cambria Math" panose="02040503050406030204" pitchFamily="18" charset="0"/>
                      </a:rPr>
                      <m:t>Ω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lower bound more complex – omitted.</a:t>
                </a:r>
              </a:p>
              <a:p>
                <a:pPr lvl="1"/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FF9A6F9-E481-F931-4E1A-7D5E90BE520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370" t="-1161" b="-4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91FC8-EBDD-A2DD-3427-F28F73B87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26, 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78FFD-53FD-081D-67A9-554B54E30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Banff CC Workshop: Streaming+Sketching CSPs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90CBFD-AB69-FFDF-6104-4BC13BF9C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D37E44-2608-4BD3-AD34-8CF8B154208A}" type="slidenum">
              <a:rPr lang="ar-SA" smtClean="0"/>
              <a:pPr>
                <a:defRPr/>
              </a:pPr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1117401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16D19-318F-4D7C-A923-6B1399BCE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381000"/>
            <a:ext cx="8541657" cy="609600"/>
          </a:xfrm>
        </p:spPr>
        <p:txBody>
          <a:bodyPr/>
          <a:lstStyle/>
          <a:p>
            <a:r>
              <a:rPr lang="en-US" dirty="0"/>
              <a:t>Constraint Satisfaction Problems (CSPs)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49D0864-B19B-4BBF-B25A-515ECC2143C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“Special Case”: Boolean </a:t>
                </a:r>
                <a:r>
                  <a:rPr lang="en-US" dirty="0" err="1"/>
                  <a:t>MaxCSP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d>
                  </m:oMath>
                </a14:m>
                <a:r>
                  <a:rPr lang="en-US" dirty="0"/>
                  <a:t>:</a:t>
                </a:r>
              </a:p>
              <a:p>
                <a:pPr lvl="1"/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</a:rPr>
                  <a:t>; </a:t>
                </a:r>
                <a:endParaRPr lang="en-US" dirty="0"/>
              </a:p>
              <a:p>
                <a:pPr lvl="1"/>
                <a:r>
                  <a:rPr lang="en-US" dirty="0"/>
                  <a:t>Constraints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,</m:t>
                    </m:r>
                    <m:acc>
                      <m:accPr>
                        <m:chr m:val="̅"/>
                        <m:ctrlP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,…,</m:t>
                    </m:r>
                    <m:acc>
                      <m:accPr>
                        <m:chr m:val="̅"/>
                        <m:ctrlP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acc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pPr lvl="2"/>
                <a:r>
                  <a:rPr lang="en-US" dirty="0"/>
                  <a:t>Constraints applied to </a:t>
                </a:r>
                <a:r>
                  <a:rPr lang="en-US" u="sng" dirty="0"/>
                  <a:t>literals</a:t>
                </a:r>
                <a:r>
                  <a:rPr lang="en-US" dirty="0"/>
                  <a:t>.</a:t>
                </a:r>
              </a:p>
              <a:p>
                <a:pPr lvl="2"/>
                <a:endParaRPr lang="en-US" dirty="0"/>
              </a:p>
              <a:p>
                <a:pPr lvl="1"/>
                <a:r>
                  <a:rPr lang="en-US" dirty="0"/>
                  <a:t>Warning: </a:t>
                </a:r>
                <a:r>
                  <a:rPr lang="en-US" dirty="0" err="1"/>
                  <a:t>MaxCSP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d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en-US" dirty="0"/>
                  <a:t> Boolean </a:t>
                </a:r>
                <a:r>
                  <a:rPr lang="en-US" dirty="0" err="1"/>
                  <a:t>MaxCSP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d>
                  </m:oMath>
                </a14:m>
                <a:endParaRPr lang="en-US" dirty="0"/>
              </a:p>
              <a:p>
                <a:pPr lvl="1"/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 ∃</m:t>
                    </m:r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:r>
                  <a:rPr lang="en-US" sz="1600" dirty="0" err="1"/>
                  <a:t>s.t.</a:t>
                </a:r>
                <a:r>
                  <a:rPr lang="en-US" dirty="0"/>
                  <a:t> Boolean </a:t>
                </a:r>
                <a:r>
                  <a:rPr lang="en-US" dirty="0" err="1"/>
                  <a:t>MaxCSP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US" dirty="0"/>
                  <a:t>MaxCSP</a:t>
                </a:r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</a:rPr>
                  <a:t>(G)</a:t>
                </a:r>
                <a:r>
                  <a:rPr lang="en-US" dirty="0"/>
                  <a:t>. (converse not true. </a:t>
                </a:r>
                <a:r>
                  <a:rPr lang="en-US" dirty="0" err="1"/>
                  <a:t>MaxCut</a:t>
                </a:r>
                <a:r>
                  <a:rPr lang="en-US" dirty="0"/>
                  <a:t>, </a:t>
                </a:r>
                <a:r>
                  <a:rPr lang="en-US" dirty="0" err="1"/>
                  <a:t>MaxDicut</a:t>
                </a:r>
                <a:r>
                  <a:rPr lang="en-US" dirty="0"/>
                  <a:t> …)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49D0864-B19B-4BBF-B25A-515ECC2143C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370" t="-12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6361E8-DAA7-47D6-8CD2-BB8F1212A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26, 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F55A00-CF46-41CC-9925-B3B8C1A28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Banff CC Workshop: Streaming+Sketching CSPs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555B84-0C4F-402C-8913-9D617DABE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D37E44-2608-4BD3-AD34-8CF8B154208A}" type="slidenum">
              <a:rPr lang="ar-SA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7371975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A4304-CE03-9E00-0AE8-53C313C97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Boolean Hidden Matching Problem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70B9195-EF89-A04A-A1F0-D28A34373F2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One-way communication problem.</a:t>
                </a:r>
              </a:p>
              <a:p>
                <a:r>
                  <a:rPr lang="en-US" dirty="0"/>
                  <a:t>Alice gets a random cut on vertex set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/>
                  <a:t>. </a:t>
                </a:r>
              </a:p>
              <a:p>
                <a:r>
                  <a:rPr lang="en-US" dirty="0"/>
                  <a:t>Bob gets a random matching on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dirty="0"/>
                  <a:t> of size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along with a 0/1 label on each edge.</a:t>
                </a:r>
              </a:p>
              <a:p>
                <a:pPr lvl="1"/>
                <a:r>
                  <a:rPr lang="en-US" dirty="0"/>
                  <a:t>NO: 0/1 labels random</a:t>
                </a:r>
              </a:p>
              <a:p>
                <a:pPr lvl="1"/>
                <a:r>
                  <a:rPr lang="en-US" dirty="0"/>
                  <a:t>YES: 1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edge crosses cut,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doesn’t cross.</a:t>
                </a:r>
              </a:p>
              <a:p>
                <a:r>
                  <a:rPr lang="en-US" dirty="0"/>
                  <a:t>Challenge: Alice sends message to Bob, Bob to distinguish YES from NO.</a:t>
                </a:r>
              </a:p>
              <a:p>
                <a:r>
                  <a:rPr lang="en-US" dirty="0"/>
                  <a:t>Lower bound theorem [GKKRW]: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Ω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rad>
                      </m:e>
                    </m:d>
                  </m:oMath>
                </a14:m>
                <a:r>
                  <a:rPr lang="en-US" dirty="0"/>
                  <a:t> communication required.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70B9195-EF89-A04A-A1F0-D28A34373F2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370" t="-11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90E3A6-4E02-6DC4-4F1B-14BAF8331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26, 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DD94E2-3055-40BF-4E35-CA5CF8E4A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Banff CC Workshop: Streaming+Sketching CSPs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DE3108-3C97-B70C-070A-EE9E86770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D37E44-2608-4BD3-AD34-8CF8B154208A}" type="slidenum">
              <a:rPr lang="ar-SA" smtClean="0"/>
              <a:pPr>
                <a:defRPr/>
              </a:pPr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1846500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GVV+CGV Algorithms for Max </a:t>
            </a:r>
            <a:r>
              <a:rPr lang="en-US" dirty="0" err="1"/>
              <a:t>DiCut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30629" y="1371600"/>
                <a:ext cx="9013371" cy="4724400"/>
              </a:xfrm>
            </p:spPr>
            <p:txBody>
              <a:bodyPr/>
              <a:lstStyle/>
              <a:p>
                <a:r>
                  <a:rPr lang="en-US" dirty="0"/>
                  <a:t>Define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𝐵𝑖𝑎𝑠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𝑖𝑛𝑑𝑒𝑔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𝑜𝑢𝑡𝑑𝑒𝑔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1" smtClean="0">
                        <a:latin typeface="Cambria Math" panose="02040503050406030204" pitchFamily="18" charset="0"/>
                      </a:rPr>
                      <m:t>Bias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≝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  <m:sup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𝐵𝑖𝑎𝑠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d>
                      </m:e>
                    </m:nary>
                  </m:oMath>
                </a14:m>
                <a:endParaRPr lang="en-US" dirty="0"/>
              </a:p>
              <a:p>
                <a:r>
                  <a:rPr lang="en-US" dirty="0"/>
                  <a:t>Claim 1 [GVV]: </a:t>
                </a:r>
              </a:p>
              <a:p>
                <a:pPr lvl="1"/>
                <a:r>
                  <a:rPr lang="en-US" sz="2000" dirty="0"/>
                  <a:t>Bias can be estimated in polylog space</a:t>
                </a:r>
                <a:r>
                  <a:rPr lang="en-US" sz="1800" dirty="0"/>
                  <a:t>.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800" dirty="0"/>
                  <a:t>-norm estimation)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𝐷𝑖𝑐𝑢𝑡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≤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𝐵𝑖𝑎𝑠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𝐵𝑖𝑎𝑠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𝐷𝑖𝑐𝑢𝑡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(Greedy rounding)</a:t>
                </a:r>
              </a:p>
              <a:p>
                <a:pPr lvl="1"/>
                <a:r>
                  <a:rPr lang="en-US" dirty="0"/>
                  <a:t>Output: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max</m:t>
                        </m:r>
                      </m:fName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den>
                            </m:f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𝐵𝑖𝑎𝑠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𝐺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d>
                      </m:e>
                    </m:func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2/5-approx.</a:t>
                </a:r>
              </a:p>
              <a:p>
                <a:r>
                  <a:rPr lang="en-US" dirty="0"/>
                  <a:t>Claim 2 [CGV]: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Bias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G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≤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⇒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𝐷𝑖𝑐𝑢𝑡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≥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𝐵𝑖𝑎𝑠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𝐵𝑖𝑎𝑠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en-US" dirty="0"/>
                  <a:t> (Rand. Rounding </a:t>
                </a:r>
                <a:r>
                  <a:rPr lang="en-US" dirty="0" err="1"/>
                  <a:t>w.p</a:t>
                </a:r>
                <a:r>
                  <a:rPr lang="en-US" dirty="0"/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𝐵𝑖𝑎𝑠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</m:d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𝐵𝑖𝑎𝑠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en-US" dirty="0"/>
                  <a:t>)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4/9-approx.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0629" y="1371600"/>
                <a:ext cx="9013371" cy="4724400"/>
              </a:xfrm>
              <a:blipFill>
                <a:blip r:embed="rId2"/>
                <a:stretch>
                  <a:fillRect l="-338" t="-1290" b="-5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26, 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Banff CC Workshop: Streaming+Sketching CSPs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D37E44-2608-4BD3-AD34-8CF8B154208A}" type="slidenum">
              <a:rPr lang="ar-SA" smtClean="0"/>
              <a:pPr>
                <a:defRPr/>
              </a:pPr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945002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Generalizing to other CSPs: Challenges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What is bias, say 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∧(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⊕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E.g.: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∧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⊕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∧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∧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⊕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e>
                    </m:d>
                  </m:oMath>
                </a14:m>
                <a:endParaRPr lang="en-US" b="0" dirty="0"/>
              </a:p>
              <a:p>
                <a:r>
                  <a:rPr lang="en-US" b="0" dirty="0"/>
                  <a:t>Why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b="0" dirty="0"/>
                  <a:t>-estimation useful in </a:t>
                </a:r>
                <a:r>
                  <a:rPr lang="en-US" b="0" dirty="0" err="1"/>
                  <a:t>Dicut</a:t>
                </a:r>
                <a:r>
                  <a:rPr lang="en-US" b="0" dirty="0"/>
                  <a:t> approximation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max</m:t>
                            </m:r>
                          </m:e>
                          <m:lim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…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∈</m:t>
                            </m:r>
                            <m:d>
                              <m:dPr>
                                <m:begChr m:val="{"/>
                                <m:endChr m:val="}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lim>
                        </m:limLow>
                      </m:fName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nary>
                              <m:naryPr>
                                <m:chr m:val="∑"/>
                                <m:supHide m:val="on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/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nary>
                          </m:e>
                        </m:d>
                      </m:e>
                    </m:func>
                  </m:oMath>
                </a14:m>
                <a:endParaRPr lang="en-US" b="0" dirty="0"/>
              </a:p>
              <a:p>
                <a:pPr lvl="1"/>
                <a:r>
                  <a:rPr lang="en-US" sz="2000" dirty="0"/>
                  <a:t>Useful generalization</a:t>
                </a:r>
                <a:r>
                  <a:rPr lang="en-US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</m:d>
                          </m:e>
                        </m:d>
                      </m:e>
                      <m:sub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∞</m:t>
                            </m:r>
                          </m:e>
                        </m:d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≔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max</m:t>
                            </m:r>
                          </m:e>
                          <m:li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∈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nary>
                              <m:naryPr>
                                <m:chr m:val="∑"/>
                                <m:supHide m:val="on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/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  <m:d>
                                      <m:d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b>
                                </m:sSub>
                              </m:e>
                            </m:nary>
                          </m:e>
                        </m:d>
                      </m:e>
                    </m:func>
                  </m:oMath>
                </a14:m>
                <a:endParaRPr lang="en-US" b="0" dirty="0"/>
              </a:p>
              <a:p>
                <a:pPr lvl="1"/>
                <a:r>
                  <a:rPr lang="en-US" b="0" dirty="0"/>
                  <a:t>Computable in </a:t>
                </a:r>
                <a:r>
                  <a:rPr lang="en-US" b="0" dirty="0" err="1"/>
                  <a:t>polylog</a:t>
                </a:r>
                <a:r>
                  <a:rPr lang="en-US" b="0" dirty="0"/>
                  <a:t> space</a:t>
                </a:r>
              </a:p>
              <a:p>
                <a:r>
                  <a:rPr lang="en-US" dirty="0" err="1"/>
                  <a:t>Dicut</a:t>
                </a:r>
                <a:r>
                  <a:rPr lang="en-US" dirty="0"/>
                  <a:t> Analysis: Graph theory, some 3-var. calculus, Why did rounding end up optimal?</a:t>
                </a:r>
                <a:endParaRPr lang="en-US" b="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370" t="-12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26, 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Banff CC Workshop: Streaming+Sketching CSPs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D37E44-2608-4BD3-AD34-8CF8B154208A}" type="slidenum">
              <a:rPr lang="ar-SA" smtClean="0"/>
              <a:pPr>
                <a:defRPr/>
              </a:pPr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692760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05E8D-4EB2-BB20-48AF-2332E4B7C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Dichotomy for Sketching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A55C10A-5923-E2E3-0EC9-6DEE509B4E1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97683" y="1122710"/>
                <a:ext cx="8229600" cy="5261858"/>
              </a:xfrm>
            </p:spPr>
            <p:txBody>
              <a:bodyPr/>
              <a:lstStyle/>
              <a:p>
                <a:r>
                  <a:rPr lang="en-US" dirty="0"/>
                  <a:t>Stepping back: Suppose algorithm gets entire “incidence matrix”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b="0" dirty="0"/>
                  <a:t> (and only this info)</a:t>
                </a:r>
              </a:p>
              <a:p>
                <a:pPr marL="457200" lvl="1" indent="0">
                  <a:buNone/>
                </a:pPr>
                <a:r>
                  <a:rPr lang="en-US" sz="2000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US" sz="2000" dirty="0"/>
                  <a:t>fraction of constraints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chemeClr val="accent1"/>
                    </a:solidFill>
                  </a:rPr>
                  <a:t> </a:t>
                </a:r>
                <a:r>
                  <a:rPr lang="en-US" sz="2000" dirty="0"/>
                  <a:t>in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sz="2000" dirty="0" err="1"/>
                  <a:t>th</a:t>
                </a:r>
                <a:r>
                  <a:rPr lang="en-US" sz="2000" dirty="0"/>
                  <a:t> place in constraint.)</a:t>
                </a:r>
              </a:p>
              <a:p>
                <a:pPr marL="457200" lvl="1" indent="0">
                  <a:buNone/>
                </a:pPr>
                <a:endParaRPr lang="en-US" dirty="0"/>
              </a:p>
              <a:p>
                <a:pPr marL="457200" lvl="1" indent="0">
                  <a:buNone/>
                </a:pPr>
                <a:endParaRPr lang="en-US" dirty="0"/>
              </a:p>
              <a:p>
                <a:pPr lvl="1"/>
                <a:r>
                  <a:rPr lang="en-US" sz="2000" dirty="0"/>
                  <a:t>How well can this algorithm perform?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A55C10A-5923-E2E3-0EC9-6DEE509B4E1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97683" y="1122710"/>
                <a:ext cx="8229600" cy="5261858"/>
              </a:xfrm>
              <a:blipFill>
                <a:blip r:embed="rId2"/>
                <a:stretch>
                  <a:fillRect l="-370" t="-1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F3FB79-24A4-F634-B414-C62C3B9A7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26, 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226E25-85AC-6817-8EB7-25786D930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Banff CC Workshop: Streaming+Sketching CSPs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09F71A-F5E0-8F12-A3BA-8B81CD8E4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D37E44-2608-4BD3-AD34-8CF8B154208A}" type="slidenum">
              <a:rPr lang="ar-SA" smtClean="0"/>
              <a:pPr>
                <a:defRPr/>
              </a:pPr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3898909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05E8D-4EB2-BB20-48AF-2332E4B7C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Dichotomy for Sketching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A55C10A-5923-E2E3-0EC9-6DEE509B4E1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97683" y="1122710"/>
                <a:ext cx="8229600" cy="5261858"/>
              </a:xfrm>
            </p:spPr>
            <p:txBody>
              <a:bodyPr/>
              <a:lstStyle/>
              <a:p>
                <a:r>
                  <a:rPr lang="en-US" dirty="0"/>
                  <a:t>Stepping back: Suppose algorithm gets entire “incidence matrix”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b="0" dirty="0"/>
                  <a:t> (and only this info)</a:t>
                </a:r>
              </a:p>
              <a:p>
                <a:pPr marL="457200" lvl="1" indent="0">
                  <a:buNone/>
                </a:pPr>
                <a:r>
                  <a:rPr lang="en-US" sz="2000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US" sz="2000" dirty="0"/>
                  <a:t>fraction of constraints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chemeClr val="accent1"/>
                    </a:solidFill>
                  </a:rPr>
                  <a:t> </a:t>
                </a:r>
                <a:r>
                  <a:rPr lang="en-US" sz="2000" dirty="0"/>
                  <a:t>in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sz="2000" dirty="0" err="1"/>
                  <a:t>th</a:t>
                </a:r>
                <a:r>
                  <a:rPr lang="en-US" sz="2000" dirty="0"/>
                  <a:t> place in constraint.)</a:t>
                </a:r>
              </a:p>
              <a:p>
                <a:pPr marL="457200" lvl="1" indent="0">
                  <a:buNone/>
                </a:pPr>
                <a:endParaRPr lang="en-US" dirty="0"/>
              </a:p>
              <a:p>
                <a:pPr marL="457200" lvl="1" indent="0">
                  <a:buNone/>
                </a:pPr>
                <a:endParaRPr lang="en-US" dirty="0"/>
              </a:p>
              <a:p>
                <a:pPr lvl="1"/>
                <a:r>
                  <a:rPr lang="en-US" sz="2000" dirty="0"/>
                  <a:t>How well can this algorithm perform?</a:t>
                </a:r>
              </a:p>
              <a:p>
                <a:r>
                  <a:rPr lang="en-US" dirty="0"/>
                  <a:t>Tautology: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∃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Ψ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Ψ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with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𝑣𝑎𝑙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Ψ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𝑣𝑎𝑙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Ψ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b="0" dirty="0">
                    <a:solidFill>
                      <a:schemeClr val="accent1"/>
                    </a:solidFill>
                  </a:rPr>
                  <a:t> </a:t>
                </a:r>
                <a:r>
                  <a:rPr lang="en-US" b="0" dirty="0"/>
                  <a:t>and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Ψ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Ψ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b="0" dirty="0"/>
                  <a:t> </a:t>
                </a:r>
                <a:r>
                  <a:rPr lang="en-US" b="0" u="sng" dirty="0"/>
                  <a:t>iff</a:t>
                </a:r>
                <a:r>
                  <a:rPr lang="en-US" b="0" dirty="0"/>
                  <a:t> algorithm can’t solve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</m:d>
                  </m:oMath>
                </a14:m>
                <a:r>
                  <a:rPr lang="en-US" b="0" dirty="0"/>
                  <a:t>-MAX CSP(f).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A55C10A-5923-E2E3-0EC9-6DEE509B4E1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97683" y="1122710"/>
                <a:ext cx="8229600" cy="5261858"/>
              </a:xfrm>
              <a:blipFill>
                <a:blip r:embed="rId2"/>
                <a:stretch>
                  <a:fillRect l="-370" t="-1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F3FB79-24A4-F634-B414-C62C3B9A7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26, 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226E25-85AC-6817-8EB7-25786D930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Banff CC Workshop: Streaming+Sketching CSPs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09F71A-F5E0-8F12-A3BA-8B81CD8E4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D37E44-2608-4BD3-AD34-8CF8B154208A}" type="slidenum">
              <a:rPr lang="ar-SA" smtClean="0"/>
              <a:pPr>
                <a:defRPr/>
              </a:pPr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951676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05E8D-4EB2-BB20-48AF-2332E4B7C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Dichotomy for Sketching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A55C10A-5923-E2E3-0EC9-6DEE509B4E1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97683" y="1122710"/>
                <a:ext cx="8229600" cy="5261858"/>
              </a:xfrm>
            </p:spPr>
            <p:txBody>
              <a:bodyPr/>
              <a:lstStyle/>
              <a:p>
                <a:r>
                  <a:rPr lang="en-US" dirty="0"/>
                  <a:t>Stepping back: Suppose algorithm gets entire “incidence matrix”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b="0" dirty="0"/>
                  <a:t> (and only this info)</a:t>
                </a:r>
              </a:p>
              <a:p>
                <a:pPr marL="457200" lvl="1" indent="0">
                  <a:buNone/>
                </a:pPr>
                <a:r>
                  <a:rPr lang="en-US" sz="2000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US" sz="2000" dirty="0"/>
                  <a:t>fraction of constraints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chemeClr val="accent1"/>
                    </a:solidFill>
                  </a:rPr>
                  <a:t> </a:t>
                </a:r>
                <a:r>
                  <a:rPr lang="en-US" sz="2000" dirty="0"/>
                  <a:t>in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sz="2000" dirty="0" err="1"/>
                  <a:t>th</a:t>
                </a:r>
                <a:r>
                  <a:rPr lang="en-US" sz="2000" dirty="0"/>
                  <a:t> place in constraint.)</a:t>
                </a:r>
              </a:p>
              <a:p>
                <a:pPr marL="457200" lvl="1" indent="0">
                  <a:buNone/>
                </a:pPr>
                <a:endParaRPr lang="en-US" dirty="0"/>
              </a:p>
              <a:p>
                <a:pPr marL="457200" lvl="1" indent="0">
                  <a:buNone/>
                </a:pPr>
                <a:endParaRPr lang="en-US" dirty="0"/>
              </a:p>
              <a:p>
                <a:pPr lvl="1"/>
                <a:r>
                  <a:rPr lang="en-US" sz="2000" dirty="0"/>
                  <a:t>How well can this algorithm perform?</a:t>
                </a:r>
              </a:p>
              <a:p>
                <a:r>
                  <a:rPr lang="en-US" dirty="0"/>
                  <a:t>Tautology: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∃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Ψ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Ψ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with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𝑣𝑎𝑙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Ψ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𝑣𝑎𝑙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Ψ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b="0" dirty="0">
                    <a:solidFill>
                      <a:schemeClr val="accent1"/>
                    </a:solidFill>
                  </a:rPr>
                  <a:t> </a:t>
                </a:r>
                <a:r>
                  <a:rPr lang="en-US" b="0" dirty="0"/>
                  <a:t>and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Ψ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Ψ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b="0" dirty="0"/>
                  <a:t> </a:t>
                </a:r>
                <a:r>
                  <a:rPr lang="en-US" b="0" u="sng" dirty="0"/>
                  <a:t>iff</a:t>
                </a:r>
                <a:r>
                  <a:rPr lang="en-US" b="0" dirty="0"/>
                  <a:t> algorithm can’t solve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</m:d>
                  </m:oMath>
                </a14:m>
                <a:r>
                  <a:rPr lang="en-US" b="0" dirty="0"/>
                  <a:t>-MAX CSP(f).</a:t>
                </a:r>
              </a:p>
              <a:p>
                <a:r>
                  <a:rPr lang="en-US" dirty="0" err="1"/>
                  <a:t>Thm</a:t>
                </a:r>
                <a:r>
                  <a:rPr lang="en-US" dirty="0"/>
                  <a:t>: - </a:t>
                </a:r>
                <a:r>
                  <a:rPr lang="en-US" dirty="0" err="1"/>
                  <a:t>Alg</a:t>
                </a:r>
                <a:r>
                  <a:rPr lang="en-US" dirty="0"/>
                  <a:t> can be sketched in polylog space; </a:t>
                </a:r>
              </a:p>
              <a:p>
                <a:pPr marL="0" indent="0">
                  <a:buNone/>
                </a:pPr>
                <a:r>
                  <a:rPr lang="en-US" dirty="0"/>
                  <a:t>    - If </a:t>
                </a:r>
                <a:r>
                  <a:rPr lang="en-US" dirty="0" err="1"/>
                  <a:t>Alg</a:t>
                </a:r>
                <a:r>
                  <a:rPr lang="en-US" dirty="0"/>
                  <a:t> can’t solve then no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𝑜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rad>
                      </m:e>
                    </m:d>
                  </m:oMath>
                </a14:m>
                <a:r>
                  <a:rPr lang="en-US" dirty="0"/>
                  <a:t>-sketching </a:t>
                </a:r>
                <a:r>
                  <a:rPr lang="en-US" dirty="0" err="1"/>
                  <a:t>alg</a:t>
                </a:r>
                <a:r>
                  <a:rPr lang="en-US" dirty="0"/>
                  <a:t> </a:t>
                </a:r>
              </a:p>
              <a:p>
                <a:pPr marL="0" indent="0">
                  <a:buNone/>
                </a:pPr>
                <a:r>
                  <a:rPr lang="en-US" dirty="0"/>
                  <a:t>    </a:t>
                </a:r>
                <a:endParaRPr lang="en-US" b="0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A55C10A-5923-E2E3-0EC9-6DEE509B4E1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97683" y="1122710"/>
                <a:ext cx="8229600" cy="5261858"/>
              </a:xfrm>
              <a:blipFill>
                <a:blip r:embed="rId2"/>
                <a:stretch>
                  <a:fillRect l="-370" t="-1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F3FB79-24A4-F634-B414-C62C3B9A7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26, 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226E25-85AC-6817-8EB7-25786D930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Banff CC Workshop: Streaming+Sketching CSPs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09F71A-F5E0-8F12-A3BA-8B81CD8E4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D37E44-2608-4BD3-AD34-8CF8B154208A}" type="slidenum">
              <a:rPr lang="ar-SA" smtClean="0"/>
              <a:pPr>
                <a:defRPr/>
              </a:pPr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4017712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05E8D-4EB2-BB20-48AF-2332E4B7C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Dichotomy for Sketching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A55C10A-5923-E2E3-0EC9-6DEE509B4E1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97683" y="1122710"/>
                <a:ext cx="8229600" cy="5261858"/>
              </a:xfrm>
            </p:spPr>
            <p:txBody>
              <a:bodyPr/>
              <a:lstStyle/>
              <a:p>
                <a:r>
                  <a:rPr lang="en-US" dirty="0"/>
                  <a:t>Stepping back: Suppose algorithm gets entire “incidence matrix”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b="0" dirty="0"/>
                  <a:t> (and only this info)</a:t>
                </a:r>
              </a:p>
              <a:p>
                <a:pPr marL="457200" lvl="1" indent="0">
                  <a:buNone/>
                </a:pPr>
                <a:r>
                  <a:rPr lang="en-US" sz="2000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US" sz="2000" dirty="0"/>
                  <a:t>fraction of constraints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chemeClr val="accent1"/>
                    </a:solidFill>
                  </a:rPr>
                  <a:t> </a:t>
                </a:r>
                <a:r>
                  <a:rPr lang="en-US" sz="2000" dirty="0"/>
                  <a:t>in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sz="2000" dirty="0" err="1"/>
                  <a:t>th</a:t>
                </a:r>
                <a:r>
                  <a:rPr lang="en-US" sz="2000" dirty="0"/>
                  <a:t> place in constraint.)</a:t>
                </a:r>
              </a:p>
              <a:p>
                <a:pPr marL="457200" lvl="1" indent="0">
                  <a:buNone/>
                </a:pPr>
                <a:endParaRPr lang="en-US" dirty="0"/>
              </a:p>
              <a:p>
                <a:pPr marL="457200" lvl="1" indent="0">
                  <a:buNone/>
                </a:pPr>
                <a:endParaRPr lang="en-US" dirty="0"/>
              </a:p>
              <a:p>
                <a:pPr lvl="1"/>
                <a:r>
                  <a:rPr lang="en-US" sz="2000" dirty="0"/>
                  <a:t>How well can this algorithm perform?</a:t>
                </a:r>
              </a:p>
              <a:p>
                <a:r>
                  <a:rPr lang="en-US" dirty="0"/>
                  <a:t>Tautology: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∃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Ψ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Ψ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with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𝑣𝑎𝑙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Ψ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𝑣𝑎𝑙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Ψ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b="0" dirty="0">
                    <a:solidFill>
                      <a:schemeClr val="accent1"/>
                    </a:solidFill>
                  </a:rPr>
                  <a:t> </a:t>
                </a:r>
                <a:r>
                  <a:rPr lang="en-US" b="0" dirty="0"/>
                  <a:t>and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Ψ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Ψ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b="0" dirty="0"/>
                  <a:t> </a:t>
                </a:r>
                <a:r>
                  <a:rPr lang="en-US" b="0" u="sng" dirty="0"/>
                  <a:t>iff</a:t>
                </a:r>
                <a:r>
                  <a:rPr lang="en-US" b="0" dirty="0"/>
                  <a:t> algorithm can’t solve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</m:d>
                  </m:oMath>
                </a14:m>
                <a:r>
                  <a:rPr lang="en-US" b="0" dirty="0"/>
                  <a:t>-MAX CSP(f).</a:t>
                </a:r>
              </a:p>
              <a:p>
                <a:r>
                  <a:rPr lang="en-US" dirty="0" err="1"/>
                  <a:t>Thm</a:t>
                </a:r>
                <a:r>
                  <a:rPr lang="en-US" dirty="0"/>
                  <a:t>: - </a:t>
                </a:r>
                <a:r>
                  <a:rPr lang="en-US" dirty="0" err="1"/>
                  <a:t>Alg</a:t>
                </a:r>
                <a:r>
                  <a:rPr lang="en-US" dirty="0"/>
                  <a:t> can be sketched in polylog space; </a:t>
                </a:r>
              </a:p>
              <a:p>
                <a:pPr marL="0" indent="0">
                  <a:buNone/>
                </a:pPr>
                <a:r>
                  <a:rPr lang="en-US" dirty="0"/>
                  <a:t>    - If </a:t>
                </a:r>
                <a:r>
                  <a:rPr lang="en-US" dirty="0" err="1"/>
                  <a:t>Alg</a:t>
                </a:r>
                <a:r>
                  <a:rPr lang="en-US" dirty="0"/>
                  <a:t> can’t solve then no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𝑜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rad>
                      </m:e>
                    </m:d>
                  </m:oMath>
                </a14:m>
                <a:r>
                  <a:rPr lang="en-US" dirty="0"/>
                  <a:t>-sketching </a:t>
                </a:r>
                <a:r>
                  <a:rPr lang="en-US" dirty="0" err="1"/>
                  <a:t>alg</a:t>
                </a:r>
                <a:r>
                  <a:rPr lang="en-US" dirty="0"/>
                  <a:t> </a:t>
                </a:r>
              </a:p>
              <a:p>
                <a:pPr marL="0" indent="0">
                  <a:buNone/>
                </a:pPr>
                <a:r>
                  <a:rPr lang="en-US" dirty="0"/>
                  <a:t>    - Criterion is decidable in finite time. </a:t>
                </a:r>
                <a:r>
                  <a:rPr lang="en-US" b="0" dirty="0"/>
                  <a:t>  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A55C10A-5923-E2E3-0EC9-6DEE509B4E1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97683" y="1122710"/>
                <a:ext cx="8229600" cy="5261858"/>
              </a:xfrm>
              <a:blipFill>
                <a:blip r:embed="rId2"/>
                <a:stretch>
                  <a:fillRect l="-370" t="-1043" b="-3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F3FB79-24A4-F634-B414-C62C3B9A7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26, 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226E25-85AC-6817-8EB7-25786D930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Banff CC Workshop: Streaming+Sketching CSPs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09F71A-F5E0-8F12-A3BA-8B81CD8E4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D37E44-2608-4BD3-AD34-8CF8B154208A}" type="slidenum">
              <a:rPr lang="ar-SA" smtClean="0"/>
              <a:pPr>
                <a:defRPr/>
              </a:pPr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6553507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9DA13-C266-4FBF-9DF4-DA955674E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Decidability &amp; Criterion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E172EA8-D040-490F-AD6E-4B4DA1CC65B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Main insight: Suffices to look at instances on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𝑘𝑞</m:t>
                    </m:r>
                  </m:oMath>
                </a14:m>
                <a:r>
                  <a:rPr lang="en-US" dirty="0"/>
                  <a:t> variables.</a:t>
                </a:r>
              </a:p>
              <a:p>
                <a:r>
                  <a:rPr lang="en-US" dirty="0"/>
                  <a:t>Instance = distribution of constraints over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𝑘𝑞</m:t>
                    </m:r>
                  </m:oMath>
                </a14:m>
                <a:r>
                  <a:rPr lang="en-US" dirty="0"/>
                  <a:t> variables. </a:t>
                </a:r>
              </a:p>
              <a:p>
                <a:r>
                  <a:rPr lang="en-US" dirty="0"/>
                  <a:t>… 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∃</m:t>
                    </m:r>
                  </m:oMath>
                </a14:m>
                <a:r>
                  <a:rPr lang="en-US" dirty="0"/>
                  <a:t> convex sets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sup>
                    </m:sSubSup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⊆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Δ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b="0" i="1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𝑞𝑘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:r>
                  <a:rPr lang="en-US" dirty="0" err="1"/>
                  <a:t>s.t.</a:t>
                </a:r>
                <a:r>
                  <a:rPr lang="en-US" dirty="0"/>
                  <a:t> Algorithm exists if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sup>
                    </m:sSubSup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∩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∅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E172EA8-D040-490F-AD6E-4B4DA1CC65B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370" t="-12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9FE861-942A-458D-92D5-3450E09AD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26, 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2345AA-EAF9-43B2-8447-74A5695D6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Banff CC Workshop: Streaming+Sketching CSPs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E85332-394B-446E-BE54-CCA28F663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D37E44-2608-4BD3-AD34-8CF8B154208A}" type="slidenum">
              <a:rPr lang="ar-SA" smtClean="0"/>
              <a:pPr>
                <a:defRPr/>
              </a:pPr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2975255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D7CF8-9E8F-4A1C-9E3E-9553230A1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Complexity?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802F92A-5008-4A39-8055-72D8D4761E0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If Algorithm does not exist, then? </a:t>
                </a:r>
              </a:p>
              <a:p>
                <a:pPr lvl="1"/>
                <a:r>
                  <a:rPr lang="en-US" dirty="0"/>
                  <a:t>There exist distributions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sup>
                    </m:sSup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p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Δ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b="0" i="1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/>
                  <a:t> with matching (one-wise) marginals corresponding to two “interesting” instances.</a:t>
                </a:r>
              </a:p>
              <a:p>
                <a:r>
                  <a:rPr lang="en-US" dirty="0"/>
                  <a:t>Theorem: If such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:r>
                  <a:rPr lang="en-US" dirty="0"/>
                  <a:t>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:r>
                  <a:rPr lang="en-US" dirty="0"/>
                  <a:t>exist then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𝑜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ad>
                          <m:radPr>
                            <m:degHide m:val="on"/>
                            <m:ctrlPr>
                              <a:rPr lang="en-US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rad>
                      </m:e>
                    </m:d>
                  </m:oMath>
                </a14:m>
                <a:r>
                  <a:rPr lang="en-US" dirty="0"/>
                  <a:t> space sketching algorithm can’t solve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</a:rPr>
                  <a:t>-</a:t>
                </a:r>
                <a:r>
                  <a:rPr lang="en-US" dirty="0"/>
                  <a:t>distinguishability!</a:t>
                </a:r>
              </a:p>
              <a:p>
                <a:r>
                  <a:rPr lang="en-US" dirty="0"/>
                  <a:t>One-wise Theorem: If such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sup>
                    </m:sSup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:r>
                  <a:rPr lang="en-US" dirty="0"/>
                  <a:t>exist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p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Unif</m:t>
                    </m:r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:r>
                  <a:rPr lang="en-US" dirty="0"/>
                  <a:t>then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𝑜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ad>
                          <m:radPr>
                            <m:degHide m:val="on"/>
                            <m:ctrlPr>
                              <a:rPr lang="en-US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rad>
                      </m:e>
                    </m:d>
                  </m:oMath>
                </a14:m>
                <a:r>
                  <a:rPr lang="en-US" dirty="0"/>
                  <a:t> space streaming algorithm can’t solve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</a:rPr>
                  <a:t>-</a:t>
                </a:r>
                <a:r>
                  <a:rPr lang="en-US" dirty="0"/>
                  <a:t>distinguishability!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802F92A-5008-4A39-8055-72D8D4761E0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370" t="-11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C5DD4B-2585-4319-8A82-AD0E7E9AC4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26, 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83B376-7EB9-4260-8EC8-5284AEDB3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Banff CC Workshop: Streaming+Sketching CSPs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A900AF-54D7-41EA-A66F-3710A145A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D37E44-2608-4BD3-AD34-8CF8B154208A}" type="slidenum">
              <a:rPr lang="ar-SA" smtClean="0"/>
              <a:pPr>
                <a:defRPr/>
              </a:pPr>
              <a:t>48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7AF628D-32D3-4044-8195-1B1E9238AAFC}"/>
                  </a:ext>
                </a:extLst>
              </p:cNvPr>
              <p:cNvSpPr txBox="1"/>
              <p:nvPr/>
            </p:nvSpPr>
            <p:spPr>
              <a:xfrm>
                <a:off x="252442" y="5486400"/>
                <a:ext cx="8706434" cy="776046"/>
              </a:xfrm>
              <a:prstGeom prst="rect">
                <a:avLst/>
              </a:prstGeom>
              <a:solidFill>
                <a:schemeClr val="tx2"/>
              </a:solidFill>
              <a:ln w="63500"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>
                  <a:buNone/>
                </a:pPr>
                <a:r>
                  <a:rPr lang="en-US" dirty="0"/>
                  <a:t>Extends to Padded One Wise (k=q=2): </a:t>
                </a:r>
              </a:p>
              <a:p>
                <a:pPr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sup>
                    </m:sSup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𝜏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</m:d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;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p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𝜏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</m:d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Unif</m:t>
                    </m:r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:endParaRPr lang="en-US" sz="28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7AF628D-32D3-4044-8195-1B1E9238AA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442" y="5486400"/>
                <a:ext cx="8706434" cy="776046"/>
              </a:xfrm>
              <a:prstGeom prst="rect">
                <a:avLst/>
              </a:prstGeom>
              <a:blipFill>
                <a:blip r:embed="rId3"/>
                <a:stretch>
                  <a:fillRect t="-730" b="-8029"/>
                </a:stretch>
              </a:blipFill>
              <a:ln w="6350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492700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5F07C-AA0B-4799-8A07-11A862177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Underlying Communication Problem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DF94B9E-24CA-45B5-96F0-3338997E18D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10367" y="1255712"/>
                <a:ext cx="8793387" cy="4724400"/>
              </a:xfrm>
            </p:spPr>
            <p:txBody>
              <a:bodyPr/>
              <a:lstStyle/>
              <a:p>
                <a:r>
                  <a:rPr lang="en-US" dirty="0"/>
                  <a:t>Randomized Mask Detection:</a:t>
                </a:r>
              </a:p>
              <a:p>
                <a:pPr lvl="1"/>
                <a:r>
                  <a:rPr lang="en-US" dirty="0"/>
                  <a:t>Alice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←</m:t>
                    </m:r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m:rPr>
                        <m:sty m:val="p"/>
                      </m:rP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Unif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b="0" i="1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e>
                    </m:d>
                  </m:oMath>
                </a14:m>
                <a:endParaRPr lang="en-US" b="0" dirty="0"/>
              </a:p>
              <a:p>
                <a:pPr lvl="1"/>
                <a:r>
                  <a:rPr lang="en-US" dirty="0"/>
                  <a:t>Bob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←</m:t>
                    </m:r>
                  </m:oMath>
                </a14:m>
                <a:r>
                  <a:rPr lang="en-US" dirty="0"/>
                  <a:t> Seq. of disjoint masked projections of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endParaRPr lang="en-US" dirty="0"/>
              </a:p>
              <a:p>
                <a:pPr lvl="2"/>
                <a:r>
                  <a:rPr lang="en-US" dirty="0"/>
                  <a:t>Projection: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→(</m:t>
                    </m:r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𝑋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​</m:t>
                            </m:r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</a:rPr>
                  <a:t>)  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b="0" i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⊆</m:t>
                    </m:r>
                    <m:d>
                      <m:dPr>
                        <m:begChr m:val="["/>
                        <m:endChr m:val="]"/>
                        <m:ctrlPr>
                          <a:rPr lang="en-US" b="0" i="1" dirty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b="0" i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,  </m:t>
                    </m:r>
                    <m:d>
                      <m:dPr>
                        <m:begChr m:val="|"/>
                        <m:endChr m:val="|"/>
                        <m:ctrlPr>
                          <a:rPr lang="en-US" b="0" i="1" dirty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b="0" i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endParaRPr lang="en-US" b="0" dirty="0"/>
              </a:p>
              <a:p>
                <a:pPr lvl="2"/>
                <a:r>
                  <a:rPr lang="en-US" dirty="0"/>
                  <a:t>Masked: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"/>
                                <m:endChr m:val="|"/>
                                <m:ctrlPr>
                                  <a:rPr lang="en-US" b="0" i="1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​</m:t>
                                </m:r>
                              </m:e>
                            </m:d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"/>
                                <m:endChr m:val="|"/>
                                <m:ctrlPr>
                                  <a:rPr lang="en-US" b="0" i="1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​</m:t>
                                </m:r>
                              </m:e>
                            </m:d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𝑚𝑜𝑑</m:t>
                            </m:r>
                            <m:r>
                              <a:rPr lang="en-US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d>
                      </m:e>
                    </m:d>
                  </m:oMath>
                </a14:m>
                <a:endParaRPr lang="en-US" dirty="0"/>
              </a:p>
              <a:p>
                <a:pPr lvl="3"/>
                <a:r>
                  <a:rPr lang="en-US" dirty="0">
                    <a:solidFill>
                      <a:schemeClr val="bg1"/>
                    </a:solidFill>
                  </a:rPr>
                  <a:t>YES: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sup>
                    </m:sSup>
                  </m:oMath>
                </a14:m>
                <a:r>
                  <a:rPr lang="en-US" dirty="0"/>
                  <a:t>    ; </a:t>
                </a:r>
                <a:r>
                  <a:rPr lang="en-US" dirty="0">
                    <a:solidFill>
                      <a:schemeClr val="bg1"/>
                    </a:solidFill>
                  </a:rPr>
                  <a:t>NO: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p>
                  </m:oMath>
                </a14:m>
                <a:endParaRPr lang="en-US" b="0" dirty="0"/>
              </a:p>
              <a:p>
                <a:pPr lvl="2"/>
                <a:r>
                  <a:rPr lang="en-US" dirty="0"/>
                  <a:t>Sequence: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0001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endParaRPr lang="en-US" dirty="0"/>
              </a:p>
              <a:p>
                <a:pPr lvl="2"/>
                <a:r>
                  <a:rPr lang="en-US" dirty="0"/>
                  <a:t>Disjoint: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∩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∅</m:t>
                    </m:r>
                  </m:oMath>
                </a14:m>
                <a:endParaRPr lang="en-US" b="0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pPr lvl="2"/>
                <a:r>
                  <a:rPr lang="en-US" dirty="0"/>
                  <a:t>Challenge: Distinguish </a:t>
                </a:r>
                <a:r>
                  <a:rPr lang="en-US" dirty="0">
                    <a:solidFill>
                      <a:schemeClr val="bg1"/>
                    </a:solidFill>
                  </a:rPr>
                  <a:t>YES</a:t>
                </a:r>
                <a:r>
                  <a:rPr lang="en-US" dirty="0"/>
                  <a:t> from </a:t>
                </a:r>
                <a:r>
                  <a:rPr lang="en-US" dirty="0">
                    <a:solidFill>
                      <a:schemeClr val="bg1"/>
                    </a:solidFill>
                  </a:rPr>
                  <a:t>NO</a:t>
                </a:r>
                <a:r>
                  <a:rPr lang="en-US" dirty="0"/>
                  <a:t> </a:t>
                </a:r>
              </a:p>
              <a:p>
                <a:r>
                  <a:rPr lang="en-US" dirty="0" err="1"/>
                  <a:t>Thm</a:t>
                </a:r>
                <a:r>
                  <a:rPr lang="en-US" dirty="0"/>
                  <a:t>: Requires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Ω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ad>
                          <m:radPr>
                            <m:degHide m:val="on"/>
                            <m:ctrlPr>
                              <a:rPr lang="en-US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rad>
                      </m:e>
                    </m:d>
                  </m:oMath>
                </a14:m>
                <a:r>
                  <a:rPr lang="en-US" dirty="0"/>
                  <a:t> bits Alice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Bob if marginals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sup>
                    </m:sSup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:r>
                  <a:rPr lang="en-US" dirty="0"/>
                  <a:t>match.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DF94B9E-24CA-45B5-96F0-3338997E18D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10367" y="1255712"/>
                <a:ext cx="8793387" cy="4724400"/>
              </a:xfrm>
              <a:blipFill>
                <a:blip r:embed="rId2"/>
                <a:stretch>
                  <a:fillRect l="-347" t="-1161" r="-277" b="-50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D473F0-04D2-4C30-A69E-0EDF64F60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26, 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792CAD-27C4-4695-85B8-D9CA39FA0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Banff CC Workshop: Streaming+Sketching CSPs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D87371-E9B0-4217-8EF4-AF9599B87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D37E44-2608-4BD3-AD34-8CF8B154208A}" type="slidenum">
              <a:rPr lang="ar-SA" smtClean="0"/>
              <a:pPr>
                <a:defRPr/>
              </a:pPr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969959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75AEA-82E3-41C2-8847-75C0EF9DB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Streaming &amp; Approximation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AB723CE-1609-4143-A701-14F8BC7C3D6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199" y="1066800"/>
                <a:ext cx="8628743" cy="4724400"/>
              </a:xfrm>
            </p:spPr>
            <p:txBody>
              <a:bodyPr/>
              <a:lstStyle/>
              <a:p>
                <a:r>
                  <a:rPr lang="en-US" dirty="0"/>
                  <a:t>Streaming input</a:t>
                </a:r>
              </a:p>
              <a:p>
                <a:pPr lvl="1"/>
                <a:r>
                  <a:rPr lang="en-US" dirty="0"/>
                  <a:t>Streaming: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dirty="0"/>
                  <a:t>-space algorithm – gets one constraint at a time.</a:t>
                </a:r>
              </a:p>
              <a:p>
                <a:pPr lvl="1"/>
                <a:r>
                  <a:rPr lang="en-US" dirty="0">
                    <a:solidFill>
                      <a:srgbClr val="800000"/>
                    </a:solidFill>
                    <a:ea typeface="+mn-ea"/>
                  </a:rPr>
                  <a:t>Sketching: </a:t>
                </a:r>
                <a:r>
                  <a:rPr lang="en-US" dirty="0"/>
                  <a:t>Maintains sketch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</m:d>
                  </m:oMath>
                </a14:m>
                <a:r>
                  <a:rPr lang="en-US" dirty="0"/>
                  <a:t> </a:t>
                </a:r>
                <a:r>
                  <a:rPr lang="en-US" sz="2000" dirty="0"/>
                  <a:t>with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</m:d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;</a:t>
                </a:r>
              </a:p>
              <a:p>
                <a:pPr lvl="2"/>
                <a:r>
                  <a:rPr lang="en-US" dirty="0"/>
                  <a:t>Restriction: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</m:d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∘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𝜏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Space milestones: polylog, sqrt, or </a:t>
                </a:r>
                <a:r>
                  <a:rPr lang="en-US" sz="1100" dirty="0"/>
                  <a:t>(nearly-)</a:t>
                </a:r>
                <a:r>
                  <a:rPr lang="en-US" dirty="0"/>
                  <a:t>linear.</a:t>
                </a:r>
              </a:p>
              <a:p>
                <a:r>
                  <a:rPr lang="en-US" dirty="0"/>
                  <a:t>Approximations:</a:t>
                </a:r>
              </a:p>
              <a:p>
                <a:pPr lvl="1"/>
                <a:r>
                  <a:rPr lang="en-US" dirty="0"/>
                  <a:t>Usual notion: </a:t>
                </a:r>
                <a14:m>
                  <m:oMath xmlns:m="http://schemas.openxmlformats.org/officeDocument/2006/math">
                    <m:r>
                      <a:rPr lang="en-US" b="0" i="1" smtClean="0">
                        <a:highlight>
                          <a:srgbClr val="FFFF00"/>
                        </a:highlight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dirty="0"/>
                  <a:t>-approximation:</a:t>
                </a:r>
              </a:p>
              <a:p>
                <a:pPr lvl="2"/>
                <a:r>
                  <a:rPr lang="en-US" dirty="0"/>
                  <a:t>Output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s.t.</a:t>
                </a:r>
                <a:r>
                  <a:rPr lang="en-US" dirty="0"/>
                  <a:t>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highlight>
                          <a:srgbClr val="FFFF00"/>
                        </a:highlight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𝑜𝑝𝑡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Ψ</m:t>
                        </m:r>
                      </m:e>
                    </m:d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𝑜𝑝𝑡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Ψ</m:t>
                        </m:r>
                      </m:e>
                    </m:d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Refined notion: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  <m:t>𝛾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</m:d>
                  </m:oMath>
                </a14:m>
                <a:r>
                  <a:rPr lang="en-US" dirty="0"/>
                  <a:t>-distinguishability:</a:t>
                </a:r>
              </a:p>
              <a:p>
                <a:pPr lvl="2"/>
                <a:r>
                  <a:rPr lang="en-US" dirty="0"/>
                  <a:t>Output </a:t>
                </a:r>
                <a:r>
                  <a:rPr lang="en-US" dirty="0">
                    <a:solidFill>
                      <a:schemeClr val="bg1"/>
                    </a:solidFill>
                  </a:rPr>
                  <a:t>Yes</a:t>
                </a:r>
                <a:r>
                  <a:rPr lang="en-US" dirty="0"/>
                  <a:t> if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𝑜𝑝𝑡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Ψ</m:t>
                        </m:r>
                      </m:e>
                    </m:d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highlight>
                          <a:srgbClr val="FFFF00"/>
                        </a:highlight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dirty="0"/>
                  <a:t>, </a:t>
                </a:r>
                <a:r>
                  <a:rPr lang="en-US" dirty="0">
                    <a:solidFill>
                      <a:schemeClr val="bg1"/>
                    </a:solidFill>
                  </a:rPr>
                  <a:t>No</a:t>
                </a:r>
                <a:r>
                  <a:rPr lang="en-US" dirty="0"/>
                  <a:t> if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𝑜𝑝𝑡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Ψ</m:t>
                        </m:r>
                      </m:e>
                    </m:d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highlight>
                          <a:srgbClr val="FFFF00"/>
                        </a:highlight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endParaRPr lang="en-US" dirty="0">
                  <a:solidFill>
                    <a:schemeClr val="accent1">
                      <a:lumMod val="75000"/>
                    </a:schemeClr>
                  </a:solidFill>
                  <a:highlight>
                    <a:srgbClr val="FFFF00"/>
                  </a:highlight>
                </a:endParaRPr>
              </a:p>
              <a:p>
                <a:pPr lvl="1"/>
                <a:r>
                  <a:rPr lang="en-US" dirty="0"/>
                  <a:t>Equivalence: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a:rPr lang="en-US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𝛾</m:t>
                            </m:r>
                          </m:lim>
                        </m:limLow>
                      </m:fName>
                      <m:e>
                        <m:func>
                          <m:funcPr>
                            <m:ctrlPr>
                              <a:rPr lang="en-US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b="0" i="1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max</m:t>
                                </m:r>
                              </m:e>
                              <m:lim>
                                <m:r>
                                  <a:rPr lang="en-US" b="0" i="1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</m:lim>
                            </m:limLow>
                          </m:fName>
                          <m:e>
                            <m:r>
                              <a:rPr lang="en-US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𝛽</m:t>
                            </m:r>
                            <m:r>
                              <a:rPr lang="en-US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en-US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</m:func>
                      </m:e>
                    </m:func>
                  </m:oMath>
                </a14:m>
                <a:endParaRPr lang="en-US" dirty="0"/>
              </a:p>
              <a:p>
                <a:pPr marL="457200" lvl="1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AB723CE-1609-4143-A701-14F8BC7C3D6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199" y="1066800"/>
                <a:ext cx="8628743" cy="4724400"/>
              </a:xfrm>
              <a:blipFill>
                <a:blip r:embed="rId2"/>
                <a:stretch>
                  <a:fillRect l="-353" t="-1161" r="-1484" b="-175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716557-F1E2-401B-A0AE-8A66D6242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26, 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633564-922C-48AC-A3BA-553BE7095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Banff CC Workshop: Streaming+Sketching CSPs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3A72EC-6E2C-4655-88FA-CC458F2BE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D37E44-2608-4BD3-AD34-8CF8B154208A}" type="slidenum">
              <a:rPr lang="ar-SA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041685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3A8EE-98B7-4F73-E4EC-3AA64242E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Proof ingredients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C1AF9F2-AF1F-0A29-F273-565E59059F3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Step 1: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𝑈𝑛𝑖𝑓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then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-RMD hard.</a:t>
                </a:r>
              </a:p>
              <a:p>
                <a:pPr lvl="1"/>
                <a:r>
                  <a:rPr lang="en-US" dirty="0"/>
                  <a:t>Proof extends Fourier analytic proof of GKKRW.</a:t>
                </a:r>
              </a:p>
              <a:p>
                <a:pPr lvl="1"/>
                <a:endParaRPr lang="en-US" dirty="0"/>
              </a:p>
              <a:p>
                <a:r>
                  <a:rPr lang="en-US" dirty="0"/>
                  <a:t>Step 1.5: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Unif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{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}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Unif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{</m:t>
                            </m:r>
                            <m:func>
                              <m:func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max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</m:d>
                              </m:e>
                            </m:func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func>
                              <m:func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min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</m:d>
                              </m:e>
                            </m:func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}</m:t>
                            </m:r>
                          </m:e>
                        </m:d>
                      </m:e>
                    </m:d>
                  </m:oMath>
                </a14:m>
                <a:r>
                  <a:rPr lang="en-US" dirty="0"/>
                  <a:t>-RMD hard</a:t>
                </a:r>
              </a:p>
              <a:p>
                <a:pPr lvl="1"/>
                <a:endParaRPr lang="en-US" dirty="0"/>
              </a:p>
              <a:p>
                <a:r>
                  <a:rPr lang="en-US" dirty="0"/>
                  <a:t>Step 2: General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dirty="0"/>
                  <a:t>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Unif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d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Unif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{</m:t>
                        </m:r>
                        <m:func>
                          <m:func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max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d>
                          </m:e>
                        </m:func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func>
                          <m:func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min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d>
                          </m:e>
                        </m:func>
                        <m:r>
                          <a:rPr lang="en-US" i="1">
                            <a:latin typeface="Cambria Math" panose="02040503050406030204" pitchFamily="18" charset="0"/>
                          </a:rPr>
                          <m:t>}</m:t>
                        </m:r>
                      </m:e>
                    </m:d>
                  </m:oMath>
                </a14:m>
                <a:r>
                  <a:rPr lang="en-US" dirty="0"/>
                  <a:t>-RMD hard</a:t>
                </a:r>
              </a:p>
              <a:p>
                <a:pPr lvl="1"/>
                <a:r>
                  <a:rPr lang="en-US" dirty="0"/>
                  <a:t>Can go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</m:oMath>
                </a14:m>
                <a:r>
                  <a:rPr lang="en-US" dirty="0"/>
                  <a:t>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</m:oMath>
                </a14:m>
                <a:r>
                  <a:rPr lang="en-US" dirty="0"/>
                  <a:t> in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</m:oMath>
                </a14:m>
                <a:r>
                  <a:rPr lang="en-US" dirty="0"/>
                  <a:t> steps.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C1AF9F2-AF1F-0A29-F273-565E59059F3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370" t="-1161" r="-14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430AD3-3002-1A20-E482-876A376DE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26, 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78D757-419F-3CF7-1EB8-F0D79B07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Banff CC Workshop: Streaming+Sketching CSPs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BE0F54-8587-1DDA-2FA8-7C531D83A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D37E44-2608-4BD3-AD34-8CF8B154208A}" type="slidenum">
              <a:rPr lang="ar-SA" smtClean="0"/>
              <a:pPr>
                <a:defRPr/>
              </a:pPr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899341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E3992-03B5-4A27-BE03-D5B4E0E88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Questions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18B6844-95CF-4A13-8220-BE792A77D84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Sketching = Streaming?</a:t>
                </a:r>
              </a:p>
              <a:p>
                <a:pPr lvl="1"/>
                <a:r>
                  <a:rPr lang="en-US" dirty="0"/>
                  <a:t>Extend sqrt lower bounds from sketching to streaming!</a:t>
                </a:r>
              </a:p>
              <a:p>
                <a:pPr lvl="1"/>
                <a:r>
                  <a:rPr lang="en-US" dirty="0"/>
                  <a:t>Challenge: Walk length algorithm!</a:t>
                </a:r>
              </a:p>
              <a:p>
                <a:r>
                  <a:rPr lang="en-US" dirty="0"/>
                  <a:t>Sqrt = Linear?</a:t>
                </a:r>
              </a:p>
              <a:p>
                <a:pPr lvl="1"/>
                <a:r>
                  <a:rPr lang="en-US" dirty="0"/>
                  <a:t>Is there a dichotomy at linear space?</a:t>
                </a:r>
              </a:p>
              <a:p>
                <a:pPr lvl="1"/>
                <a:r>
                  <a:rPr lang="en-US" dirty="0"/>
                  <a:t>Challenge: Template-based algorithms!</a:t>
                </a:r>
              </a:p>
              <a:p>
                <a:pPr lvl="1"/>
                <a:r>
                  <a:rPr lang="en-US" dirty="0"/>
                  <a:t>Can </a:t>
                </a:r>
                <a:r>
                  <a:rPr lang="en-US" dirty="0" err="1"/>
                  <a:t>Dicut</a:t>
                </a:r>
                <a:r>
                  <a:rPr lang="en-US" dirty="0"/>
                  <a:t> approximation be improved with o(n) space?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𝜔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dirty="0"/>
                  <a:t>-lower bounds? (Trivial: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func>
                      </m:e>
                    </m:d>
                  </m:oMath>
                </a14:m>
                <a:r>
                  <a:rPr lang="en-US" dirty="0"/>
                  <a:t> …)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18B6844-95CF-4A13-8220-BE792A77D84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370" t="-11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BEE795-DC16-48D6-B318-799DD19B6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26, 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CF3027-804D-4312-95C5-270E86FDB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Banff CC Workshop: Streaming+Sketching CSPs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34C1C1-4AD8-4FB9-A305-E2A6D22D9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D37E44-2608-4BD3-AD34-8CF8B154208A}" type="slidenum">
              <a:rPr lang="ar-SA" smtClean="0"/>
              <a:pPr>
                <a:defRPr/>
              </a:pPr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697513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C0A1C-8522-41F7-8389-03E42A5FF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184" y="2706511"/>
            <a:ext cx="2444044" cy="609600"/>
          </a:xfrm>
        </p:spPr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3DE959-0CA9-4166-BDEB-A48AF9EDB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26, 2022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Footer Placeholder 4">
                <a:extLst>
                  <a:ext uri="{FF2B5EF4-FFF2-40B4-BE49-F238E27FC236}">
                    <a16:creationId xmlns:a16="http://schemas.microsoft.com/office/drawing/2014/main" id="{062C4924-B27F-4DB6-872C-3FF98D0F0A21}"/>
                  </a:ext>
                </a:extLst>
              </p:cNvPr>
              <p:cNvSpPr>
                <a:spLocks noGrp="1"/>
              </p:cNvSpPr>
              <p:nvPr>
                <p:ph type="ftr" sz="quarter" idx="11"/>
              </p:nvPr>
            </p:nvSpPr>
            <p:spPr/>
            <p:txBody>
              <a:bodyPr/>
              <a:lstStyle/>
              <a:p>
                <a:pPr>
                  <a:defRPr/>
                </a:pPr>
                <a:r>
                  <a:rPr lang="en-US"/>
                  <a:t>Banff CC Workshop: Streaming+Sketching CSPs</a:t>
                </a:r>
                <a:endParaRPr lang="en-US" dirty="0"/>
              </a:p>
            </p:txBody>
          </p:sp>
        </mc:Choice>
        <mc:Fallback xmlns="">
          <p:sp>
            <p:nvSpPr>
              <p:cNvPr id="5" name="Footer Placeholder 4">
                <a:extLst>
                  <a:ext uri="{FF2B5EF4-FFF2-40B4-BE49-F238E27FC236}">
                    <a16:creationId xmlns:a16="http://schemas.microsoft.com/office/drawing/2014/main" id="{062C4924-B27F-4DB6-872C-3FF98D0F0A2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ftr" sz="quarter" idx="11"/>
              </p:nvPr>
            </p:nvSpPr>
            <p:spPr>
              <a:blipFill>
                <a:blip r:embed="rId2"/>
                <a:stretch>
                  <a:fillRect b="-177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4CC33E-CC8A-4449-A521-3C8254CC0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D37E44-2608-4BD3-AD34-8CF8B154208A}" type="slidenum">
              <a:rPr lang="ar-SA" smtClean="0"/>
              <a:pPr>
                <a:defRPr/>
              </a:pPr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291336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339E8-8D14-36E9-8210-49195539C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Slides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2B1B8-1CF7-4CAB-F963-5FC93ADBB8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2922AB-B8DE-BFA3-D462-E10FCA3E0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26, 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9C03F4-EF75-85B4-EA81-BEA637C9E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Banff CC Workshop: Streaming+Sketching CSPs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16AAF-C847-842A-49CA-38E8824D2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D37E44-2608-4BD3-AD34-8CF8B154208A}" type="slidenum">
              <a:rPr lang="ar-SA" smtClean="0"/>
              <a:pPr>
                <a:defRPr/>
              </a:pPr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4195378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1F4ED-167F-4487-9651-4B1DAC420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Algorithms - 1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FE0845D-736A-4C6D-8473-218F3C51AF8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73904" y="1354770"/>
                <a:ext cx="8891558" cy="4724400"/>
              </a:xfrm>
            </p:spPr>
            <p:txBody>
              <a:bodyPr/>
              <a:lstStyle/>
              <a:p>
                <a:r>
                  <a:rPr lang="en-US" dirty="0"/>
                  <a:t>Abstracting GVV,CGV algorithm (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d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dirty="0"/>
                  <a:t>)</a:t>
                </a:r>
              </a:p>
              <a:p>
                <a:pPr lvl="1"/>
                <a:r>
                  <a:rPr lang="en-US" dirty="0"/>
                  <a:t>For every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:r>
                  <a:rPr lang="en-US" dirty="0"/>
                  <a:t>maintain (non-normalized) distribution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:r>
                  <a:rPr lang="en-US" dirty="0"/>
                  <a:t>over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</a:rPr>
                  <a:t>.</a:t>
                </a:r>
                <a:endParaRPr lang="en-US" dirty="0"/>
              </a:p>
              <a:p>
                <a:pPr lvl="1"/>
                <a:r>
                  <a:rPr lang="en-US" dirty="0"/>
                  <a:t>In the end, round using max. likelihood over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Update?</a:t>
                </a:r>
              </a:p>
              <a:p>
                <a:pPr lvl="2"/>
                <a:r>
                  <a:rPr lang="en-US" dirty="0"/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:r>
                  <a:rPr lang="en-US" dirty="0"/>
                  <a:t>appears as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dirty="0" err="1"/>
                  <a:t>th</a:t>
                </a:r>
                <a:r>
                  <a:rPr lang="en-US" dirty="0"/>
                  <a:t> var in constraint, need to perturb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dirty="0"/>
                  <a:t> How?</a:t>
                </a:r>
              </a:p>
              <a:p>
                <a:pPr lvl="2"/>
                <a:r>
                  <a:rPr lang="en-US" dirty="0"/>
                  <a:t>Idea: </a:t>
                </a:r>
              </a:p>
              <a:p>
                <a:pPr lvl="3"/>
                <a:r>
                  <a:rPr lang="en-US" dirty="0"/>
                  <a:t>(Initially) Guess &amp; fix some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∈[</m:t>
                    </m:r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:endParaRPr lang="en-US" dirty="0"/>
              </a:p>
              <a:p>
                <a:pPr lvl="3"/>
                <a:r>
                  <a:rPr lang="en-US" dirty="0"/>
                  <a:t>(Update on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) Add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sub>
                    </m:sSub>
                  </m:oMath>
                </a14:m>
                <a:r>
                  <a:rPr lang="en-US" dirty="0"/>
                  <a:t>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:r>
                  <a:rPr lang="en-US" dirty="0"/>
                  <a:t>for every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∈[</m:t>
                    </m:r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FE0845D-736A-4C6D-8473-218F3C51AF8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3904" y="1354770"/>
                <a:ext cx="8891558" cy="4724400"/>
              </a:xfrm>
              <a:blipFill>
                <a:blip r:embed="rId2"/>
                <a:stretch>
                  <a:fillRect l="-343" t="-12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80D7C3-693E-471C-AEB5-A6DB54AB6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26, 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26ED70-8629-4EC6-B150-92A40CC46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Banff CC Workshop: Streaming+Sketching CSPs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505D4-7B92-4DAE-84DC-2F168F56C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D37E44-2608-4BD3-AD34-8CF8B154208A}" type="slidenum">
              <a:rPr lang="ar-SA" smtClean="0"/>
              <a:pPr>
                <a:defRPr/>
              </a:pPr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559368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08CA8-A8C2-49FA-BFF2-C4849FFFF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Algorithms - 2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E7777AA-EDBD-4223-9BAB-DCD1F484F5E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1139825"/>
                <a:ext cx="9037413" cy="5105400"/>
              </a:xfrm>
            </p:spPr>
            <p:txBody>
              <a:bodyPr/>
              <a:lstStyle/>
              <a:p>
                <a:r>
                  <a:rPr lang="en-US" dirty="0"/>
                  <a:t>Streaming implementation?</a:t>
                </a:r>
              </a:p>
              <a:p>
                <a:pPr lvl="1"/>
                <a:r>
                  <a:rPr lang="en-US" dirty="0"/>
                  <a:t>Can’t output rounding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:r>
                  <a:rPr lang="en-US" dirty="0"/>
                  <a:t>for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∈[</m:t>
                    </m:r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But can compute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den>
                    </m:f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func>
                          <m:funcPr>
                            <m:ctrlPr>
                              <a:rPr lang="en-US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b="0" i="1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max</m:t>
                                </m:r>
                              </m:e>
                              <m:lim>
                                <m:r>
                                  <a:rPr lang="en-US" b="0" i="1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lim>
                            </m:limLow>
                          </m:fName>
                          <m:e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b="0" i="1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</m:d>
                          </m:e>
                        </m:func>
                      </m:e>
                    </m:nary>
                  </m:oMath>
                </a14:m>
                <a:endParaRPr lang="en-US" dirty="0"/>
              </a:p>
              <a:p>
                <a:pPr lvl="2"/>
                <a:r>
                  <a:rPr lang="en-US" dirty="0"/>
                  <a:t>(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∞</m:t>
                        </m:r>
                      </m:e>
                    </m:d>
                  </m:oMath>
                </a14:m>
                <a:r>
                  <a:rPr lang="en-US" dirty="0"/>
                  <a:t> norm of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sup>
                    </m:sSup>
                  </m:oMath>
                </a14:m>
                <a:r>
                  <a:rPr lang="en-US" dirty="0"/>
                  <a:t>. </a:t>
                </a:r>
                <a:r>
                  <a:rPr lang="en-US" sz="1400" dirty="0"/>
                  <a:t>[</a:t>
                </a:r>
                <a:r>
                  <a:rPr lang="en-US" sz="1400" dirty="0" err="1"/>
                  <a:t>Andoni</a:t>
                </a:r>
                <a:r>
                  <a:rPr lang="en-US" sz="1400" dirty="0"/>
                  <a:t> </a:t>
                </a:r>
                <a:r>
                  <a:rPr lang="en-US" sz="1400" dirty="0" err="1"/>
                  <a:t>Krauthgamer</a:t>
                </a:r>
                <a:r>
                  <a:rPr lang="en-US" sz="1400" dirty="0"/>
                  <a:t> </a:t>
                </a:r>
                <a:r>
                  <a:rPr lang="en-US" sz="1400" dirty="0" err="1"/>
                  <a:t>Onak</a:t>
                </a:r>
                <a:r>
                  <a:rPr lang="en-US" sz="1400" dirty="0"/>
                  <a:t>]</a:t>
                </a:r>
                <a:r>
                  <a:rPr lang="en-US" dirty="0"/>
                  <a:t>)</a:t>
                </a:r>
              </a:p>
              <a:p>
                <a:r>
                  <a:rPr lang="en-US" dirty="0"/>
                  <a:t>What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sub>
                    </m:sSub>
                  </m:oMath>
                </a14:m>
                <a:r>
                  <a:rPr lang="en-US" dirty="0"/>
                  <a:t> to use? </a:t>
                </a:r>
              </a:p>
              <a:p>
                <a:pPr lvl="1"/>
                <a:r>
                  <a:rPr lang="en-US" dirty="0"/>
                  <a:t>Don’t know! (</a:t>
                </a:r>
                <a:r>
                  <a:rPr lang="en-US" dirty="0" err="1"/>
                  <a:t>e.g</a:t>
                </a:r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  <m:r>
                      <a:rPr lang="en-US" sz="20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000" b="0" i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sign</m:t>
                    </m:r>
                    <m:d>
                      <m:dPr>
                        <m:ctrlP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en-US" sz="20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sz="20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sz="2000" b="0" i="1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sSup>
                                  <m:sSupPr>
                                    <m:ctrlPr>
                                      <a:rPr lang="en-US" sz="2000" b="0" i="1" smtClean="0">
                                        <a:solidFill>
                                          <a:schemeClr val="accent1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sz="2000" b="0" i="1" smtClean="0">
                                            <a:solidFill>
                                              <a:schemeClr val="accent1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000" b="0" i="1" smtClean="0">
                                            <a:solidFill>
                                              <a:schemeClr val="accent1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en-US" sz="2000" b="0" i="1" smtClean="0">
                                            <a:solidFill>
                                              <a:schemeClr val="accent1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  <m:r>
                                          <a:rPr lang="en-US" sz="2000" b="0" i="1" smtClean="0">
                                            <a:solidFill>
                                              <a:schemeClr val="accent1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.</m:t>
                                        </m:r>
                                        <m:r>
                                          <a:rPr lang="en-US" sz="2000" b="0" i="1" smtClean="0">
                                            <a:solidFill>
                                              <a:schemeClr val="accent1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en-US" sz="2000" b="0" i="1" smtClean="0">
                                        <a:solidFill>
                                          <a:schemeClr val="accent1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p>
                                </m:sSup>
                                <m:r>
                                  <a:rPr lang="en-US" sz="2000" b="0" i="1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e>
                        </m:nary>
                      </m:e>
                    </m:d>
                  </m:oMath>
                </a14:m>
                <a:r>
                  <a:rPr lang="en-US" dirty="0"/>
                  <a:t>) </a:t>
                </a:r>
              </a:p>
              <a:p>
                <a:r>
                  <a:rPr lang="en-US" dirty="0"/>
                  <a:t>“Theorem”: Algorithm works if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∃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sub>
                    </m:sSub>
                    <m:r>
                      <a:rPr lang="en-US" b="0" i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:r>
                  <a:rPr lang="en-US" dirty="0" err="1"/>
                  <a:t>s.t.</a:t>
                </a:r>
                <a:r>
                  <a:rPr lang="en-US" dirty="0"/>
                  <a:t>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𝑜𝑝𝑡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Ψ</m:t>
                        </m:r>
                      </m:e>
                    </m:d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⇒ </m:t>
                    </m:r>
                  </m:oMath>
                </a14:m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den>
                    </m:f>
                    <m:nary>
                      <m:naryPr>
                        <m:chr m:val="∑"/>
                        <m:supHide m:val="on"/>
                        <m:ctrlPr>
                          <a:rPr lang="en-US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func>
                          <m:funcPr>
                            <m:ctrlPr>
                              <a:rPr lang="en-US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i="1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max</m:t>
                                </m:r>
                              </m:e>
                              <m:lim>
                                <m:r>
                                  <a:rPr lang="en-US" i="1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lim>
                            </m:limLow>
                          </m:fName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</m:d>
                          </m:e>
                        </m:func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≥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</m:nary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𝑜𝑝𝑡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Ψ</m:t>
                        </m:r>
                      </m:e>
                    </m:d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⇒ </m:t>
                    </m:r>
                  </m:oMath>
                </a14:m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den>
                    </m:f>
                    <m:nary>
                      <m:naryPr>
                        <m:chr m:val="∑"/>
                        <m:supHide m:val="on"/>
                        <m:ctrlPr>
                          <a:rPr lang="en-US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func>
                          <m:funcPr>
                            <m:ctrlPr>
                              <a:rPr lang="en-US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i="1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max</m:t>
                                </m:r>
                              </m:e>
                              <m:lim>
                                <m:r>
                                  <a:rPr lang="en-US" i="1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lim>
                            </m:limLow>
                          </m:fName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</m:d>
                          </m:e>
                        </m:func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&lt;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</m:nary>
                  </m:oMath>
                </a14:m>
                <a:endParaRPr lang="en-US" dirty="0"/>
              </a:p>
              <a:p>
                <a:r>
                  <a:rPr lang="en-US" dirty="0"/>
                  <a:t>Theorem [CGSV]: Criterion above is decidable given </a:t>
                </a:r>
                <a:r>
                  <a:rPr lang="en-US" i="1" dirty="0">
                    <a:solidFill>
                      <a:schemeClr val="accent1">
                        <a:lumMod val="75000"/>
                      </a:schemeClr>
                    </a:solidFill>
                  </a:rPr>
                  <a:t>F</a:t>
                </a:r>
                <a:r>
                  <a:rPr lang="en-US" dirty="0"/>
                  <a:t>.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E7777AA-EDBD-4223-9BAB-DCD1F484F5E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1139825"/>
                <a:ext cx="9037413" cy="5105400"/>
              </a:xfrm>
              <a:blipFill>
                <a:blip r:embed="rId2"/>
                <a:stretch>
                  <a:fillRect l="-337" t="-1075" r="-539" b="-4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22EF48-A8FA-43EF-A9D2-3CB72EB0C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26, 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0AF701-0BFE-4CD9-B9BA-7EBC9C6A7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Banff CC Workshop: Streaming+Sketching CSPs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07EA8B-D133-4F92-9607-A36539D93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D37E44-2608-4BD3-AD34-8CF8B154208A}" type="slidenum">
              <a:rPr lang="ar-SA" smtClean="0"/>
              <a:pPr>
                <a:defRPr/>
              </a:pPr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1616786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E3992-03B5-4A27-BE03-D5B4E0E88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8B6844-95CF-4A13-8220-BE792A77D8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Sketching = Streaming in sqrt setting?</a:t>
            </a:r>
          </a:p>
          <a:p>
            <a:pPr lvl="1"/>
            <a:r>
              <a:rPr lang="en-US" dirty="0"/>
              <a:t>Extend sqrt lower bounds from sketching to streaming!</a:t>
            </a:r>
          </a:p>
          <a:p>
            <a:pPr lvl="1"/>
            <a:r>
              <a:rPr lang="en-US" dirty="0"/>
              <a:t>Challenge: Walk length algorithm!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BEE795-DC16-48D6-B318-799DD19B6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26, 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CF3027-804D-4312-95C5-270E86FDB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Banff CC Workshop: Streaming+Sketching CSPs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34C1C1-4AD8-4FB9-A305-E2A6D22D9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D37E44-2608-4BD3-AD34-8CF8B154208A}" type="slidenum">
              <a:rPr lang="ar-SA" smtClean="0"/>
              <a:pPr>
                <a:defRPr/>
              </a:pPr>
              <a:t>56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AD44569-8D4D-4379-BB9E-DB049739049C}"/>
                  </a:ext>
                </a:extLst>
              </p:cNvPr>
              <p:cNvSpPr txBox="1"/>
              <p:nvPr/>
            </p:nvSpPr>
            <p:spPr>
              <a:xfrm>
                <a:off x="2388987" y="2298098"/>
                <a:ext cx="5183471" cy="4093428"/>
              </a:xfrm>
              <a:prstGeom prst="rect">
                <a:avLst/>
              </a:prstGeom>
              <a:solidFill>
                <a:schemeClr val="tx2"/>
              </a:solidFill>
              <a:ln w="63500"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l">
                  <a:buNone/>
                </a:pPr>
                <a:r>
                  <a:rPr lang="en-US" dirty="0"/>
                  <a:t>(Suggested by Saxena et al.)</a:t>
                </a:r>
              </a:p>
              <a:p>
                <a:pPr algn="l">
                  <a:buNone/>
                </a:pPr>
                <a:endParaRPr lang="en-US" dirty="0"/>
              </a:p>
              <a:p>
                <a:pPr algn="l">
                  <a:buNone/>
                </a:pPr>
                <a:r>
                  <a:rPr lang="en-US" b="1" dirty="0"/>
                  <a:t>Walk length </a:t>
                </a:r>
                <a:r>
                  <a:rPr lang="en-US" dirty="0"/>
                  <a:t>algorithm: </a:t>
                </a:r>
              </a:p>
              <a:p>
                <a:pPr algn="l">
                  <a:buNone/>
                </a:pPr>
                <a:r>
                  <a:rPr lang="en-US" dirty="0"/>
                  <a:t>   For every pattern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→←←…→</m:t>
                    </m:r>
                  </m:oMath>
                </a14:m>
                <a:endParaRPr lang="en-US" b="0" dirty="0"/>
              </a:p>
              <a:p>
                <a:pPr algn="l">
                  <a:buNone/>
                </a:pPr>
                <a:r>
                  <a:rPr lang="en-US" dirty="0"/>
                  <a:t>      Pick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⊂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𝑝𝑜𝑙𝑦𝑙𝑜𝑔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algn="l">
                  <a:buNone/>
                </a:pPr>
                <a:r>
                  <a:rPr lang="en-US" dirty="0"/>
                  <a:t>      Follow patterned path from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/>
                  <a:t> till </a:t>
                </a:r>
              </a:p>
              <a:p>
                <a:pPr algn="l">
                  <a:buNone/>
                </a:pPr>
                <a:r>
                  <a:rPr lang="en-US" dirty="0"/>
                  <a:t>         we run out of stream.</a:t>
                </a:r>
              </a:p>
              <a:p>
                <a:pPr algn="l">
                  <a:buNone/>
                </a:pPr>
                <a:r>
                  <a:rPr lang="en-US" dirty="0"/>
                  <a:t>      Look at the distribution of path </a:t>
                </a:r>
              </a:p>
              <a:p>
                <a:pPr algn="l">
                  <a:buNone/>
                </a:pPr>
                <a:r>
                  <a:rPr lang="en-US" dirty="0"/>
                  <a:t>         lengths when we stop.</a:t>
                </a:r>
              </a:p>
              <a:p>
                <a:pPr algn="l">
                  <a:buNone/>
                </a:pPr>
                <a:endParaRPr lang="en-US" dirty="0"/>
              </a:p>
              <a:p>
                <a:pPr algn="l">
                  <a:buNone/>
                </a:pPr>
                <a:r>
                  <a:rPr lang="en-US" dirty="0"/>
                  <a:t>Different 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𝑜𝑝𝑡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dirty="0"/>
                  <a:t> vs.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𝑜𝑝𝑡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dirty="0"/>
                  <a:t>?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AD44569-8D4D-4379-BB9E-DB04973904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8987" y="2298098"/>
                <a:ext cx="5183471" cy="4093428"/>
              </a:xfrm>
              <a:prstGeom prst="rect">
                <a:avLst/>
              </a:prstGeom>
              <a:blipFill>
                <a:blip r:embed="rId3"/>
                <a:stretch>
                  <a:fillRect l="-698" t="-147" b="-1762"/>
                </a:stretch>
              </a:blipFill>
              <a:ln w="6350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55948905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E3992-03B5-4A27-BE03-D5B4E0E88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8B6844-95CF-4A13-8220-BE792A77D8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Sketching = Streaming in sqrt setting?</a:t>
            </a:r>
          </a:p>
          <a:p>
            <a:pPr lvl="1"/>
            <a:r>
              <a:rPr lang="en-US" dirty="0"/>
              <a:t>Extend sqrt lower bounds from sketching to streaming!</a:t>
            </a:r>
          </a:p>
          <a:p>
            <a:pPr lvl="1"/>
            <a:r>
              <a:rPr lang="en-US" dirty="0"/>
              <a:t>Challenge: Walk length algorithm!</a:t>
            </a:r>
          </a:p>
          <a:p>
            <a:r>
              <a:rPr lang="en-US" dirty="0"/>
              <a:t>Sqrt = Linear?</a:t>
            </a:r>
          </a:p>
          <a:p>
            <a:pPr lvl="1"/>
            <a:r>
              <a:rPr lang="en-US" dirty="0"/>
              <a:t>Is there a dichotomy at linear space?</a:t>
            </a:r>
          </a:p>
          <a:p>
            <a:pPr lvl="1"/>
            <a:r>
              <a:rPr lang="en-US" dirty="0"/>
              <a:t>Challenge: Template-based algorithms!</a:t>
            </a:r>
          </a:p>
          <a:p>
            <a:pPr lvl="1"/>
            <a:r>
              <a:rPr lang="en-US" dirty="0"/>
              <a:t>Can </a:t>
            </a:r>
            <a:r>
              <a:rPr lang="en-US" dirty="0" err="1"/>
              <a:t>Dicut</a:t>
            </a:r>
            <a:r>
              <a:rPr lang="en-US" dirty="0"/>
              <a:t> approximation be improved with o(n) space?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BEE795-DC16-48D6-B318-799DD19B6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26, 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CF3027-804D-4312-95C5-270E86FDB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Banff CC Workshop: Streaming+Sketching CSPs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34C1C1-4AD8-4FB9-A305-E2A6D22D9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D37E44-2608-4BD3-AD34-8CF8B154208A}" type="slidenum">
              <a:rPr lang="ar-SA" smtClean="0"/>
              <a:pPr>
                <a:defRPr/>
              </a:pPr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3897122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E3992-03B5-4A27-BE03-D5B4E0E88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8B6844-95CF-4A13-8220-BE792A77D8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Sketching = Streaming?</a:t>
            </a:r>
          </a:p>
          <a:p>
            <a:pPr lvl="1"/>
            <a:r>
              <a:rPr lang="en-US" dirty="0"/>
              <a:t>Extend sqrt lower bounds from sketching to streaming!</a:t>
            </a:r>
          </a:p>
          <a:p>
            <a:pPr lvl="1"/>
            <a:r>
              <a:rPr lang="en-US" dirty="0"/>
              <a:t>Challenge: Walk length algorithm!</a:t>
            </a:r>
          </a:p>
          <a:p>
            <a:r>
              <a:rPr lang="en-US" dirty="0"/>
              <a:t>Sqrt = Linear?</a:t>
            </a:r>
          </a:p>
          <a:p>
            <a:pPr lvl="1"/>
            <a:r>
              <a:rPr lang="en-US" dirty="0"/>
              <a:t>Is there a dichotomy at linear space?</a:t>
            </a:r>
          </a:p>
          <a:p>
            <a:pPr lvl="1"/>
            <a:r>
              <a:rPr lang="en-US" dirty="0"/>
              <a:t>Challenge: Template-based algorithms!</a:t>
            </a:r>
          </a:p>
          <a:p>
            <a:pPr lvl="1"/>
            <a:r>
              <a:rPr lang="en-US" dirty="0"/>
              <a:t>Can </a:t>
            </a:r>
            <a:r>
              <a:rPr lang="en-US" dirty="0" err="1"/>
              <a:t>Dicut</a:t>
            </a:r>
            <a:r>
              <a:rPr lang="en-US" dirty="0"/>
              <a:t> approximation be improved with o(n) space?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BEE795-DC16-48D6-B318-799DD19B6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26, 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CF3027-804D-4312-95C5-270E86FDB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Banff CC Workshop: Streaming+Sketching CSPs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34C1C1-4AD8-4FB9-A305-E2A6D22D9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D37E44-2608-4BD3-AD34-8CF8B154208A}" type="slidenum">
              <a:rPr lang="ar-SA" smtClean="0"/>
              <a:pPr>
                <a:defRPr/>
              </a:pPr>
              <a:t>58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F00AB46-339C-40CD-B004-9CED9C7805E8}"/>
                  </a:ext>
                </a:extLst>
              </p:cNvPr>
              <p:cNvSpPr txBox="1"/>
              <p:nvPr/>
            </p:nvSpPr>
            <p:spPr>
              <a:xfrm>
                <a:off x="1374545" y="3644873"/>
                <a:ext cx="6798956" cy="2616101"/>
              </a:xfrm>
              <a:prstGeom prst="rect">
                <a:avLst/>
              </a:prstGeom>
              <a:solidFill>
                <a:schemeClr val="tx2"/>
              </a:solidFill>
              <a:ln w="63500"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l">
                  <a:buNone/>
                </a:pPr>
                <a:endParaRPr lang="en-US" dirty="0"/>
              </a:p>
              <a:p>
                <a:pPr algn="l">
                  <a:buNone/>
                </a:pPr>
                <a:r>
                  <a:rPr lang="en-US" b="1" dirty="0"/>
                  <a:t>Template </a:t>
                </a:r>
                <a:r>
                  <a:rPr lang="en-US" dirty="0"/>
                  <a:t>algorithm </a:t>
                </a:r>
                <a:r>
                  <a:rPr lang="en-US" sz="1200" dirty="0"/>
                  <a:t>(for bounded degree graphs)</a:t>
                </a:r>
                <a:endParaRPr lang="en-US" dirty="0"/>
              </a:p>
              <a:p>
                <a:pPr algn="l">
                  <a:buNone/>
                </a:pPr>
                <a:r>
                  <a:rPr lang="en-US" dirty="0"/>
                  <a:t>   Classify vertices by (</a:t>
                </a:r>
                <a:r>
                  <a:rPr lang="en-US" dirty="0" err="1"/>
                  <a:t>indeg,outdeg</a:t>
                </a:r>
                <a:r>
                  <a:rPr lang="en-US" dirty="0"/>
                  <a:t>)</a:t>
                </a:r>
              </a:p>
              <a:p>
                <a:pPr algn="l">
                  <a:buNone/>
                </a:pPr>
                <a:r>
                  <a:rPr lang="en-US" dirty="0"/>
                  <a:t>   Estimate fraction of edges from class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ℓ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b="0" dirty="0"/>
              </a:p>
              <a:p>
                <a:pPr algn="l">
                  <a:buNone/>
                </a:pPr>
                <a:r>
                  <a:rPr lang="en-US" dirty="0"/>
                  <a:t>   This is the template</a:t>
                </a:r>
              </a:p>
              <a:p>
                <a:pPr algn="l">
                  <a:buNone/>
                </a:pPr>
                <a:endParaRPr lang="en-US" dirty="0"/>
              </a:p>
              <a:p>
                <a:pPr algn="l">
                  <a:buNone/>
                </a:pPr>
                <a:r>
                  <a:rPr lang="en-US" dirty="0"/>
                  <a:t>Different 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𝑜𝑝𝑡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dirty="0"/>
                  <a:t> vs.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𝑜𝑝𝑡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dirty="0"/>
                  <a:t>?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F00AB46-339C-40CD-B004-9CED9C7805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4545" y="3644873"/>
                <a:ext cx="6798956" cy="2616101"/>
              </a:xfrm>
              <a:prstGeom prst="rect">
                <a:avLst/>
              </a:prstGeom>
              <a:blipFill>
                <a:blip r:embed="rId4"/>
                <a:stretch>
                  <a:fillRect l="-533" b="-3189"/>
                </a:stretch>
              </a:blipFill>
              <a:ln w="6350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69599349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839166-1A7B-45C5-AF4F-8C0621009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Space Lower Bounds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42F424B-4A41-49B7-9A41-956453DBC2E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35612" y="1371600"/>
                <a:ext cx="8857900" cy="4724400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:r>
                  <a:rPr lang="en-US" dirty="0"/>
                  <a:t>case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𝜌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d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inf</m:t>
                            </m:r>
                          </m:e>
                          <m:lim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Ψ</m:t>
                            </m:r>
                          </m:lim>
                        </m:limLow>
                      </m:fName>
                      <m:e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𝑜𝑝𝑡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Ψ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n-US" b="0" dirty="0"/>
              </a:p>
              <a:p>
                <a:r>
                  <a:rPr lang="en-US" dirty="0"/>
                  <a:t>Trivial approximation factor =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endParaRPr lang="en-US" b="0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dirty="0"/>
                  <a:t>Theorem: If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  <m:d>
                      <m:dPr>
                        <m:ctrlP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:r>
                  <a:rPr lang="en-US" dirty="0"/>
                  <a:t>contains a “line” then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US" dirty="0"/>
                  <a:t> has no non-trivial approximation in sublinear space.</a:t>
                </a:r>
              </a:p>
              <a:p>
                <a:pPr lvl="1"/>
                <a:r>
                  <a:rPr lang="en-US" dirty="0"/>
                  <a:t>Line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≡</m:t>
                    </m:r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,…,</m:t>
                            </m:r>
                            <m:r>
                              <a:rPr lang="en-US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d>
                        <m:d>
                          <m:dPr>
                            <m:ctrlPr>
                              <a:rPr lang="en-US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𝑚𝑜𝑑</m:t>
                            </m:r>
                            <m:r>
                              <a:rPr lang="en-US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d>
                      </m:e>
                      <m:e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∈[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e>
                    </m:d>
                  </m:oMath>
                </a14:m>
                <a:r>
                  <a:rPr lang="en-US" dirty="0"/>
                  <a:t>, for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</m:oMath>
                </a14:m>
                <a:endParaRPr lang="en-US" b="0" dirty="0"/>
              </a:p>
              <a:p>
                <a:r>
                  <a:rPr lang="en-US" dirty="0" err="1"/>
                  <a:t>Thm</a:t>
                </a:r>
                <a:r>
                  <a:rPr lang="en-US" dirty="0"/>
                  <a:t>’: If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:r>
                  <a:rPr lang="en-US" dirty="0"/>
                  <a:t>contains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en-US" dirty="0"/>
                  <a:t> fraction of a line then </a:t>
                </a:r>
                <a:r>
                  <a:rPr lang="en-US" dirty="0" err="1"/>
                  <a:t>MaxCSP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has no sublinear approximation better than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den>
                    </m:f>
                  </m:oMath>
                </a14:m>
                <a:endParaRPr lang="en-US" dirty="0"/>
              </a:p>
              <a:p>
                <a:r>
                  <a:rPr lang="en-US" dirty="0"/>
                  <a:t>Proof: Extends (and compresses?) </a:t>
                </a:r>
                <a:r>
                  <a:rPr lang="en-US" dirty="0" err="1"/>
                  <a:t>Kapralov-Krachun</a:t>
                </a:r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42F424B-4A41-49B7-9A41-956453DBC2E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35612" y="1371600"/>
                <a:ext cx="8857900" cy="4724400"/>
              </a:xfrm>
              <a:blipFill>
                <a:blip r:embed="rId2"/>
                <a:stretch>
                  <a:fillRect l="-344" t="-1290" r="-5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E94A5A-BD30-4864-B92D-86C51513B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26, 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D41C5F-6B78-44D7-A901-6FCE95AF2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Banff CC Workshop: Streaming+Sketching CSPs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9553FA-9180-4A6D-8AC3-CD1E64B39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D37E44-2608-4BD3-AD34-8CF8B154208A}" type="slidenum">
              <a:rPr lang="ar-SA" smtClean="0"/>
              <a:pPr>
                <a:defRPr/>
              </a:pPr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264074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07B97-0204-415E-B71A-3581430C1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Trivial Approximations: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410E767-3C70-441A-86EB-FDC40403939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371600"/>
                <a:ext cx="8547410" cy="4724400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-space,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𝑜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-approx.</a:t>
                </a:r>
              </a:p>
              <a:p>
                <a:pPr lvl="1"/>
                <a:r>
                  <a:rPr lang="en-US" dirty="0"/>
                  <a:t>Maintain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</m:acc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dirty="0"/>
                  <a:t>-constraints. Solve optimally on those using exponential time.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US" dirty="0"/>
                  <a:t>-space,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min</m:t>
                        </m:r>
                      </m:sub>
                    </m:sSub>
                  </m:oMath>
                </a14:m>
                <a:r>
                  <a:rPr lang="en-US" dirty="0"/>
                  <a:t>-approx.</a:t>
                </a:r>
              </a:p>
              <a:p>
                <a:pPr lvl="1"/>
                <a:r>
                  <a:rPr lang="en-US" dirty="0" err="1"/>
                  <a:t>Defn</a:t>
                </a:r>
                <a:r>
                  <a:rPr lang="en-US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min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≔ 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Ψ</m:t>
                            </m:r>
                          </m:lim>
                        </m:limLow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fName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val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Ψ</m:t>
                                </m:r>
                              </m:sub>
                            </m:sSub>
                          </m:e>
                        </m:d>
                      </m:e>
                    </m:func>
                  </m:oMath>
                </a14:m>
                <a:endParaRPr lang="en-US" b="0" dirty="0"/>
              </a:p>
              <a:p>
                <a:pPr lvl="1"/>
                <a:r>
                  <a:rPr lang="en-US" dirty="0"/>
                  <a:t>Notes: Usually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min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dirty="0"/>
                  <a:t> (unless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US" dirty="0"/>
                  <a:t>)</a:t>
                </a:r>
              </a:p>
              <a:p>
                <a:pPr lvl="1"/>
                <a:r>
                  <a:rPr lang="en-US" dirty="0"/>
                  <a:t>For Boolean CSPs (on literals)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min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⋅</m:t>
                    </m:r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</m:oMath>
                </a14:m>
                <a:r>
                  <a:rPr lang="en-US" dirty="0"/>
                  <a:t> (= </a:t>
                </a:r>
                <a:r>
                  <a:rPr lang="en-US" sz="1800" dirty="0"/>
                  <a:t>value of random </a:t>
                </a:r>
                <a:r>
                  <a:rPr lang="en-US" sz="1800" dirty="0" err="1"/>
                  <a:t>assgmt</a:t>
                </a:r>
                <a:r>
                  <a:rPr lang="en-US" dirty="0"/>
                  <a:t>).</a:t>
                </a:r>
              </a:p>
              <a:p>
                <a:pPr lvl="2"/>
                <a:r>
                  <a:rPr lang="en-US" dirty="0"/>
                  <a:t>E.g.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min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MaxCut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dirty="0"/>
              </a:p>
              <a:p>
                <a:r>
                  <a:rPr lang="en-US" dirty="0"/>
                  <a:t>Key question: (When) can we do better than trivial?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410E767-3C70-441A-86EB-FDC40403939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371600"/>
                <a:ext cx="8547410" cy="4724400"/>
              </a:xfrm>
              <a:blipFill>
                <a:blip r:embed="rId2"/>
                <a:stretch>
                  <a:fillRect l="-357" t="-1161" r="-14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076A3D-C44F-4105-A2C4-A8A5AADFC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26, 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62090-044A-4565-9E93-4751C952F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Banff CC Workshop: Streaming+Sketching CSPs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B94903-44CE-4206-A7EA-DB127C12F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D37E44-2608-4BD3-AD34-8CF8B154208A}" type="slidenum">
              <a:rPr lang="ar-SA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7691672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Streaming </a:t>
            </a:r>
            <a:r>
              <a:rPr lang="en-US" dirty="0" err="1"/>
              <a:t>MaxCut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26, 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Banff CC Workshop: Streaming+Sketching CSPs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D37E44-2608-4BD3-AD34-8CF8B154208A}" type="slidenum">
              <a:rPr lang="ar-SA" smtClean="0"/>
              <a:pPr>
                <a:defRPr/>
              </a:pPr>
              <a:t>60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 bwMode="auto">
          <a:xfrm>
            <a:off x="4517479" y="1336766"/>
            <a:ext cx="182880" cy="182880"/>
          </a:xfrm>
          <a:prstGeom prst="ellipse">
            <a:avLst/>
          </a:prstGeom>
          <a:solidFill>
            <a:srgbClr val="FF0066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3095898" y="1546860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5969726" y="1630680"/>
            <a:ext cx="182880" cy="182880"/>
          </a:xfrm>
          <a:prstGeom prst="ellipse">
            <a:avLst/>
          </a:prstGeom>
          <a:solidFill>
            <a:srgbClr val="FF0066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924231" y="2169273"/>
            <a:ext cx="182880" cy="182880"/>
          </a:xfrm>
          <a:prstGeom prst="ellipse">
            <a:avLst/>
          </a:prstGeom>
          <a:solidFill>
            <a:srgbClr val="FF0066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1210309" y="3530826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6958512" y="2272937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1667691" y="4801780"/>
            <a:ext cx="182880" cy="182880"/>
          </a:xfrm>
          <a:prstGeom prst="ellipse">
            <a:avLst/>
          </a:prstGeom>
          <a:solidFill>
            <a:srgbClr val="FF0066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7591103" y="3771401"/>
            <a:ext cx="182880" cy="182880"/>
          </a:xfrm>
          <a:prstGeom prst="ellipse">
            <a:avLst/>
          </a:prstGeom>
          <a:solidFill>
            <a:srgbClr val="FF0066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6958512" y="5109438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2791097" y="5722711"/>
            <a:ext cx="182880" cy="182880"/>
          </a:xfrm>
          <a:prstGeom prst="ellipse">
            <a:avLst/>
          </a:prstGeom>
          <a:solidFill>
            <a:srgbClr val="FF0066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4149635" y="6023157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5608321" y="5905591"/>
            <a:ext cx="182880" cy="182880"/>
          </a:xfrm>
          <a:prstGeom prst="ellipse">
            <a:avLst/>
          </a:prstGeom>
          <a:solidFill>
            <a:srgbClr val="FF0066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8413012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Streaming </a:t>
            </a:r>
            <a:r>
              <a:rPr lang="en-US" dirty="0" err="1"/>
              <a:t>MaxCut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26, 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Banff CC Workshop: Streaming+Sketching CSPs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D37E44-2608-4BD3-AD34-8CF8B154208A}" type="slidenum">
              <a:rPr lang="ar-SA" smtClean="0"/>
              <a:pPr>
                <a:defRPr/>
              </a:pPr>
              <a:t>61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 bwMode="auto">
          <a:xfrm>
            <a:off x="4517479" y="1336766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3095898" y="1546860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5969726" y="1630680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924231" y="2169273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1210309" y="3530826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6958512" y="2272937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1667691" y="4801780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7591103" y="3771401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6958512" y="5109438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2791097" y="5722711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4149635" y="6023157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5608321" y="5905591"/>
            <a:ext cx="182880" cy="182880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42950" marR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2068868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16D19-318F-4D7C-A923-6B1399BCE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381000"/>
            <a:ext cx="8541657" cy="609600"/>
          </a:xfrm>
        </p:spPr>
        <p:txBody>
          <a:bodyPr/>
          <a:lstStyle/>
          <a:p>
            <a:r>
              <a:rPr lang="en-US" dirty="0"/>
              <a:t>Constraint Satisfaction Problems (CSPs)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D0864-B19B-4BBF-B25A-515ECC2143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1600"/>
            <a:ext cx="8686800" cy="4724400"/>
          </a:xfrm>
        </p:spPr>
        <p:txBody>
          <a:bodyPr/>
          <a:lstStyle/>
          <a:p>
            <a:r>
              <a:rPr lang="en-US" dirty="0"/>
              <a:t>Class of infinitely many problems.</a:t>
            </a:r>
          </a:p>
          <a:p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6361E8-DAA7-47D6-8CD2-BB8F1212A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26, 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F55A00-CF46-41CC-9925-B3B8C1A28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Banff CC Workshop: Streaming+Sketching CSPs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555B84-0C4F-402C-8913-9D617DABE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D37E44-2608-4BD3-AD34-8CF8B154208A}" type="slidenum">
              <a:rPr lang="ar-SA" smtClean="0"/>
              <a:pPr>
                <a:defRPr/>
              </a:pPr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499166"/>
      </p:ext>
    </p:extLst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16D19-318F-4D7C-A923-6B1399BCE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381000"/>
            <a:ext cx="8541657" cy="609600"/>
          </a:xfrm>
        </p:spPr>
        <p:txBody>
          <a:bodyPr/>
          <a:lstStyle/>
          <a:p>
            <a:r>
              <a:rPr lang="en-US" dirty="0"/>
              <a:t>Constraint Satisfaction Problems (CSPs)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49D0864-B19B-4BBF-B25A-515ECC2143C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371600"/>
                <a:ext cx="8686800" cy="4724400"/>
              </a:xfrm>
            </p:spPr>
            <p:txBody>
              <a:bodyPr/>
              <a:lstStyle/>
              <a:p>
                <a:r>
                  <a:rPr lang="en-US" dirty="0"/>
                  <a:t>Class of infinitely many problems.</a:t>
                </a:r>
              </a:p>
              <a:p>
                <a:endParaRPr lang="en-US" dirty="0"/>
              </a:p>
              <a:p>
                <a:r>
                  <a:rPr lang="en-US" dirty="0"/>
                  <a:t>Specified by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:r>
                  <a:rPr lang="en-US" dirty="0"/>
                  <a:t>and family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⊆</m:t>
                    </m:r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: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b="0" i="1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m:rPr>
                            <m:lit/>
                          </m:rP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{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}</m:t>
                        </m:r>
                      </m:e>
                    </m:d>
                  </m:oMath>
                </a14:m>
                <a:r>
                  <a:rPr lang="en-US" dirty="0"/>
                  <a:t>.</a:t>
                </a:r>
              </a:p>
              <a:p>
                <a:endParaRPr lang="en-US" dirty="0"/>
              </a:p>
              <a:p>
                <a:r>
                  <a:rPr lang="en-US" dirty="0"/>
                  <a:t>Instance of </a:t>
                </a:r>
                <a:r>
                  <a:rPr lang="en-US" dirty="0" err="1"/>
                  <a:t>MaxCSP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Ψ</m:t>
                    </m:r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 ; </a:t>
                </a:r>
                <a:r>
                  <a:rPr lang="en-US" sz="2000" dirty="0"/>
                  <a:t>Constraint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</m:sSub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</m:sSub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</a:rPr>
                  <a:t>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b="0" i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endParaRPr lang="en-US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𝑜𝑝𝑡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Ψ</m:t>
                        </m:r>
                      </m:e>
                    </m:d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≡</m:t>
                    </m:r>
                    <m:func>
                      <m:funcPr>
                        <m:ctrlP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max</m:t>
                            </m:r>
                          </m:e>
                          <m:lim>
                            <m:r>
                              <a:rPr lang="en-US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US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∈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b="0" i="1" smtClean="0">
                                        <a:solidFill>
                                          <a:schemeClr val="accent1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accent1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b="0" i="1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den>
                            </m:f>
                            <m:nary>
                              <m:naryPr>
                                <m:chr m:val="∑"/>
                                <m:supHide m:val="on"/>
                                <m:ctrlPr>
                                  <a:rPr lang="en-US" b="0" i="1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  <m:sup/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accent1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accent1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accent1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b="0" i="1" smtClean="0">
                                        <a:solidFill>
                                          <a:schemeClr val="accent1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accent1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</m:d>
                                <m:r>
                                  <a:rPr lang="en-US" b="0" i="1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nary>
                          </m:e>
                        </m:d>
                      </m:e>
                    </m:func>
                  </m:oMath>
                </a14:m>
                <a:endParaRPr lang="en-US" dirty="0"/>
              </a:p>
              <a:p>
                <a:pPr marL="457200" lvl="1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49D0864-B19B-4BBF-B25A-515ECC2143C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371600"/>
                <a:ext cx="8686800" cy="4724400"/>
              </a:xfrm>
              <a:blipFill>
                <a:blip r:embed="rId2"/>
                <a:stretch>
                  <a:fillRect l="-351" t="-11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6361E8-DAA7-47D6-8CD2-BB8F1212A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26, 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F55A00-CF46-41CC-9925-B3B8C1A28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Banff CC Workshop: Streaming+Sketching CSPs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555B84-0C4F-402C-8913-9D617DABE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D37E44-2608-4BD3-AD34-8CF8B154208A}" type="slidenum">
              <a:rPr lang="ar-SA" smtClean="0"/>
              <a:pPr>
                <a:defRPr/>
              </a:pPr>
              <a:t>63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E37316E-E011-4CE2-A35D-5820F4F84498}"/>
                  </a:ext>
                </a:extLst>
              </p:cNvPr>
              <p:cNvSpPr txBox="1"/>
              <p:nvPr/>
            </p:nvSpPr>
            <p:spPr>
              <a:xfrm>
                <a:off x="6518779" y="1300913"/>
                <a:ext cx="2238143" cy="523220"/>
              </a:xfrm>
              <a:prstGeom prst="rect">
                <a:avLst/>
              </a:prstGeom>
              <a:solidFill>
                <a:schemeClr val="tx2"/>
              </a:solidFill>
              <a:ln w="63500"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>
                  <a:buNone/>
                </a:pPr>
                <a:r>
                  <a:rPr lang="en-US" sz="2800" dirty="0" err="1"/>
                  <a:t>MaxCSP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d>
                    <m:r>
                      <a:rPr lang="en-US" sz="28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E37316E-E011-4CE2-A35D-5820F4F844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8779" y="1300913"/>
                <a:ext cx="2238143" cy="523220"/>
              </a:xfrm>
              <a:prstGeom prst="rect">
                <a:avLst/>
              </a:prstGeom>
              <a:blipFill>
                <a:blip r:embed="rId3"/>
                <a:stretch>
                  <a:fillRect l="-3704" t="-7292" b="-28125"/>
                </a:stretch>
              </a:blipFill>
              <a:ln w="6350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29545175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B15E0-B524-4965-A87B-AD9AA7D6D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study CSPs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146D0C6-D027-4E90-A74A-534CABC84A5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Contain some problems of direct interest</a:t>
                </a:r>
              </a:p>
              <a:p>
                <a:pPr lvl="1"/>
                <a:r>
                  <a:rPr lang="en-US" dirty="0"/>
                  <a:t>Max Cut, Max </a:t>
                </a:r>
                <a:r>
                  <a:rPr lang="en-US" dirty="0" err="1"/>
                  <a:t>Dicut</a:t>
                </a:r>
                <a:r>
                  <a:rPr lang="en-US" dirty="0"/>
                  <a:t>, Max </a:t>
                </a:r>
                <a:r>
                  <a:rPr lang="en-US" dirty="0" err="1"/>
                  <a:t>colorability</a:t>
                </a:r>
                <a:endParaRPr lang="en-US" dirty="0"/>
              </a:p>
              <a:p>
                <a:r>
                  <a:rPr lang="en-US" dirty="0"/>
                  <a:t>Allow possibility of classification!</a:t>
                </a:r>
              </a:p>
              <a:p>
                <a:r>
                  <a:rPr lang="en-US" dirty="0"/>
                  <a:t>Highlight general algorithms</a:t>
                </a:r>
              </a:p>
              <a:p>
                <a:pPr lvl="1"/>
                <a:r>
                  <a:rPr lang="en-US" dirty="0"/>
                  <a:t>Norm approximations (already used)</a:t>
                </a:r>
              </a:p>
              <a:p>
                <a:pPr lvl="1"/>
                <a:r>
                  <a:rPr lang="en-US" dirty="0"/>
                  <a:t>Local Exploration</a:t>
                </a:r>
              </a:p>
              <a:p>
                <a:pPr lvl="1"/>
                <a:r>
                  <a:rPr lang="en-US" dirty="0"/>
                  <a:t>Crude snapshots</a:t>
                </a:r>
              </a:p>
              <a:p>
                <a:r>
                  <a:rPr lang="en-US" dirty="0"/>
                  <a:t>Identify Phenomena:</a:t>
                </a:r>
              </a:p>
              <a:p>
                <a:pPr lvl="1"/>
                <a:r>
                  <a:rPr lang="en-US" dirty="0"/>
                  <a:t>No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func>
                              <m:func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fNam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func>
                          </m:e>
                        </m:rad>
                      </m:sup>
                    </m:sSup>
                  </m:oMath>
                </a14:m>
                <a:r>
                  <a:rPr lang="en-US" dirty="0"/>
                  <a:t>-space algorithms?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146D0C6-D027-4E90-A74A-534CABC84A5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370" t="-11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80A37A-55E3-4DF6-9B53-4EDC39021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26, 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C5706D-4EDC-4198-8079-697D0FB36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Banff CC Workshop: Streaming+Sketching CSPs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BF957F-75F1-4895-B35A-04788702B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D37E44-2608-4BD3-AD34-8CF8B154208A}" type="slidenum">
              <a:rPr lang="ar-SA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08147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0F235-B104-4E71-84F4-18902424D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Brief History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10347ED-FBA7-4CA7-8953-7B4BD60CEE2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371600"/>
                <a:ext cx="8618726" cy="4724400"/>
              </a:xfrm>
            </p:spPr>
            <p:txBody>
              <a:bodyPr/>
              <a:lstStyle/>
              <a:p>
                <a:r>
                  <a:rPr lang="en-US" dirty="0"/>
                  <a:t>2011 </a:t>
                </a:r>
                <a:r>
                  <a:rPr lang="en-US" dirty="0" err="1"/>
                  <a:t>Bertinoro</a:t>
                </a:r>
                <a:r>
                  <a:rPr lang="en-US" dirty="0"/>
                  <a:t> </a:t>
                </a:r>
                <a:r>
                  <a:rPr lang="en-US" dirty="0" err="1"/>
                  <a:t>W’shop</a:t>
                </a:r>
                <a:r>
                  <a:rPr lang="en-US" dirty="0"/>
                  <a:t> (P. 45): “</a:t>
                </a:r>
                <a:r>
                  <a:rPr lang="en-US" sz="2000" dirty="0"/>
                  <a:t>We know nothing +/-</a:t>
                </a:r>
                <a:r>
                  <a:rPr lang="en-US" dirty="0"/>
                  <a:t>”</a:t>
                </a:r>
              </a:p>
              <a:p>
                <a:r>
                  <a:rPr lang="en-US" dirty="0"/>
                  <a:t>2015-19: Lower bounds for </a:t>
                </a:r>
                <a:r>
                  <a:rPr lang="en-US" dirty="0" err="1"/>
                  <a:t>MaxCut</a:t>
                </a:r>
                <a:r>
                  <a:rPr lang="en-US" dirty="0"/>
                  <a:t> [KKS,KKSV,KK]</a:t>
                </a:r>
              </a:p>
              <a:p>
                <a:pPr lvl="1"/>
                <a:r>
                  <a:rPr lang="en-US" dirty="0" err="1"/>
                  <a:t>Kapralov-Krachun</a:t>
                </a:r>
                <a:r>
                  <a:rPr lang="en-US" dirty="0"/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dirty="0"/>
                  <a:t>-approximation requires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Ω</m:t>
                    </m:r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</a:rPr>
                  <a:t>-</a:t>
                </a:r>
                <a:r>
                  <a:rPr lang="en-US" dirty="0"/>
                  <a:t>space (in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vertex graph) (streaming).</a:t>
                </a:r>
              </a:p>
              <a:p>
                <a:r>
                  <a:rPr lang="en-US" dirty="0"/>
                  <a:t>2017-20: Algorithms for Max </a:t>
                </a:r>
                <a:r>
                  <a:rPr lang="en-US" dirty="0" err="1"/>
                  <a:t>DiCut</a:t>
                </a:r>
                <a:r>
                  <a:rPr lang="en-US" dirty="0"/>
                  <a:t>, Max SAT</a:t>
                </a:r>
              </a:p>
              <a:p>
                <a:pPr lvl="1"/>
                <a:r>
                  <a:rPr lang="en-US" dirty="0" err="1"/>
                  <a:t>Guruswami-Velingker-Velusamy</a:t>
                </a:r>
                <a:r>
                  <a:rPr lang="en-US" dirty="0"/>
                  <a:t>: </a:t>
                </a:r>
                <a:r>
                  <a:rPr lang="en-US" dirty="0" err="1"/>
                  <a:t>DiCut</a:t>
                </a:r>
                <a:endParaRPr lang="en-US" dirty="0"/>
              </a:p>
              <a:p>
                <a:pPr lvl="1"/>
                <a:r>
                  <a:rPr lang="en-US" dirty="0"/>
                  <a:t>Chou-</a:t>
                </a:r>
                <a:r>
                  <a:rPr lang="en-US" dirty="0" err="1"/>
                  <a:t>Golovnev</a:t>
                </a:r>
                <a:r>
                  <a:rPr lang="en-US" dirty="0"/>
                  <a:t>-</a:t>
                </a:r>
                <a:r>
                  <a:rPr lang="en-US" dirty="0" err="1"/>
                  <a:t>Velusamy</a:t>
                </a:r>
                <a:r>
                  <a:rPr lang="en-US" dirty="0"/>
                  <a:t>: </a:t>
                </a:r>
                <a:r>
                  <a:rPr lang="en-US" dirty="0" err="1"/>
                  <a:t>DiCut</a:t>
                </a:r>
                <a:r>
                  <a:rPr lang="en-US" dirty="0"/>
                  <a:t>, Max SAT</a:t>
                </a:r>
              </a:p>
              <a:p>
                <a:r>
                  <a:rPr lang="en-US" dirty="0"/>
                  <a:t>2020: Sketching Classification</a:t>
                </a:r>
              </a:p>
              <a:p>
                <a:pPr lvl="1"/>
                <a:r>
                  <a:rPr lang="en-US" dirty="0"/>
                  <a:t>Chou-</a:t>
                </a:r>
                <a:r>
                  <a:rPr lang="en-US" dirty="0" err="1"/>
                  <a:t>Golovnev</a:t>
                </a:r>
                <a:r>
                  <a:rPr lang="en-US" dirty="0"/>
                  <a:t>-</a:t>
                </a:r>
                <a:r>
                  <a:rPr lang="en-US" dirty="0" err="1"/>
                  <a:t>Velusamy</a:t>
                </a:r>
                <a:r>
                  <a:rPr lang="en-US" dirty="0"/>
                  <a:t>: Classify all Boolean </a:t>
                </a:r>
                <a:r>
                  <a:rPr lang="en-US" dirty="0" err="1"/>
                  <a:t>MaxCSP</a:t>
                </a:r>
                <a:r>
                  <a:rPr lang="en-US" dirty="0"/>
                  <a:t> with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i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i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endParaRPr lang="en-US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10347ED-FBA7-4CA7-8953-7B4BD60CEE2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371600"/>
                <a:ext cx="8618726" cy="4724400"/>
              </a:xfrm>
              <a:blipFill>
                <a:blip r:embed="rId2"/>
                <a:stretch>
                  <a:fillRect l="-354" t="-1161" r="-1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1DD7C7-DA40-497F-BAC9-B4B1B393E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26, 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43C2C4-152A-453E-9FE9-FAF92624B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Banff CC Workshop: Streaming+Sketching CSPs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54C592-57C5-4F50-B9FA-1FCDB979E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D37E44-2608-4BD3-AD34-8CF8B154208A}" type="slidenum">
              <a:rPr lang="ar-SA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752983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6BC3F-F3C5-40B4-9D2E-93A73591F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Results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90D6D07-E56C-4F42-A2F2-55EBA3B1BCC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6587" y="1371600"/>
                <a:ext cx="8981315" cy="4724400"/>
              </a:xfrm>
            </p:spPr>
            <p:txBody>
              <a:bodyPr/>
              <a:lstStyle/>
              <a:p>
                <a:r>
                  <a:rPr lang="en-US" dirty="0"/>
                  <a:t>[CGSV21]: </a:t>
                </a:r>
              </a:p>
              <a:p>
                <a:pPr lvl="1"/>
                <a:r>
                  <a:rPr lang="en-US" sz="2000" dirty="0"/>
                  <a:t>Dichotomy for sketching (polylog vs. sqrt)</a:t>
                </a:r>
              </a:p>
              <a:p>
                <a:pPr lvl="1"/>
                <a:r>
                  <a:rPr lang="en-US" sz="2000" dirty="0"/>
                  <a:t>Polylog space algorithms for infinitely many CSPs</a:t>
                </a: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dirty="0" smtClean="0">
                        <a:latin typeface="Cambria Math" panose="02040503050406030204" pitchFamily="18" charset="0"/>
                      </a:rPr>
                      <m:t>Ω</m:t>
                    </m:r>
                    <m:d>
                      <m:dPr>
                        <m:ctrlPr>
                          <a:rPr lang="en-US" sz="20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ad>
                          <m:radPr>
                            <m:degHide m:val="on"/>
                            <m:ctrlP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rad>
                      </m:e>
                    </m:d>
                  </m:oMath>
                </a14:m>
                <a:r>
                  <a:rPr lang="en-US" sz="2000" dirty="0"/>
                  <a:t> space lower bounds for broad classes </a:t>
                </a:r>
                <a:r>
                  <a:rPr lang="en-US" sz="1800" dirty="0"/>
                  <a:t>(“one-wise ind.”, “padded one-wise ind.”)</a:t>
                </a:r>
                <a:r>
                  <a:rPr lang="en-US" sz="2000" dirty="0"/>
                  <a:t>.</a:t>
                </a:r>
              </a:p>
              <a:p>
                <a:r>
                  <a:rPr lang="en-US" dirty="0"/>
                  <a:t>[CGSVV 21]: Linear space lower bounds for subclass of “one-wise-</a:t>
                </a:r>
                <a:r>
                  <a:rPr lang="en-US" dirty="0" err="1"/>
                  <a:t>ind</a:t>
                </a:r>
                <a:r>
                  <a:rPr lang="en-US" dirty="0"/>
                  <a:t>”. </a:t>
                </a:r>
              </a:p>
              <a:p>
                <a:pPr lvl="1"/>
                <a:r>
                  <a:rPr lang="en-US" sz="2000" dirty="0"/>
                  <a:t>Pins approximability of all </a:t>
                </a:r>
                <a:r>
                  <a:rPr lang="en-US" sz="2000" dirty="0" err="1"/>
                  <a:t>MaxCSP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/>
                  <a:t> to within q-factor (trivial </a:t>
                </a:r>
                <a:r>
                  <a:rPr lang="en-US" sz="2000" dirty="0" err="1"/>
                  <a:t>alg</a:t>
                </a:r>
                <a:r>
                  <a:rPr lang="en-US" sz="2000" dirty="0"/>
                  <a:t> vs. linear space).</a:t>
                </a:r>
              </a:p>
              <a:p>
                <a:r>
                  <a:rPr lang="en-US" dirty="0"/>
                  <a:t>[SSV21]: No sublinear algorithms for “Ordering CSPs” 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90D6D07-E56C-4F42-A2F2-55EBA3B1BCC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6587" y="1371600"/>
                <a:ext cx="8981315" cy="4724400"/>
              </a:xfrm>
              <a:blipFill>
                <a:blip r:embed="rId2"/>
                <a:stretch>
                  <a:fillRect l="-271" t="-1161" r="-14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366FD4-23D0-4881-B39A-FFD676323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26, 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869DEF-9520-41A2-910C-1A156B1FA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Banff CC Workshop: Streaming+Sketching CSPs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BF87DD-8F1F-4286-9B92-3BD133A08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D37E44-2608-4BD3-AD34-8CF8B154208A}" type="slidenum">
              <a:rPr lang="ar-SA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6071600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INIT" val=""/>
  <p:tag name="USEAMSFONTS" val="True"/>
  <p:tag name="EMBEDFONTS" val="False"/>
  <p:tag name="USEBOLDAMS" val="False"/>
  <p:tag name="DEFAULTDISPLAYSOURCE" val="\documentclass{slides}\pagestyle{empty}&#10;\begin{document}&#10;&#10;\end{document}&#10;"/>
  <p:tag name="TEX2PS" val="latex $(base).tex; dvips -D $(res) -E -o $(base).ps $(base).dvi"/>
  <p:tag name="TEX2PSBATCH" val="latex --interaction=nonstopmode $(base).tex; dvips -D $(res) -E -o $(base).ps $(base).dvi"/>
  <p:tag name="DEFAULTFONTSIZE" val="10"/>
  <p:tag name="DEFAULTBITMAP" val="pngmono"/>
  <p:tag name="DEFAULTBLEND" val="False"/>
  <p:tag name="DEFAULTTRANSPARENT" val="False"/>
  <p:tag name="DEFAULTWORKAROUNDTRANSPARENCYBUG" val="False"/>
  <p:tag name="DEFAULTRESOLUTION" val="1200"/>
  <p:tag name="DEFAULTWIDTH" val="348"/>
  <p:tag name="DEFAULTHEIGHT" val="278"/>
  <p:tag name="DEFAULTMAGNIFICATION" val="2"/>
  <p:tag name="PREAMBLE" val="\documentclass{article}&#10;\pagestyle{empty}&#10;\usepackage{xspace,amssymb,amsfonts,amsmath}&#10;\usepackage{color}&#10;\usepackage{TeX4PPT}&#10;\color[rgb]{0,0,0}&#10;\usepackage{amsfonts}&#10;\newcommand{\F}{{\mathbb F}}&#10;\newcommand{\Z}{{\mathbb Z}}&#10;\newcommand{\mm}[1]{{\color[rgb]{0,0.5,0}$#1$}}&#10;"/>
  <p:tag name="MAGPC" val="260"/>
  <p:tag name="FONTSIZE" val="20"/>
</p:tagLst>
</file>

<file path=ppt/theme/theme1.xml><?xml version="1.0" encoding="utf-8"?>
<a:theme xmlns:a="http://schemas.openxmlformats.org/drawingml/2006/main" name="Textured">
  <a:themeElements>
    <a:clrScheme name="Textured 13">
      <a:dk1>
        <a:srgbClr val="003366"/>
      </a:dk1>
      <a:lt1>
        <a:srgbClr val="FFFF4F"/>
      </a:lt1>
      <a:dk2>
        <a:srgbClr val="000520"/>
      </a:dk2>
      <a:lt2>
        <a:srgbClr val="E5FFFF"/>
      </a:lt2>
      <a:accent1>
        <a:srgbClr val="179901"/>
      </a:accent1>
      <a:accent2>
        <a:srgbClr val="66FF33"/>
      </a:accent2>
      <a:accent3>
        <a:srgbClr val="AAAAAB"/>
      </a:accent3>
      <a:accent4>
        <a:srgbClr val="DADA42"/>
      </a:accent4>
      <a:accent5>
        <a:srgbClr val="ABCAAA"/>
      </a:accent5>
      <a:accent6>
        <a:srgbClr val="5CE72D"/>
      </a:accent6>
      <a:hlink>
        <a:srgbClr val="00CCFF"/>
      </a:hlink>
      <a:folHlink>
        <a:srgbClr val="FFCC00"/>
      </a:folHlink>
    </a:clrScheme>
    <a:fontScheme name="Textured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742950" marR="0" indent="-28575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folHlink"/>
          </a:buClr>
          <a:buSzPct val="65000"/>
          <a:buFont typeface="Wingdings" pitchFamily="2" charset="2"/>
          <a:buChar char="n"/>
          <a:tabLst/>
          <a:defRPr kumimoji="0" lang="he-IL" altLang="en-US" sz="2000" b="0" i="0" u="none" strike="noStrike" cap="none" normalizeH="0" baseline="0" smtClean="0">
            <a:ln>
              <a:noFill/>
            </a:ln>
            <a:solidFill>
              <a:srgbClr val="99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742950" marR="0" indent="-28575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folHlink"/>
          </a:buClr>
          <a:buSzPct val="65000"/>
          <a:buFont typeface="Wingdings" pitchFamily="2" charset="2"/>
          <a:buChar char="n"/>
          <a:tabLst/>
          <a:defRPr kumimoji="0" lang="he-IL" altLang="en-US" sz="2000" b="0" i="0" u="none" strike="noStrike" cap="none" normalizeH="0" baseline="0" smtClean="0">
            <a:ln>
              <a:noFill/>
            </a:ln>
            <a:solidFill>
              <a:srgbClr val="99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9">
        <a:dk1>
          <a:srgbClr val="003366"/>
        </a:dk1>
        <a:lt1>
          <a:srgbClr val="FFFFFF"/>
        </a:lt1>
        <a:dk2>
          <a:srgbClr val="0101AB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AAAD2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10">
        <a:dk1>
          <a:srgbClr val="003366"/>
        </a:dk1>
        <a:lt1>
          <a:srgbClr val="FFFFFF"/>
        </a:lt1>
        <a:dk2>
          <a:srgbClr val="0101AB"/>
        </a:dk2>
        <a:lt2>
          <a:srgbClr val="E5FFFF"/>
        </a:lt2>
        <a:accent1>
          <a:srgbClr val="179901"/>
        </a:accent1>
        <a:accent2>
          <a:srgbClr val="FFFF00"/>
        </a:accent2>
        <a:accent3>
          <a:srgbClr val="AAAAD2"/>
        </a:accent3>
        <a:accent4>
          <a:srgbClr val="DADADA"/>
        </a:accent4>
        <a:accent5>
          <a:srgbClr val="ABCAAA"/>
        </a:accent5>
        <a:accent6>
          <a:srgbClr val="E7E700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11">
        <a:dk1>
          <a:srgbClr val="003366"/>
        </a:dk1>
        <a:lt1>
          <a:srgbClr val="FFFF4F"/>
        </a:lt1>
        <a:dk2>
          <a:srgbClr val="010E51"/>
        </a:dk2>
        <a:lt2>
          <a:srgbClr val="E5FFFF"/>
        </a:lt2>
        <a:accent1>
          <a:srgbClr val="179901"/>
        </a:accent1>
        <a:accent2>
          <a:srgbClr val="FBA1FB"/>
        </a:accent2>
        <a:accent3>
          <a:srgbClr val="AAAAB3"/>
        </a:accent3>
        <a:accent4>
          <a:srgbClr val="DADA42"/>
        </a:accent4>
        <a:accent5>
          <a:srgbClr val="ABCAAA"/>
        </a:accent5>
        <a:accent6>
          <a:srgbClr val="E391E3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12">
        <a:dk1>
          <a:srgbClr val="003366"/>
        </a:dk1>
        <a:lt1>
          <a:srgbClr val="FFFF4F"/>
        </a:lt1>
        <a:dk2>
          <a:srgbClr val="010E51"/>
        </a:dk2>
        <a:lt2>
          <a:srgbClr val="E5FFFF"/>
        </a:lt2>
        <a:accent1>
          <a:srgbClr val="179901"/>
        </a:accent1>
        <a:accent2>
          <a:srgbClr val="66FF33"/>
        </a:accent2>
        <a:accent3>
          <a:srgbClr val="AAAAB3"/>
        </a:accent3>
        <a:accent4>
          <a:srgbClr val="DADA42"/>
        </a:accent4>
        <a:accent5>
          <a:srgbClr val="ABCAAA"/>
        </a:accent5>
        <a:accent6>
          <a:srgbClr val="5CE72D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13">
        <a:dk1>
          <a:srgbClr val="003366"/>
        </a:dk1>
        <a:lt1>
          <a:srgbClr val="FFFF4F"/>
        </a:lt1>
        <a:dk2>
          <a:srgbClr val="000520"/>
        </a:dk2>
        <a:lt2>
          <a:srgbClr val="E5FFFF"/>
        </a:lt2>
        <a:accent1>
          <a:srgbClr val="179901"/>
        </a:accent1>
        <a:accent2>
          <a:srgbClr val="66FF33"/>
        </a:accent2>
        <a:accent3>
          <a:srgbClr val="AAAAAB"/>
        </a:accent3>
        <a:accent4>
          <a:srgbClr val="DADA42"/>
        </a:accent4>
        <a:accent5>
          <a:srgbClr val="ABCAAA"/>
        </a:accent5>
        <a:accent6>
          <a:srgbClr val="5CE72D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742950" marR="0" indent="-28575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folHlink"/>
          </a:buClr>
          <a:buSzPct val="65000"/>
          <a:buFont typeface="Wingdings" pitchFamily="2" charset="2"/>
          <a:buChar char="n"/>
          <a:tabLst/>
          <a:defRPr kumimoji="0" lang="he-IL" altLang="en-US" sz="2000" b="0" i="0" u="none" strike="noStrike" cap="none" normalizeH="0" baseline="0" smtClean="0">
            <a:ln>
              <a:noFill/>
            </a:ln>
            <a:solidFill>
              <a:srgbClr val="99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742950" marR="0" indent="-28575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folHlink"/>
          </a:buClr>
          <a:buSzPct val="65000"/>
          <a:buFont typeface="Wingdings" pitchFamily="2" charset="2"/>
          <a:buChar char="n"/>
          <a:tabLst/>
          <a:defRPr kumimoji="0" lang="he-IL" altLang="en-US" sz="2000" b="0" i="0" u="none" strike="noStrike" cap="none" normalizeH="0" baseline="0" smtClean="0">
            <a:ln>
              <a:noFill/>
            </a:ln>
            <a:solidFill>
              <a:srgbClr val="99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742950" marR="0" indent="-28575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folHlink"/>
          </a:buClr>
          <a:buSzPct val="65000"/>
          <a:buFont typeface="Wingdings" pitchFamily="2" charset="2"/>
          <a:buChar char="n"/>
          <a:tabLst/>
          <a:defRPr kumimoji="0" lang="he-IL" altLang="en-US" sz="2000" b="0" i="0" u="none" strike="noStrike" cap="none" normalizeH="0" baseline="0" smtClean="0">
            <a:ln>
              <a:noFill/>
            </a:ln>
            <a:solidFill>
              <a:srgbClr val="99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742950" marR="0" indent="-28575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folHlink"/>
          </a:buClr>
          <a:buSzPct val="65000"/>
          <a:buFont typeface="Wingdings" pitchFamily="2" charset="2"/>
          <a:buChar char="n"/>
          <a:tabLst/>
          <a:defRPr kumimoji="0" lang="he-IL" altLang="en-US" sz="2000" b="0" i="0" u="none" strike="noStrike" cap="none" normalizeH="0" baseline="0" smtClean="0">
            <a:ln>
              <a:noFill/>
            </a:ln>
            <a:solidFill>
              <a:srgbClr val="99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Custom Design">
  <a:themeElements>
    <a:clrScheme name="2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Custom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742950" marR="0" indent="-28575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folHlink"/>
          </a:buClr>
          <a:buSzPct val="65000"/>
          <a:buFont typeface="Wingdings" pitchFamily="2" charset="2"/>
          <a:buChar char="n"/>
          <a:tabLst/>
          <a:defRPr kumimoji="0" lang="he-IL" altLang="en-US" sz="2000" b="0" i="0" u="none" strike="noStrike" cap="none" normalizeH="0" baseline="0" smtClean="0">
            <a:ln>
              <a:noFill/>
            </a:ln>
            <a:solidFill>
              <a:srgbClr val="99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742950" marR="0" indent="-28575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folHlink"/>
          </a:buClr>
          <a:buSzPct val="65000"/>
          <a:buFont typeface="Wingdings" pitchFamily="2" charset="2"/>
          <a:buChar char="n"/>
          <a:tabLst/>
          <a:defRPr kumimoji="0" lang="he-IL" altLang="en-US" sz="2000" b="0" i="0" u="none" strike="noStrike" cap="none" normalizeH="0" baseline="0" smtClean="0">
            <a:ln>
              <a:noFill/>
            </a:ln>
            <a:solidFill>
              <a:srgbClr val="99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2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Custom Design">
  <a:themeElements>
    <a:clrScheme name="3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Custom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742950" marR="0" indent="-28575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folHlink"/>
          </a:buClr>
          <a:buSzPct val="65000"/>
          <a:buFont typeface="Wingdings" pitchFamily="2" charset="2"/>
          <a:buChar char="n"/>
          <a:tabLst/>
          <a:defRPr kumimoji="0" lang="he-IL" altLang="en-US" sz="2000" b="0" i="0" u="none" strike="noStrike" cap="none" normalizeH="0" baseline="0" smtClean="0">
            <a:ln>
              <a:noFill/>
            </a:ln>
            <a:solidFill>
              <a:srgbClr val="99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742950" marR="0" indent="-28575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folHlink"/>
          </a:buClr>
          <a:buSzPct val="65000"/>
          <a:buFont typeface="Wingdings" pitchFamily="2" charset="2"/>
          <a:buChar char="n"/>
          <a:tabLst/>
          <a:defRPr kumimoji="0" lang="he-IL" altLang="en-US" sz="2000" b="0" i="0" u="none" strike="noStrike" cap="none" normalizeH="0" baseline="0" smtClean="0">
            <a:ln>
              <a:noFill/>
            </a:ln>
            <a:solidFill>
              <a:srgbClr val="99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3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Textured</Template>
  <TotalTime>57019</TotalTime>
  <Words>3128</Words>
  <Application>Microsoft Office PowerPoint</Application>
  <PresentationFormat>On-screen Show (4:3)</PresentationFormat>
  <Paragraphs>489</Paragraphs>
  <Slides>63</Slides>
  <Notes>0</Notes>
  <HiddenSlides>11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63</vt:i4>
      </vt:variant>
    </vt:vector>
  </HeadingPairs>
  <TitlesOfParts>
    <vt:vector size="76" baseType="lpstr">
      <vt:lpstr>Verdana</vt:lpstr>
      <vt:lpstr>Wingdings</vt:lpstr>
      <vt:lpstr>Arial</vt:lpstr>
      <vt:lpstr>Cambria Math</vt:lpstr>
      <vt:lpstr>Tahoma</vt:lpstr>
      <vt:lpstr>Calibri</vt:lpstr>
      <vt:lpstr>Calibri Light</vt:lpstr>
      <vt:lpstr>Textured</vt:lpstr>
      <vt:lpstr>4_Custom Design</vt:lpstr>
      <vt:lpstr>Custom Design</vt:lpstr>
      <vt:lpstr>1_Custom Design</vt:lpstr>
      <vt:lpstr>2_Custom Design</vt:lpstr>
      <vt:lpstr>3_Custom Design</vt:lpstr>
      <vt:lpstr>PowerPoint Presentation</vt:lpstr>
      <vt:lpstr>This Talk</vt:lpstr>
      <vt:lpstr>Constraint Satisfaction Problems (CSPs)</vt:lpstr>
      <vt:lpstr>Constraint Satisfaction Problems (CSPs)</vt:lpstr>
      <vt:lpstr>Streaming &amp; Approximation</vt:lpstr>
      <vt:lpstr>Trivial Approximations:</vt:lpstr>
      <vt:lpstr>Why study CSPs</vt:lpstr>
      <vt:lpstr>Brief History</vt:lpstr>
      <vt:lpstr>Our Results</vt:lpstr>
      <vt:lpstr>Proof Ideas</vt:lpstr>
      <vt:lpstr>Streaming MaxCut</vt:lpstr>
      <vt:lpstr>Streaming MaxCut</vt:lpstr>
      <vt:lpstr>Streaming MaxCut</vt:lpstr>
      <vt:lpstr>Streaming MaxCut</vt:lpstr>
      <vt:lpstr>Streaming MaxCut</vt:lpstr>
      <vt:lpstr>Streaming MaxCut</vt:lpstr>
      <vt:lpstr>Streaming MaxCut</vt:lpstr>
      <vt:lpstr>Streaming MaxCut</vt:lpstr>
      <vt:lpstr>Streaming MaxCut</vt:lpstr>
      <vt:lpstr>Streaming MaxCut</vt:lpstr>
      <vt:lpstr>Streaming MaxCut</vt:lpstr>
      <vt:lpstr>Streaming MaxCut</vt:lpstr>
      <vt:lpstr>Streaming MaxCut</vt:lpstr>
      <vt:lpstr>Streaming MaxCut</vt:lpstr>
      <vt:lpstr>Streaming MaxCut</vt:lpstr>
      <vt:lpstr>Streaming MaxCut</vt:lpstr>
      <vt:lpstr>Streaming MaxCut</vt:lpstr>
      <vt:lpstr>Streaming MaxCut</vt:lpstr>
      <vt:lpstr>Streaming MaxCut</vt:lpstr>
      <vt:lpstr>Streaming MaxCut</vt:lpstr>
      <vt:lpstr>Streaming MaxCut</vt:lpstr>
      <vt:lpstr>Streaming MaxCut</vt:lpstr>
      <vt:lpstr>Streaming MaxCut</vt:lpstr>
      <vt:lpstr>Streaming MaxCut</vt:lpstr>
      <vt:lpstr>Streaming MaxCut</vt:lpstr>
      <vt:lpstr>Streaming MaxCut</vt:lpstr>
      <vt:lpstr>Streaming MaxCut</vt:lpstr>
      <vt:lpstr>Streaming MaxCut</vt:lpstr>
      <vt:lpstr>Max Cut Lower Bound</vt:lpstr>
      <vt:lpstr>Boolean Hidden Matching Problem</vt:lpstr>
      <vt:lpstr>GVV+CGV Algorithms for Max DiCut</vt:lpstr>
      <vt:lpstr>Generalizing to other CSPs: Challenges</vt:lpstr>
      <vt:lpstr>Dichotomy for Sketching</vt:lpstr>
      <vt:lpstr>Dichotomy for Sketching</vt:lpstr>
      <vt:lpstr>Dichotomy for Sketching</vt:lpstr>
      <vt:lpstr>Dichotomy for Sketching</vt:lpstr>
      <vt:lpstr>Decidability &amp; Criterion</vt:lpstr>
      <vt:lpstr>Complexity?</vt:lpstr>
      <vt:lpstr>Underlying Communication Problem</vt:lpstr>
      <vt:lpstr>Proof ingredients</vt:lpstr>
      <vt:lpstr>Open Questions</vt:lpstr>
      <vt:lpstr>Thank You!</vt:lpstr>
      <vt:lpstr>Additional Slides</vt:lpstr>
      <vt:lpstr>Algorithms - 1</vt:lpstr>
      <vt:lpstr>Algorithms - 2</vt:lpstr>
      <vt:lpstr>Open Questions</vt:lpstr>
      <vt:lpstr>Open Questions</vt:lpstr>
      <vt:lpstr>Open Questions</vt:lpstr>
      <vt:lpstr>Linear Space Lower Bounds</vt:lpstr>
      <vt:lpstr>Streaming MaxCut</vt:lpstr>
      <vt:lpstr>Streaming MaxCut</vt:lpstr>
      <vt:lpstr>Constraint Satisfaction Problems (CSPs)</vt:lpstr>
      <vt:lpstr>Constraint Satisfaction Problems (CSPs)</vt:lpstr>
    </vt:vector>
  </TitlesOfParts>
  <Company>MIT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</dc:title>
  <dc:creator>Madhu</dc:creator>
  <cp:lastModifiedBy>Madhu Sudan</cp:lastModifiedBy>
  <cp:revision>1875</cp:revision>
  <cp:lastPrinted>2001-06-13T20:26:27Z</cp:lastPrinted>
  <dcterms:created xsi:type="dcterms:W3CDTF">2001-06-13T15:36:44Z</dcterms:created>
  <dcterms:modified xsi:type="dcterms:W3CDTF">2022-07-26T12:32:50Z</dcterms:modified>
</cp:coreProperties>
</file>