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72" r:id="rId2"/>
    <p:sldId id="384" r:id="rId3"/>
    <p:sldId id="356" r:id="rId4"/>
    <p:sldId id="387" r:id="rId5"/>
    <p:sldId id="388" r:id="rId6"/>
    <p:sldId id="386" r:id="rId7"/>
    <p:sldId id="371" r:id="rId8"/>
    <p:sldId id="360" r:id="rId9"/>
    <p:sldId id="354" r:id="rId10"/>
    <p:sldId id="389" r:id="rId11"/>
    <p:sldId id="382" r:id="rId12"/>
    <p:sldId id="383" r:id="rId13"/>
    <p:sldId id="364" r:id="rId14"/>
    <p:sldId id="366" r:id="rId15"/>
    <p:sldId id="385" r:id="rId16"/>
    <p:sldId id="368" r:id="rId17"/>
    <p:sldId id="369" r:id="rId18"/>
    <p:sldId id="365" r:id="rId19"/>
    <p:sldId id="390" r:id="rId20"/>
    <p:sldId id="392" r:id="rId21"/>
    <p:sldId id="393" r:id="rId22"/>
    <p:sldId id="391" r:id="rId23"/>
    <p:sldId id="362" r:id="rId24"/>
    <p:sldId id="394" r:id="rId25"/>
    <p:sldId id="395" r:id="rId26"/>
    <p:sldId id="380" r:id="rId27"/>
    <p:sldId id="400" r:id="rId28"/>
    <p:sldId id="381" r:id="rId29"/>
    <p:sldId id="370" r:id="rId30"/>
    <p:sldId id="396" r:id="rId31"/>
    <p:sldId id="397" r:id="rId32"/>
    <p:sldId id="398" r:id="rId33"/>
    <p:sldId id="39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7461" autoAdjust="0"/>
  </p:normalViewPr>
  <p:slideViewPr>
    <p:cSldViewPr snapToGrid="0">
      <p:cViewPr varScale="1">
        <p:scale>
          <a:sx n="83" d="100"/>
          <a:sy n="83" d="100"/>
        </p:scale>
        <p:origin x="701" y="101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3/15/2023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lar.google.com/scholar?cites=6416636229971138639&amp;as_sdt=40000005&amp;sciodt=0,22&amp;hl=en" TargetMode="External"/><Relationship Id="rId13" Type="http://schemas.openxmlformats.org/officeDocument/2006/relationships/hyperlink" Target="https://scholar.google.com/scholar?cluster=3610325541516874908&amp;hl=en&amp;as_sdt=40000005&amp;sciodt=0,22" TargetMode="External"/><Relationship Id="rId3" Type="http://schemas.openxmlformats.org/officeDocument/2006/relationships/hyperlink" Target="https://www.nejm.org/doi/full/10.1056/NEJM196707272770405#A2" TargetMode="External"/><Relationship Id="rId7" Type="http://schemas.openxmlformats.org/officeDocument/2006/relationships/hyperlink" Target="https://www.nejm.org/doi/pdf/10.1056/NEJM196707272770405" TargetMode="External"/><Relationship Id="rId12" Type="http://schemas.openxmlformats.org/officeDocument/2006/relationships/hyperlink" Target="https://scholar.google.com/scholar?q=related:nBSiofNzGjIJ:scholar.google.com/&amp;scioq=&amp;hl=en&amp;as_sdt=40000005&amp;sciodt=0,22" TargetMode="External"/><Relationship Id="rId17" Type="http://schemas.openxmlformats.org/officeDocument/2006/relationships/hyperlink" Target="https://jamanetwork.com/searchresults?author=Stanton+A.+Glantz&amp;q=Stanton+A.+Glantz" TargetMode="External"/><Relationship Id="rId2" Type="http://schemas.openxmlformats.org/officeDocument/2006/relationships/image" Target="../media/image10.png"/><Relationship Id="rId16" Type="http://schemas.openxmlformats.org/officeDocument/2006/relationships/hyperlink" Target="https://jamanetwork.com/searchresults?author=Laura+A.+Schmidt&amp;q=Laura+A.+Schmid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s://scholar.google.com/scholar?cites=3610325541516874908&amp;as_sdt=40000005&amp;sciodt=0,22&amp;hl=en" TargetMode="External"/><Relationship Id="rId5" Type="http://schemas.openxmlformats.org/officeDocument/2006/relationships/hyperlink" Target="https://www.nejm.org/doi/full/10.1056/NEJM196707272770405#A4" TargetMode="External"/><Relationship Id="rId15" Type="http://schemas.openxmlformats.org/officeDocument/2006/relationships/hyperlink" Target="https://jamanetwork.com/searchresults?author=Cristin+E.+Kearns&amp;q=Cristin+E.+Kearns" TargetMode="External"/><Relationship Id="rId10" Type="http://schemas.openxmlformats.org/officeDocument/2006/relationships/hyperlink" Target="https://journals.lww.com/nutritiontodayonline/Abstract/1980/05000/Epidemiology_as_a_Guide_to_Clinical_Decisions.6.aspx?casa_token=X7Pu0eAHBtYAAAAA:948KUwi8QdpAWav4bYDYoEWpOYrRQG3MhGTWrNi3IJUnWKE-QU0WReQLmWZjV9mGB2KXLmYx0LJCWMvZqQpVBHE" TargetMode="External"/><Relationship Id="rId4" Type="http://schemas.openxmlformats.org/officeDocument/2006/relationships/hyperlink" Target="https://www.nejm.org/doi/full/10.1056/NEJM196707272770405#A3" TargetMode="External"/><Relationship Id="rId9" Type="http://schemas.openxmlformats.org/officeDocument/2006/relationships/hyperlink" Target="https://scholar.google.com/scholar?q=related:T9hUhKd4DFkJ:scholar.google.com/&amp;scioq=&amp;hl=en&amp;as_sdt=0,22" TargetMode="External"/><Relationship Id="rId14" Type="http://schemas.openxmlformats.org/officeDocument/2006/relationships/hyperlink" Target="http://archinte.jamanetwork.com/article.aspx?articleid=254825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84276" y="874309"/>
            <a:ext cx="10623448" cy="131967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Is this correct? Let’s Check!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36" y="3505198"/>
            <a:ext cx="1695913" cy="1991305"/>
          </a:xfrm>
          <a:prstGeom prst="rect">
            <a:avLst/>
          </a:prstGeom>
        </p:spPr>
      </p:pic>
      <p:sp>
        <p:nvSpPr>
          <p:cNvPr id="19" name="Title 3"/>
          <p:cNvSpPr txBox="1">
            <a:spLocks/>
          </p:cNvSpPr>
          <p:nvPr/>
        </p:nvSpPr>
        <p:spPr>
          <a:xfrm>
            <a:off x="3599334" y="2907718"/>
            <a:ext cx="2387452" cy="24729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Dan Mikulincer</a:t>
            </a:r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6226219" y="2907718"/>
            <a:ext cx="2098778" cy="24729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err="1"/>
              <a:t>Elchanan</a:t>
            </a:r>
            <a:r>
              <a:rPr lang="en-US" sz="1600" dirty="0"/>
              <a:t> Mossel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E6EF8-3CB1-8B9E-858D-EB78839DD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73" y="3505198"/>
            <a:ext cx="1581200" cy="199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A1D41EB-DBF3-5185-56E9-9CE9A2C773D5}"/>
              </a:ext>
            </a:extLst>
          </p:cNvPr>
          <p:cNvSpPr txBox="1">
            <a:spLocks/>
          </p:cNvSpPr>
          <p:nvPr/>
        </p:nvSpPr>
        <p:spPr>
          <a:xfrm>
            <a:off x="842790" y="2907718"/>
            <a:ext cx="2387452" cy="24729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err="1"/>
              <a:t>Omri</a:t>
            </a:r>
            <a:r>
              <a:rPr lang="en-US" sz="1600" dirty="0"/>
              <a:t> Ben-Eliezer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0C8609-51A6-44B4-99D9-D2A556AFE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524" y="3505198"/>
            <a:ext cx="1684168" cy="1991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48A709-B277-4D3C-93D8-6A1127CD2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5767" y="3505198"/>
            <a:ext cx="1727877" cy="1992015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36EA7BA5-A6DA-4972-BA43-B7E6354D51C5}"/>
              </a:ext>
            </a:extLst>
          </p:cNvPr>
          <p:cNvSpPr txBox="1">
            <a:spLocks/>
          </p:cNvSpPr>
          <p:nvPr/>
        </p:nvSpPr>
        <p:spPr>
          <a:xfrm>
            <a:off x="8720316" y="2950318"/>
            <a:ext cx="2098778" cy="24729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Madhu Sudan</a:t>
            </a: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DFCB9-0F46-40CE-A611-59535B95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</p:spPr>
        <p:txBody>
          <a:bodyPr>
            <a:normAutofit/>
          </a:bodyPr>
          <a:lstStyle/>
          <a:p>
            <a:r>
              <a:rPr lang="en-US" b="1" dirty="0"/>
              <a:t>Ideally</a:t>
            </a:r>
            <a:r>
              <a:rPr lang="en-US" dirty="0"/>
              <a:t>: Knowledge is stored as </a:t>
            </a:r>
            <a:r>
              <a:rPr lang="en-US" dirty="0">
                <a:solidFill>
                  <a:srgbClr val="7030A0"/>
                </a:solidFill>
              </a:rPr>
              <a:t>Directed Acyclic Graph </a:t>
            </a:r>
            <a:r>
              <a:rPr lang="en-US" dirty="0"/>
              <a:t>(DAG). </a:t>
            </a:r>
          </a:p>
          <a:p>
            <a:pPr lvl="1"/>
            <a:r>
              <a:rPr lang="en-US" dirty="0" smtClean="0"/>
              <a:t>Vertices represent units of knowledge</a:t>
            </a:r>
          </a:p>
          <a:p>
            <a:pPr lvl="1"/>
            <a:r>
              <a:rPr lang="en-US" dirty="0" smtClean="0"/>
              <a:t>Edges </a:t>
            </a:r>
            <a:r>
              <a:rPr lang="en-US" dirty="0"/>
              <a:t>represent </a:t>
            </a:r>
            <a:r>
              <a:rPr lang="en-US" dirty="0" smtClean="0"/>
              <a:t>dependence or “inherited </a:t>
            </a:r>
            <a:r>
              <a:rPr lang="en-US" dirty="0"/>
              <a:t>knowledge”. </a:t>
            </a:r>
          </a:p>
          <a:p>
            <a:pPr lvl="1"/>
            <a:r>
              <a:rPr lang="en-US" dirty="0"/>
              <a:t>E.g. a</a:t>
            </a:r>
            <a:r>
              <a:rPr lang="he-IL" dirty="0"/>
              <a:t> </a:t>
            </a:r>
            <a:r>
              <a:rPr lang="en-US" dirty="0"/>
              <a:t>paper cites</a:t>
            </a:r>
            <a:r>
              <a:rPr lang="he-IL" dirty="0"/>
              <a:t> </a:t>
            </a:r>
            <a:r>
              <a:rPr lang="en-US" dirty="0"/>
              <a:t> several papers.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B8DA79-C463-4DB2-8E54-F2A88FA19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901" y="3327400"/>
            <a:ext cx="3337071" cy="13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DFCB9-0F46-40CE-A611-59535B95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Ideally</a:t>
            </a:r>
            <a:r>
              <a:rPr lang="en-US" dirty="0"/>
              <a:t>: Knowledge is stored as </a:t>
            </a:r>
            <a:r>
              <a:rPr lang="en-US" dirty="0">
                <a:solidFill>
                  <a:srgbClr val="7030A0"/>
                </a:solidFill>
              </a:rPr>
              <a:t>Directed Acyclic Graph </a:t>
            </a:r>
            <a:r>
              <a:rPr lang="en-US" dirty="0"/>
              <a:t>(DAG). </a:t>
            </a:r>
          </a:p>
          <a:p>
            <a:pPr lvl="1"/>
            <a:r>
              <a:rPr lang="en-US" dirty="0" smtClean="0"/>
              <a:t>Vertices represent units of knowledge</a:t>
            </a:r>
          </a:p>
          <a:p>
            <a:pPr lvl="1"/>
            <a:r>
              <a:rPr lang="en-US" dirty="0" smtClean="0"/>
              <a:t>Edges </a:t>
            </a:r>
            <a:r>
              <a:rPr lang="en-US" dirty="0"/>
              <a:t>represent </a:t>
            </a:r>
            <a:r>
              <a:rPr lang="en-US" dirty="0" smtClean="0"/>
              <a:t>dependence or “inherited </a:t>
            </a:r>
            <a:r>
              <a:rPr lang="en-US" dirty="0"/>
              <a:t>knowledge”. </a:t>
            </a:r>
          </a:p>
          <a:p>
            <a:pPr lvl="1"/>
            <a:r>
              <a:rPr lang="en-US" dirty="0"/>
              <a:t>E.g. a</a:t>
            </a:r>
            <a:r>
              <a:rPr lang="he-IL" dirty="0"/>
              <a:t> </a:t>
            </a:r>
            <a:r>
              <a:rPr lang="en-US" dirty="0"/>
              <a:t>paper cites</a:t>
            </a:r>
            <a:r>
              <a:rPr lang="he-IL" dirty="0"/>
              <a:t> </a:t>
            </a:r>
            <a:r>
              <a:rPr lang="en-US" dirty="0"/>
              <a:t> several papers.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Citation correlation? </a:t>
            </a:r>
            <a:r>
              <a:rPr lang="en-US" dirty="0" smtClean="0"/>
              <a:t>Would </a:t>
            </a:r>
            <a:r>
              <a:rPr lang="en-US" dirty="0"/>
              <a:t>require a proper model of knowledge clustering.</a:t>
            </a:r>
          </a:p>
          <a:p>
            <a:r>
              <a:rPr lang="en-US" b="1" dirty="0"/>
              <a:t>Simplified notion:</a:t>
            </a:r>
            <a:r>
              <a:rPr lang="en-US" dirty="0"/>
              <a:t> Knowledge is </a:t>
            </a:r>
            <a:r>
              <a:rPr lang="en-US" dirty="0">
                <a:solidFill>
                  <a:srgbClr val="7030A0"/>
                </a:solidFill>
              </a:rPr>
              <a:t>represented as a tree</a:t>
            </a:r>
            <a:r>
              <a:rPr lang="en-US" dirty="0"/>
              <a:t>.</a:t>
            </a:r>
            <a:endParaRPr lang="en-US" b="1" dirty="0"/>
          </a:p>
          <a:p>
            <a:pPr lvl="1"/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B8DA79-C463-4DB2-8E54-F2A88FA19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901" y="3327400"/>
            <a:ext cx="3337071" cy="13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DFCB9-0F46-40CE-A611-59535B95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</p:spPr>
        <p:txBody>
          <a:bodyPr>
            <a:normAutofit/>
          </a:bodyPr>
          <a:lstStyle/>
          <a:p>
            <a:r>
              <a:rPr lang="en-US" b="1" dirty="0"/>
              <a:t>The Knowledge DAG Tree</a:t>
            </a:r>
            <a:r>
              <a:rPr lang="en-US" dirty="0"/>
              <a:t>: In the Cumulative Knowledge Process (CKP) knowledge units are modeled as a tree. </a:t>
            </a:r>
          </a:p>
          <a:p>
            <a:r>
              <a:rPr lang="en-US" dirty="0"/>
              <a:t>A </a:t>
            </a:r>
            <a:r>
              <a:rPr lang="en-US" b="1" dirty="0"/>
              <a:t>node</a:t>
            </a:r>
            <a:r>
              <a:rPr lang="en-US" dirty="0"/>
              <a:t> represents a single “</a:t>
            </a:r>
            <a:r>
              <a:rPr lang="en-US" dirty="0">
                <a:solidFill>
                  <a:srgbClr val="7030A0"/>
                </a:solidFill>
              </a:rPr>
              <a:t>unit of knowledge</a:t>
            </a:r>
            <a:r>
              <a:rPr lang="en-US" dirty="0"/>
              <a:t>” and </a:t>
            </a:r>
            <a:r>
              <a:rPr lang="en-US" b="1" dirty="0"/>
              <a:t>edges</a:t>
            </a:r>
            <a:r>
              <a:rPr lang="en-US" dirty="0"/>
              <a:t> represent the relation of “</a:t>
            </a:r>
            <a:r>
              <a:rPr lang="en-US" dirty="0">
                <a:solidFill>
                  <a:srgbClr val="7030A0"/>
                </a:solidFill>
              </a:rPr>
              <a:t>building upon existing knowledge</a:t>
            </a:r>
            <a:r>
              <a:rPr lang="en-US" dirty="0"/>
              <a:t>”</a:t>
            </a:r>
          </a:p>
          <a:p>
            <a:r>
              <a:rPr lang="en-US" dirty="0"/>
              <a:t>Each node has:</a:t>
            </a:r>
          </a:p>
          <a:p>
            <a:pPr lvl="1"/>
            <a:r>
              <a:rPr lang="en-US" sz="2000" dirty="0"/>
              <a:t>A hidden state </a:t>
            </a:r>
            <a:r>
              <a:rPr lang="en-US" sz="2000" dirty="0">
                <a:solidFill>
                  <a:srgbClr val="7030A0"/>
                </a:solidFill>
              </a:rPr>
              <a:t>conditionally true(CT)/conditionally false(CF)</a:t>
            </a:r>
          </a:p>
          <a:p>
            <a:pPr lvl="1"/>
            <a:r>
              <a:rPr lang="en-US" sz="2000" dirty="0"/>
              <a:t>A public state </a:t>
            </a:r>
            <a:r>
              <a:rPr lang="en-US" sz="2000" dirty="0">
                <a:solidFill>
                  <a:srgbClr val="7030A0"/>
                </a:solidFill>
              </a:rPr>
              <a:t>proclaimed true(PT)/proclaimed false(PF)</a:t>
            </a:r>
          </a:p>
          <a:p>
            <a:pPr lvl="1"/>
            <a:r>
              <a:rPr lang="en-US" sz="2000" dirty="0"/>
              <a:t>A node is considered to hold true knowledge </a:t>
            </a:r>
          </a:p>
          <a:p>
            <a:pPr marL="393192" lvl="1" indent="0">
              <a:buNone/>
            </a:pPr>
            <a:r>
              <a:rPr lang="en-US" sz="2000" dirty="0"/>
              <a:t>     if </a:t>
            </a:r>
            <a:r>
              <a:rPr lang="en-US" sz="2000" b="1" dirty="0"/>
              <a:t>all ancestors are CT</a:t>
            </a:r>
          </a:p>
          <a:p>
            <a:pPr lvl="1"/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E5402A-054B-4FF5-8F93-DA2857C45A10}"/>
              </a:ext>
            </a:extLst>
          </p:cNvPr>
          <p:cNvSpPr/>
          <p:nvPr/>
        </p:nvSpPr>
        <p:spPr>
          <a:xfrm>
            <a:off x="10287001" y="3944302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B4B2A-E812-4D65-A542-38D8884A5B50}"/>
              </a:ext>
            </a:extLst>
          </p:cNvPr>
          <p:cNvSpPr/>
          <p:nvPr/>
        </p:nvSpPr>
        <p:spPr>
          <a:xfrm>
            <a:off x="10896600" y="4315777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59AEEA-BBD9-4911-B028-ADED3FB75B52}"/>
              </a:ext>
            </a:extLst>
          </p:cNvPr>
          <p:cNvSpPr/>
          <p:nvPr/>
        </p:nvSpPr>
        <p:spPr>
          <a:xfrm>
            <a:off x="9677402" y="4315777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DE0B21-1972-4A71-BDA0-C2B18A05F906}"/>
              </a:ext>
            </a:extLst>
          </p:cNvPr>
          <p:cNvSpPr/>
          <p:nvPr/>
        </p:nvSpPr>
        <p:spPr>
          <a:xfrm>
            <a:off x="9677402" y="4948713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D967B5-9C1A-4B19-92A6-85CFDA92E256}"/>
              </a:ext>
            </a:extLst>
          </p:cNvPr>
          <p:cNvSpPr/>
          <p:nvPr/>
        </p:nvSpPr>
        <p:spPr>
          <a:xfrm>
            <a:off x="11391900" y="4948712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4088AA-5552-4E00-A385-F1EF04A9916D}"/>
              </a:ext>
            </a:extLst>
          </p:cNvPr>
          <p:cNvSpPr/>
          <p:nvPr/>
        </p:nvSpPr>
        <p:spPr>
          <a:xfrm>
            <a:off x="10515600" y="4959189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0B05A02-6C45-4282-B0B5-42343623BAE8}"/>
              </a:ext>
            </a:extLst>
          </p:cNvPr>
          <p:cNvSpPr/>
          <p:nvPr/>
        </p:nvSpPr>
        <p:spPr>
          <a:xfrm>
            <a:off x="9677402" y="563665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6E8ED3-2BCE-431C-B4EE-C8AF4116DB5A}"/>
              </a:ext>
            </a:extLst>
          </p:cNvPr>
          <p:cNvSpPr/>
          <p:nvPr/>
        </p:nvSpPr>
        <p:spPr>
          <a:xfrm>
            <a:off x="9677402" y="6304478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03FB97-77AF-4D75-A8BE-89F89F371A58}"/>
              </a:ext>
            </a:extLst>
          </p:cNvPr>
          <p:cNvSpPr/>
          <p:nvPr/>
        </p:nvSpPr>
        <p:spPr>
          <a:xfrm>
            <a:off x="8982075" y="6304477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20EA69-FAE3-40FB-A5BB-D25D601A52F3}"/>
              </a:ext>
            </a:extLst>
          </p:cNvPr>
          <p:cNvSpPr/>
          <p:nvPr/>
        </p:nvSpPr>
        <p:spPr>
          <a:xfrm>
            <a:off x="10515600" y="563665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09BAD9-9D79-4AAB-AB36-12BDFF44AE30}"/>
              </a:ext>
            </a:extLst>
          </p:cNvPr>
          <p:cNvCxnSpPr>
            <a:stCxn id="5" idx="3"/>
            <a:endCxn id="7" idx="7"/>
          </p:cNvCxnSpPr>
          <p:nvPr/>
        </p:nvCxnSpPr>
        <p:spPr>
          <a:xfrm flipH="1">
            <a:off x="10002606" y="4261376"/>
            <a:ext cx="340191" cy="108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1B2BB3-E200-48A9-AD9A-A02CC5159FF4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10612205" y="4261376"/>
            <a:ext cx="340191" cy="108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A76B82-0AAD-4556-8CA0-DC6B681097FE}"/>
              </a:ext>
            </a:extLst>
          </p:cNvPr>
          <p:cNvCxnSpPr>
            <a:cxnSpLocks/>
            <a:stCxn id="6" idx="4"/>
            <a:endCxn id="10" idx="7"/>
          </p:cNvCxnSpPr>
          <p:nvPr/>
        </p:nvCxnSpPr>
        <p:spPr>
          <a:xfrm flipH="1">
            <a:off x="10840804" y="4687252"/>
            <a:ext cx="246296" cy="326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AA027FA-7745-4573-9C7B-440B0153A8B4}"/>
              </a:ext>
            </a:extLst>
          </p:cNvPr>
          <p:cNvCxnSpPr>
            <a:cxnSpLocks/>
            <a:stCxn id="6" idx="4"/>
            <a:endCxn id="9" idx="1"/>
          </p:cNvCxnSpPr>
          <p:nvPr/>
        </p:nvCxnSpPr>
        <p:spPr>
          <a:xfrm>
            <a:off x="11087100" y="4687252"/>
            <a:ext cx="360596" cy="315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CF8577-B2FC-4A22-97FB-25CBF79B9C76}"/>
              </a:ext>
            </a:extLst>
          </p:cNvPr>
          <p:cNvCxnSpPr>
            <a:cxnSpLocks/>
            <a:stCxn id="10" idx="4"/>
            <a:endCxn id="14" idx="0"/>
          </p:cNvCxnSpPr>
          <p:nvPr/>
        </p:nvCxnSpPr>
        <p:spPr>
          <a:xfrm>
            <a:off x="10706100" y="5330664"/>
            <a:ext cx="0" cy="30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EE85D9-BC02-4DDC-9232-1A90EDB6E593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9867902" y="4687252"/>
            <a:ext cx="0" cy="26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3F7E90B-4C4B-4F9A-973D-3D15C25C5B12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9867902" y="5320188"/>
            <a:ext cx="0" cy="316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84BA8B6-3F82-4F03-A137-0E00F97C848A}"/>
              </a:ext>
            </a:extLst>
          </p:cNvPr>
          <p:cNvCxnSpPr>
            <a:cxnSpLocks/>
            <a:stCxn id="11" idx="3"/>
            <a:endCxn id="13" idx="7"/>
          </p:cNvCxnSpPr>
          <p:nvPr/>
        </p:nvCxnSpPr>
        <p:spPr>
          <a:xfrm flipH="1">
            <a:off x="9307279" y="5953730"/>
            <a:ext cx="425919" cy="405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84132A3-3F75-46F4-88BF-1BBB986F0805}"/>
              </a:ext>
            </a:extLst>
          </p:cNvPr>
          <p:cNvCxnSpPr>
            <a:cxnSpLocks/>
            <a:stCxn id="11" idx="4"/>
            <a:endCxn id="12" idx="0"/>
          </p:cNvCxnSpPr>
          <p:nvPr/>
        </p:nvCxnSpPr>
        <p:spPr>
          <a:xfrm>
            <a:off x="9867902" y="6008131"/>
            <a:ext cx="0" cy="296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66BAF58-6922-44B8-B9C8-9E14E9CBB9D9}"/>
              </a:ext>
            </a:extLst>
          </p:cNvPr>
          <p:cNvSpPr txBox="1"/>
          <p:nvPr/>
        </p:nvSpPr>
        <p:spPr>
          <a:xfrm>
            <a:off x="10277479" y="397772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F4E7FB-1005-4AEA-8A2B-15A3C59E3947}"/>
              </a:ext>
            </a:extLst>
          </p:cNvPr>
          <p:cNvSpPr txBox="1"/>
          <p:nvPr/>
        </p:nvSpPr>
        <p:spPr>
          <a:xfrm>
            <a:off x="9662417" y="437848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87E0404-5EF2-41CA-82B2-F70417B2AB50}"/>
              </a:ext>
            </a:extLst>
          </p:cNvPr>
          <p:cNvSpPr txBox="1"/>
          <p:nvPr/>
        </p:nvSpPr>
        <p:spPr>
          <a:xfrm>
            <a:off x="9650183" y="5006743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D926D8-389E-4D69-9E25-A00BF8349715}"/>
              </a:ext>
            </a:extLst>
          </p:cNvPr>
          <p:cNvSpPr txBox="1"/>
          <p:nvPr/>
        </p:nvSpPr>
        <p:spPr>
          <a:xfrm>
            <a:off x="9650183" y="567538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7B7DADE-9289-4CB4-9737-60760AA8CC45}"/>
              </a:ext>
            </a:extLst>
          </p:cNvPr>
          <p:cNvSpPr txBox="1"/>
          <p:nvPr/>
        </p:nvSpPr>
        <p:spPr>
          <a:xfrm>
            <a:off x="9650183" y="634192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6AC822-7E85-453D-8058-F9447693262E}"/>
              </a:ext>
            </a:extLst>
          </p:cNvPr>
          <p:cNvSpPr txBox="1"/>
          <p:nvPr/>
        </p:nvSpPr>
        <p:spPr>
          <a:xfrm>
            <a:off x="10515600" y="567538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EB3FEAD-06C6-4B2B-8F5E-9141A31BB11C}"/>
              </a:ext>
            </a:extLst>
          </p:cNvPr>
          <p:cNvSpPr txBox="1"/>
          <p:nvPr/>
        </p:nvSpPr>
        <p:spPr>
          <a:xfrm>
            <a:off x="11377615" y="5006743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89568F9-2FB9-4568-8E82-33313871310C}"/>
              </a:ext>
            </a:extLst>
          </p:cNvPr>
          <p:cNvSpPr txBox="1"/>
          <p:nvPr/>
        </p:nvSpPr>
        <p:spPr>
          <a:xfrm>
            <a:off x="10497231" y="500674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CF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4146C0E-A2F9-4115-A6F1-D2184AE2103C}"/>
              </a:ext>
            </a:extLst>
          </p:cNvPr>
          <p:cNvSpPr txBox="1"/>
          <p:nvPr/>
        </p:nvSpPr>
        <p:spPr>
          <a:xfrm>
            <a:off x="10896600" y="4367998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CF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9EDF64-5E12-4566-B021-20787C9336DA}"/>
              </a:ext>
            </a:extLst>
          </p:cNvPr>
          <p:cNvSpPr txBox="1"/>
          <p:nvPr/>
        </p:nvSpPr>
        <p:spPr>
          <a:xfrm>
            <a:off x="8977991" y="6347448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CF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1A1E5EC-B85F-42EA-B590-EFBF7C1AC323}"/>
              </a:ext>
            </a:extLst>
          </p:cNvPr>
          <p:cNvSpPr/>
          <p:nvPr/>
        </p:nvSpPr>
        <p:spPr>
          <a:xfrm>
            <a:off x="10515600" y="4950186"/>
            <a:ext cx="381000" cy="3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E4A1E8E-C1F9-465C-B5F8-59B854991E0E}"/>
              </a:ext>
            </a:extLst>
          </p:cNvPr>
          <p:cNvSpPr/>
          <p:nvPr/>
        </p:nvSpPr>
        <p:spPr>
          <a:xfrm>
            <a:off x="10896600" y="4312147"/>
            <a:ext cx="381000" cy="3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7C171C7-4E63-4746-8AE9-5788085F3D15}"/>
              </a:ext>
            </a:extLst>
          </p:cNvPr>
          <p:cNvSpPr/>
          <p:nvPr/>
        </p:nvSpPr>
        <p:spPr>
          <a:xfrm>
            <a:off x="8982075" y="6305014"/>
            <a:ext cx="381000" cy="3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ication Sign 56">
            <a:extLst>
              <a:ext uri="{FF2B5EF4-FFF2-40B4-BE49-F238E27FC236}">
                <a16:creationId xmlns:a16="http://schemas.microsoft.com/office/drawing/2014/main" id="{ABC3A29D-4FB8-4420-8506-46B76E03CD46}"/>
              </a:ext>
            </a:extLst>
          </p:cNvPr>
          <p:cNvSpPr/>
          <p:nvPr/>
        </p:nvSpPr>
        <p:spPr>
          <a:xfrm>
            <a:off x="10862588" y="5647999"/>
            <a:ext cx="381000" cy="40486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ication Sign 57">
            <a:extLst>
              <a:ext uri="{FF2B5EF4-FFF2-40B4-BE49-F238E27FC236}">
                <a16:creationId xmlns:a16="http://schemas.microsoft.com/office/drawing/2014/main" id="{849ED2EB-576C-4840-A901-25C3802786FD}"/>
              </a:ext>
            </a:extLst>
          </p:cNvPr>
          <p:cNvSpPr/>
          <p:nvPr/>
        </p:nvSpPr>
        <p:spPr>
          <a:xfrm>
            <a:off x="11304820" y="4320760"/>
            <a:ext cx="381000" cy="40486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Multiplication Sign 58">
            <a:extLst>
              <a:ext uri="{FF2B5EF4-FFF2-40B4-BE49-F238E27FC236}">
                <a16:creationId xmlns:a16="http://schemas.microsoft.com/office/drawing/2014/main" id="{08DCB3D8-6D98-44D6-8C8A-56159C5EF389}"/>
              </a:ext>
            </a:extLst>
          </p:cNvPr>
          <p:cNvSpPr/>
          <p:nvPr/>
        </p:nvSpPr>
        <p:spPr>
          <a:xfrm>
            <a:off x="11767463" y="4959189"/>
            <a:ext cx="381000" cy="40486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ication Sign 59">
            <a:extLst>
              <a:ext uri="{FF2B5EF4-FFF2-40B4-BE49-F238E27FC236}">
                <a16:creationId xmlns:a16="http://schemas.microsoft.com/office/drawing/2014/main" id="{1AF465F8-BBB8-47E6-A940-2B59DD1F8C18}"/>
              </a:ext>
            </a:extLst>
          </p:cNvPr>
          <p:cNvSpPr/>
          <p:nvPr/>
        </p:nvSpPr>
        <p:spPr>
          <a:xfrm>
            <a:off x="10853061" y="4991894"/>
            <a:ext cx="381000" cy="40486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Multiplication Sign 61">
            <a:extLst>
              <a:ext uri="{FF2B5EF4-FFF2-40B4-BE49-F238E27FC236}">
                <a16:creationId xmlns:a16="http://schemas.microsoft.com/office/drawing/2014/main" id="{06EEC274-6057-4473-87E6-AEFB94493251}"/>
              </a:ext>
            </a:extLst>
          </p:cNvPr>
          <p:cNvSpPr/>
          <p:nvPr/>
        </p:nvSpPr>
        <p:spPr>
          <a:xfrm>
            <a:off x="8610597" y="6304477"/>
            <a:ext cx="381000" cy="40486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083445BE-BE91-46EC-A5CE-0DEFB1E7329D}"/>
              </a:ext>
            </a:extLst>
          </p:cNvPr>
          <p:cNvSpPr/>
          <p:nvPr/>
        </p:nvSpPr>
        <p:spPr>
          <a:xfrm>
            <a:off x="3178629" y="1935480"/>
            <a:ext cx="1445621" cy="459377"/>
          </a:xfrm>
          <a:prstGeom prst="mathMultiply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Accumulating Knowledge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DFCB9-0F46-40CE-A611-59535B956E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 each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we have a </a:t>
                </a:r>
                <a:r>
                  <a:rPr lang="en-US" dirty="0">
                    <a:solidFill>
                      <a:srgbClr val="7030A0"/>
                    </a:solidFill>
                  </a:rPr>
                  <a:t>knowledge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associated </a:t>
                </a:r>
                <a:r>
                  <a:rPr lang="en-US" dirty="0">
                    <a:solidFill>
                      <a:srgbClr val="7030A0"/>
                    </a:solidFill>
                  </a:rPr>
                  <a:t>labels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At time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 new node is added to the tree, by choosing a </a:t>
                </a:r>
                <a:r>
                  <a:rPr lang="en-US" b="1" dirty="0"/>
                  <a:t>random </a:t>
                </a:r>
                <a:r>
                  <a:rPr lang="en-US" dirty="0">
                    <a:solidFill>
                      <a:srgbClr val="7030A0"/>
                    </a:solidFill>
                  </a:rPr>
                  <a:t>proclaimed true (PT) </a:t>
                </a:r>
                <a:r>
                  <a:rPr lang="en-US" dirty="0"/>
                  <a:t>parent.</a:t>
                </a:r>
              </a:p>
              <a:p>
                <a:r>
                  <a:rPr lang="en-US" dirty="0"/>
                  <a:t>Parents are chosen according to the preferential attachment model.</a:t>
                </a:r>
              </a:p>
              <a:p>
                <a:pPr lvl="1"/>
                <a:r>
                  <a:rPr lang="en-US" sz="2000" b="1" dirty="0"/>
                  <a:t>The more PT children a node has the more likely it is to generate new knowledge.</a:t>
                </a:r>
              </a:p>
              <a:p>
                <a:r>
                  <a:rPr lang="en-US" sz="2200" dirty="0"/>
                  <a:t>A new node is always </a:t>
                </a:r>
                <a:r>
                  <a:rPr lang="en-US" sz="2200" dirty="0">
                    <a:solidFill>
                      <a:srgbClr val="7030A0"/>
                    </a:solidFill>
                  </a:rPr>
                  <a:t>proclaimed true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DFCB9-0F46-40CE-A611-59535B956E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400A89A-6566-43EB-9A29-0298405D0ACB}"/>
              </a:ext>
            </a:extLst>
          </p:cNvPr>
          <p:cNvSpPr/>
          <p:nvPr/>
        </p:nvSpPr>
        <p:spPr>
          <a:xfrm>
            <a:off x="5872354" y="4489132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06FFC6-D99E-4D59-80E4-250289B95EB6}"/>
              </a:ext>
            </a:extLst>
          </p:cNvPr>
          <p:cNvSpPr/>
          <p:nvPr/>
        </p:nvSpPr>
        <p:spPr>
          <a:xfrm>
            <a:off x="7254153" y="5138349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E9E54C-03A9-416A-AF0B-145C8095E78C}"/>
              </a:ext>
            </a:extLst>
          </p:cNvPr>
          <p:cNvSpPr/>
          <p:nvPr/>
        </p:nvSpPr>
        <p:spPr>
          <a:xfrm>
            <a:off x="5262755" y="5107495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14A199-8907-43C7-9D88-8E95BAD95F17}"/>
              </a:ext>
            </a:extLst>
          </p:cNvPr>
          <p:cNvSpPr/>
          <p:nvPr/>
        </p:nvSpPr>
        <p:spPr>
          <a:xfrm>
            <a:off x="5262755" y="5740431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0A0251-18E4-4231-A0F9-D1E96084ED08}"/>
              </a:ext>
            </a:extLst>
          </p:cNvPr>
          <p:cNvSpPr/>
          <p:nvPr/>
        </p:nvSpPr>
        <p:spPr>
          <a:xfrm>
            <a:off x="6699673" y="576661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65D597-5628-4AC6-B091-9586D14C204C}"/>
              </a:ext>
            </a:extLst>
          </p:cNvPr>
          <p:cNvSpPr/>
          <p:nvPr/>
        </p:nvSpPr>
        <p:spPr>
          <a:xfrm>
            <a:off x="6100953" y="5750907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5F6E8E-C781-4AC3-97A1-BCEDFA010CE0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5453255" y="4860607"/>
            <a:ext cx="609599" cy="24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8C0B96-535D-4954-8607-766ACD060E53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6197558" y="4806206"/>
            <a:ext cx="1112391" cy="38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877924-2D46-4CAB-9965-BB2FAE577675}"/>
              </a:ext>
            </a:extLst>
          </p:cNvPr>
          <p:cNvCxnSpPr>
            <a:cxnSpLocks/>
            <a:stCxn id="20" idx="1"/>
            <a:endCxn id="10" idx="7"/>
          </p:cNvCxnSpPr>
          <p:nvPr/>
        </p:nvCxnSpPr>
        <p:spPr>
          <a:xfrm flipH="1">
            <a:off x="6426157" y="5330936"/>
            <a:ext cx="823912" cy="474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258137-9859-48E4-AD0C-BAE3F5CA4F60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 flipH="1">
            <a:off x="6890173" y="5455423"/>
            <a:ext cx="419776" cy="31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C448AB-9025-4DE3-90F6-F4D7119E9AB6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453255" y="5478970"/>
            <a:ext cx="0" cy="26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157514B-38F3-45C7-B3CB-F49326E591C9}"/>
              </a:ext>
            </a:extLst>
          </p:cNvPr>
          <p:cNvSpPr txBox="1"/>
          <p:nvPr/>
        </p:nvSpPr>
        <p:spPr>
          <a:xfrm>
            <a:off x="5862832" y="452255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CC9F2-9CF7-4426-A2FC-5ABDBE1EE83C}"/>
              </a:ext>
            </a:extLst>
          </p:cNvPr>
          <p:cNvSpPr txBox="1"/>
          <p:nvPr/>
        </p:nvSpPr>
        <p:spPr>
          <a:xfrm>
            <a:off x="5247770" y="517019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050470-ABC4-461F-83EF-C0B5FB72B7BB}"/>
              </a:ext>
            </a:extLst>
          </p:cNvPr>
          <p:cNvSpPr txBox="1"/>
          <p:nvPr/>
        </p:nvSpPr>
        <p:spPr>
          <a:xfrm>
            <a:off x="5247770" y="577950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4E5F89-7EB7-45BD-BDAA-6C56D39214C7}"/>
              </a:ext>
            </a:extLst>
          </p:cNvPr>
          <p:cNvSpPr txBox="1"/>
          <p:nvPr/>
        </p:nvSpPr>
        <p:spPr>
          <a:xfrm>
            <a:off x="6091728" y="579846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DAE2E1-86B4-4974-8920-70A898724FB0}"/>
              </a:ext>
            </a:extLst>
          </p:cNvPr>
          <p:cNvSpPr txBox="1"/>
          <p:nvPr/>
        </p:nvSpPr>
        <p:spPr>
          <a:xfrm>
            <a:off x="7250069" y="5177047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DF768EF-4665-47E0-A760-112CEA1632CF}"/>
              </a:ext>
            </a:extLst>
          </p:cNvPr>
          <p:cNvSpPr/>
          <p:nvPr/>
        </p:nvSpPr>
        <p:spPr>
          <a:xfrm>
            <a:off x="7254153" y="576661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8A85382-56C4-4FAC-B759-0F7F3876E8C1}"/>
              </a:ext>
            </a:extLst>
          </p:cNvPr>
          <p:cNvSpPr/>
          <p:nvPr/>
        </p:nvSpPr>
        <p:spPr>
          <a:xfrm>
            <a:off x="7783363" y="576661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A49B2E-BE63-4C17-8A4A-D0F3D6A667B1}"/>
              </a:ext>
            </a:extLst>
          </p:cNvPr>
          <p:cNvSpPr/>
          <p:nvPr/>
        </p:nvSpPr>
        <p:spPr>
          <a:xfrm>
            <a:off x="8406680" y="5749472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42E645-D04B-4F77-AB78-D4D37D0CEB08}"/>
              </a:ext>
            </a:extLst>
          </p:cNvPr>
          <p:cNvSpPr txBox="1"/>
          <p:nvPr/>
        </p:nvSpPr>
        <p:spPr>
          <a:xfrm>
            <a:off x="6702975" y="580472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6CF3DA-8994-4CE4-9E2D-55176621FDE6}"/>
              </a:ext>
            </a:extLst>
          </p:cNvPr>
          <p:cNvSpPr txBox="1"/>
          <p:nvPr/>
        </p:nvSpPr>
        <p:spPr>
          <a:xfrm>
            <a:off x="7252891" y="579465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FBEF03-9DAE-43D7-A255-3E8BBE6B5ACC}"/>
              </a:ext>
            </a:extLst>
          </p:cNvPr>
          <p:cNvSpPr txBox="1"/>
          <p:nvPr/>
        </p:nvSpPr>
        <p:spPr>
          <a:xfrm>
            <a:off x="7783395" y="579293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87CE2D-EC71-48AC-BD03-A57EB1ACF9B2}"/>
              </a:ext>
            </a:extLst>
          </p:cNvPr>
          <p:cNvSpPr txBox="1"/>
          <p:nvPr/>
        </p:nvSpPr>
        <p:spPr>
          <a:xfrm>
            <a:off x="8409501" y="578643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4DC1D91-AA61-4AD2-913E-845459151A7B}"/>
              </a:ext>
            </a:extLst>
          </p:cNvPr>
          <p:cNvCxnSpPr>
            <a:cxnSpLocks/>
            <a:stCxn id="6" idx="4"/>
            <a:endCxn id="29" idx="0"/>
          </p:cNvCxnSpPr>
          <p:nvPr/>
        </p:nvCxnSpPr>
        <p:spPr>
          <a:xfrm>
            <a:off x="7444653" y="5509824"/>
            <a:ext cx="0" cy="256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499A3C6-B1EE-412E-8EF0-F8F416C9CA8E}"/>
              </a:ext>
            </a:extLst>
          </p:cNvPr>
          <p:cNvCxnSpPr>
            <a:cxnSpLocks/>
            <a:stCxn id="6" idx="5"/>
            <a:endCxn id="30" idx="1"/>
          </p:cNvCxnSpPr>
          <p:nvPr/>
        </p:nvCxnSpPr>
        <p:spPr>
          <a:xfrm>
            <a:off x="7579357" y="5455423"/>
            <a:ext cx="259802" cy="365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F157950-39CC-4267-A64B-EEAD7C2C9066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7635152" y="5330935"/>
            <a:ext cx="962028" cy="418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7E1731F7-805B-45A9-BD58-C27868C04EF2}"/>
              </a:ext>
            </a:extLst>
          </p:cNvPr>
          <p:cNvSpPr/>
          <p:nvPr/>
        </p:nvSpPr>
        <p:spPr>
          <a:xfrm>
            <a:off x="4410629" y="5124513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FCAA085-5DBE-4914-9440-91B42C94D16A}"/>
              </a:ext>
            </a:extLst>
          </p:cNvPr>
          <p:cNvSpPr/>
          <p:nvPr/>
        </p:nvSpPr>
        <p:spPr>
          <a:xfrm>
            <a:off x="3991255" y="576268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0A7ABF5-9DC0-4B9A-A2AE-37D0DECE6BD8}"/>
              </a:ext>
            </a:extLst>
          </p:cNvPr>
          <p:cNvCxnSpPr>
            <a:cxnSpLocks/>
            <a:stCxn id="57" idx="3"/>
            <a:endCxn id="58" idx="0"/>
          </p:cNvCxnSpPr>
          <p:nvPr/>
        </p:nvCxnSpPr>
        <p:spPr>
          <a:xfrm flipH="1">
            <a:off x="4181755" y="5441587"/>
            <a:ext cx="284670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9C27D29-D9F1-492B-A913-44DA0442B7B5}"/>
              </a:ext>
            </a:extLst>
          </p:cNvPr>
          <p:cNvCxnSpPr>
            <a:cxnSpLocks/>
            <a:stCxn id="5" idx="3"/>
            <a:endCxn id="57" idx="0"/>
          </p:cNvCxnSpPr>
          <p:nvPr/>
        </p:nvCxnSpPr>
        <p:spPr>
          <a:xfrm flipH="1">
            <a:off x="4601129" y="4806206"/>
            <a:ext cx="1327021" cy="31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DC21CAF-F714-48F2-B6F8-F63FFDE58EAB}"/>
              </a:ext>
            </a:extLst>
          </p:cNvPr>
          <p:cNvSpPr txBox="1"/>
          <p:nvPr/>
        </p:nvSpPr>
        <p:spPr>
          <a:xfrm>
            <a:off x="4410293" y="515807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94BB736-C5AE-4683-83DF-6D5072F7F242}"/>
              </a:ext>
            </a:extLst>
          </p:cNvPr>
          <p:cNvSpPr/>
          <p:nvPr/>
        </p:nvSpPr>
        <p:spPr>
          <a:xfrm>
            <a:off x="4695234" y="5762686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D1C4D98-576B-4849-9A62-52CAF9C3DE58}"/>
              </a:ext>
            </a:extLst>
          </p:cNvPr>
          <p:cNvCxnSpPr>
            <a:cxnSpLocks/>
            <a:stCxn id="57" idx="5"/>
            <a:endCxn id="76" idx="0"/>
          </p:cNvCxnSpPr>
          <p:nvPr/>
        </p:nvCxnSpPr>
        <p:spPr>
          <a:xfrm>
            <a:off x="4735833" y="5441587"/>
            <a:ext cx="149901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3272606-3F1F-4C97-90FE-48F341B98F55}"/>
              </a:ext>
            </a:extLst>
          </p:cNvPr>
          <p:cNvSpPr txBox="1"/>
          <p:nvPr/>
        </p:nvSpPr>
        <p:spPr>
          <a:xfrm>
            <a:off x="3992234" y="577950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23E6BE8-B3C9-4F22-954B-F46D7556A2E8}"/>
              </a:ext>
            </a:extLst>
          </p:cNvPr>
          <p:cNvSpPr txBox="1"/>
          <p:nvPr/>
        </p:nvSpPr>
        <p:spPr>
          <a:xfrm>
            <a:off x="4695234" y="579123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B241701-DCA9-4553-B882-1B2AD4A7C48B}"/>
              </a:ext>
            </a:extLst>
          </p:cNvPr>
          <p:cNvSpPr/>
          <p:nvPr/>
        </p:nvSpPr>
        <p:spPr>
          <a:xfrm>
            <a:off x="3219054" y="5113349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261D2F2-2812-4265-B5D0-F3D27B00517B}"/>
              </a:ext>
            </a:extLst>
          </p:cNvPr>
          <p:cNvCxnSpPr>
            <a:cxnSpLocks/>
            <a:stCxn id="5" idx="3"/>
            <a:endCxn id="84" idx="0"/>
          </p:cNvCxnSpPr>
          <p:nvPr/>
        </p:nvCxnSpPr>
        <p:spPr>
          <a:xfrm flipH="1">
            <a:off x="3409554" y="4806206"/>
            <a:ext cx="2518596" cy="307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C488D4F3-2C79-4821-B469-3DDCD0D93FCB}"/>
              </a:ext>
            </a:extLst>
          </p:cNvPr>
          <p:cNvSpPr txBox="1"/>
          <p:nvPr/>
        </p:nvSpPr>
        <p:spPr>
          <a:xfrm>
            <a:off x="3207865" y="513864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70F320F-A932-490D-8483-3DF50551823F}"/>
              </a:ext>
            </a:extLst>
          </p:cNvPr>
          <p:cNvSpPr/>
          <p:nvPr/>
        </p:nvSpPr>
        <p:spPr>
          <a:xfrm>
            <a:off x="2797161" y="5740431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B7D6A74-5DEE-4FA1-B79E-24E46BB718EC}"/>
              </a:ext>
            </a:extLst>
          </p:cNvPr>
          <p:cNvCxnSpPr>
            <a:cxnSpLocks/>
            <a:stCxn id="84" idx="3"/>
            <a:endCxn id="89" idx="0"/>
          </p:cNvCxnSpPr>
          <p:nvPr/>
        </p:nvCxnSpPr>
        <p:spPr>
          <a:xfrm flipH="1">
            <a:off x="2987661" y="5430423"/>
            <a:ext cx="287189" cy="310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615FFADD-EA9B-44B8-8F3B-15E397DAF115}"/>
              </a:ext>
            </a:extLst>
          </p:cNvPr>
          <p:cNvSpPr/>
          <p:nvPr/>
        </p:nvSpPr>
        <p:spPr>
          <a:xfrm>
            <a:off x="3509373" y="5765094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44532B3-797A-409D-A250-0E04537E9280}"/>
              </a:ext>
            </a:extLst>
          </p:cNvPr>
          <p:cNvCxnSpPr>
            <a:cxnSpLocks/>
            <a:endCxn id="92" idx="0"/>
          </p:cNvCxnSpPr>
          <p:nvPr/>
        </p:nvCxnSpPr>
        <p:spPr>
          <a:xfrm>
            <a:off x="3545323" y="5432139"/>
            <a:ext cx="154550" cy="33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10CE6CED-A1A3-4936-8CFD-574F172F45B1}"/>
              </a:ext>
            </a:extLst>
          </p:cNvPr>
          <p:cNvSpPr txBox="1"/>
          <p:nvPr/>
        </p:nvSpPr>
        <p:spPr>
          <a:xfrm>
            <a:off x="3511709" y="5805308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A59C949-6AAE-40A2-B266-6C05CE243C6F}"/>
              </a:ext>
            </a:extLst>
          </p:cNvPr>
          <p:cNvSpPr txBox="1"/>
          <p:nvPr/>
        </p:nvSpPr>
        <p:spPr>
          <a:xfrm>
            <a:off x="2787466" y="578643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425440D0-9A6E-4650-A89E-5E8D9D591994}"/>
              </a:ext>
            </a:extLst>
          </p:cNvPr>
          <p:cNvSpPr/>
          <p:nvPr/>
        </p:nvSpPr>
        <p:spPr>
          <a:xfrm>
            <a:off x="1044072" y="5124512"/>
            <a:ext cx="381001" cy="37147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035B588-06F3-4A2E-8B45-E1DD320048D0}"/>
              </a:ext>
            </a:extLst>
          </p:cNvPr>
          <p:cNvSpPr txBox="1"/>
          <p:nvPr/>
        </p:nvSpPr>
        <p:spPr>
          <a:xfrm>
            <a:off x="485484" y="5550586"/>
            <a:ext cx="154396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New knowledge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17487EA-4A91-47D1-AB5F-BC21DAC329DB}"/>
              </a:ext>
            </a:extLst>
          </p:cNvPr>
          <p:cNvCxnSpPr>
            <a:cxnSpLocks/>
            <a:endCxn id="111" idx="0"/>
          </p:cNvCxnSpPr>
          <p:nvPr/>
        </p:nvCxnSpPr>
        <p:spPr>
          <a:xfrm flipH="1">
            <a:off x="1234573" y="4802326"/>
            <a:ext cx="4693577" cy="322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10891BD5-956C-450C-A073-1F133B010D1D}"/>
              </a:ext>
            </a:extLst>
          </p:cNvPr>
          <p:cNvSpPr txBox="1"/>
          <p:nvPr/>
        </p:nvSpPr>
        <p:spPr>
          <a:xfrm>
            <a:off x="1028463" y="514423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</p:spTree>
    <p:extLst>
      <p:ext uri="{BB962C8B-B14F-4D97-AF65-F5344CB8AC3E}">
        <p14:creationId xmlns:p14="http://schemas.microsoft.com/office/powerpoint/2010/main" val="164949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Injection of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DFCB9-0F46-40CE-A611-59535B956E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Recall: nodes also have hidden states.</a:t>
                </a:r>
              </a:p>
              <a:p>
                <a:r>
                  <a:rPr lang="en-US" dirty="0"/>
                  <a:t>The hidden label of a new node is determined randomly:</a:t>
                </a:r>
              </a:p>
              <a:p>
                <a:pPr lvl="1"/>
                <a:r>
                  <a:rPr lang="en-US" sz="2000" dirty="0"/>
                  <a:t>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with probability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 the new node is </a:t>
                </a:r>
                <a:r>
                  <a:rPr lang="en-US" sz="2000" dirty="0">
                    <a:solidFill>
                      <a:srgbClr val="7030A0"/>
                    </a:solidFill>
                  </a:rPr>
                  <a:t>CF</a:t>
                </a:r>
                <a:r>
                  <a:rPr lang="en-US" sz="2000" dirty="0"/>
                  <a:t> and otherwise </a:t>
                </a:r>
                <a:r>
                  <a:rPr lang="en-US" sz="2000" dirty="0">
                    <a:solidFill>
                      <a:srgbClr val="7030A0"/>
                    </a:solidFill>
                  </a:rPr>
                  <a:t>CT.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DFCB9-0F46-40CE-A611-59535B956E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400A89A-6566-43EB-9A29-0298405D0ACB}"/>
              </a:ext>
            </a:extLst>
          </p:cNvPr>
          <p:cNvSpPr/>
          <p:nvPr/>
        </p:nvSpPr>
        <p:spPr>
          <a:xfrm>
            <a:off x="5872354" y="4489132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06FFC6-D99E-4D59-80E4-250289B95EB6}"/>
              </a:ext>
            </a:extLst>
          </p:cNvPr>
          <p:cNvSpPr/>
          <p:nvPr/>
        </p:nvSpPr>
        <p:spPr>
          <a:xfrm>
            <a:off x="7254153" y="5138349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E9E54C-03A9-416A-AF0B-145C8095E78C}"/>
              </a:ext>
            </a:extLst>
          </p:cNvPr>
          <p:cNvSpPr/>
          <p:nvPr/>
        </p:nvSpPr>
        <p:spPr>
          <a:xfrm>
            <a:off x="5262755" y="5107495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14A199-8907-43C7-9D88-8E95BAD95F17}"/>
              </a:ext>
            </a:extLst>
          </p:cNvPr>
          <p:cNvSpPr/>
          <p:nvPr/>
        </p:nvSpPr>
        <p:spPr>
          <a:xfrm>
            <a:off x="5262755" y="5740431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0A0251-18E4-4231-A0F9-D1E96084ED08}"/>
              </a:ext>
            </a:extLst>
          </p:cNvPr>
          <p:cNvSpPr/>
          <p:nvPr/>
        </p:nvSpPr>
        <p:spPr>
          <a:xfrm>
            <a:off x="6699673" y="576661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65D597-5628-4AC6-B091-9586D14C204C}"/>
              </a:ext>
            </a:extLst>
          </p:cNvPr>
          <p:cNvSpPr/>
          <p:nvPr/>
        </p:nvSpPr>
        <p:spPr>
          <a:xfrm>
            <a:off x="6100953" y="5750907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5F6E8E-C781-4AC3-97A1-BCEDFA010CE0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5453255" y="4860607"/>
            <a:ext cx="609599" cy="24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8C0B96-535D-4954-8607-766ACD060E53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6197558" y="4806206"/>
            <a:ext cx="1112391" cy="38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877924-2D46-4CAB-9965-BB2FAE577675}"/>
              </a:ext>
            </a:extLst>
          </p:cNvPr>
          <p:cNvCxnSpPr>
            <a:cxnSpLocks/>
            <a:stCxn id="20" idx="1"/>
            <a:endCxn id="10" idx="7"/>
          </p:cNvCxnSpPr>
          <p:nvPr/>
        </p:nvCxnSpPr>
        <p:spPr>
          <a:xfrm flipH="1">
            <a:off x="6426157" y="5330936"/>
            <a:ext cx="823912" cy="474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258137-9859-48E4-AD0C-BAE3F5CA4F60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 flipH="1">
            <a:off x="6890173" y="5455423"/>
            <a:ext cx="419776" cy="31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C448AB-9025-4DE3-90F6-F4D7119E9AB6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453255" y="5478970"/>
            <a:ext cx="0" cy="26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157514B-38F3-45C7-B3CB-F49326E591C9}"/>
              </a:ext>
            </a:extLst>
          </p:cNvPr>
          <p:cNvSpPr txBox="1"/>
          <p:nvPr/>
        </p:nvSpPr>
        <p:spPr>
          <a:xfrm>
            <a:off x="5862832" y="452255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CC9F2-9CF7-4426-A2FC-5ABDBE1EE83C}"/>
              </a:ext>
            </a:extLst>
          </p:cNvPr>
          <p:cNvSpPr txBox="1"/>
          <p:nvPr/>
        </p:nvSpPr>
        <p:spPr>
          <a:xfrm>
            <a:off x="5247770" y="517019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050470-ABC4-461F-83EF-C0B5FB72B7BB}"/>
              </a:ext>
            </a:extLst>
          </p:cNvPr>
          <p:cNvSpPr txBox="1"/>
          <p:nvPr/>
        </p:nvSpPr>
        <p:spPr>
          <a:xfrm>
            <a:off x="5247770" y="577950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4E5F89-7EB7-45BD-BDAA-6C56D39214C7}"/>
              </a:ext>
            </a:extLst>
          </p:cNvPr>
          <p:cNvSpPr txBox="1"/>
          <p:nvPr/>
        </p:nvSpPr>
        <p:spPr>
          <a:xfrm>
            <a:off x="6091728" y="579846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DAE2E1-86B4-4974-8920-70A898724FB0}"/>
              </a:ext>
            </a:extLst>
          </p:cNvPr>
          <p:cNvSpPr txBox="1"/>
          <p:nvPr/>
        </p:nvSpPr>
        <p:spPr>
          <a:xfrm>
            <a:off x="7250069" y="5177047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DF768EF-4665-47E0-A760-112CEA1632CF}"/>
              </a:ext>
            </a:extLst>
          </p:cNvPr>
          <p:cNvSpPr/>
          <p:nvPr/>
        </p:nvSpPr>
        <p:spPr>
          <a:xfrm>
            <a:off x="7254153" y="576661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8A85382-56C4-4FAC-B759-0F7F3876E8C1}"/>
              </a:ext>
            </a:extLst>
          </p:cNvPr>
          <p:cNvSpPr/>
          <p:nvPr/>
        </p:nvSpPr>
        <p:spPr>
          <a:xfrm>
            <a:off x="7783363" y="576661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A49B2E-BE63-4C17-8A4A-D0F3D6A667B1}"/>
              </a:ext>
            </a:extLst>
          </p:cNvPr>
          <p:cNvSpPr/>
          <p:nvPr/>
        </p:nvSpPr>
        <p:spPr>
          <a:xfrm>
            <a:off x="8406680" y="5749472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42E645-D04B-4F77-AB78-D4D37D0CEB08}"/>
              </a:ext>
            </a:extLst>
          </p:cNvPr>
          <p:cNvSpPr txBox="1"/>
          <p:nvPr/>
        </p:nvSpPr>
        <p:spPr>
          <a:xfrm>
            <a:off x="6702975" y="580472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6CF3DA-8994-4CE4-9E2D-55176621FDE6}"/>
              </a:ext>
            </a:extLst>
          </p:cNvPr>
          <p:cNvSpPr txBox="1"/>
          <p:nvPr/>
        </p:nvSpPr>
        <p:spPr>
          <a:xfrm>
            <a:off x="7252891" y="579465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FBEF03-9DAE-43D7-A255-3E8BBE6B5ACC}"/>
              </a:ext>
            </a:extLst>
          </p:cNvPr>
          <p:cNvSpPr txBox="1"/>
          <p:nvPr/>
        </p:nvSpPr>
        <p:spPr>
          <a:xfrm>
            <a:off x="7783395" y="579293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87CE2D-EC71-48AC-BD03-A57EB1ACF9B2}"/>
              </a:ext>
            </a:extLst>
          </p:cNvPr>
          <p:cNvSpPr txBox="1"/>
          <p:nvPr/>
        </p:nvSpPr>
        <p:spPr>
          <a:xfrm>
            <a:off x="8409501" y="578643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4DC1D91-AA61-4AD2-913E-845459151A7B}"/>
              </a:ext>
            </a:extLst>
          </p:cNvPr>
          <p:cNvCxnSpPr>
            <a:cxnSpLocks/>
            <a:stCxn id="6" idx="4"/>
            <a:endCxn id="29" idx="0"/>
          </p:cNvCxnSpPr>
          <p:nvPr/>
        </p:nvCxnSpPr>
        <p:spPr>
          <a:xfrm>
            <a:off x="7444653" y="5509824"/>
            <a:ext cx="0" cy="256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499A3C6-B1EE-412E-8EF0-F8F416C9CA8E}"/>
              </a:ext>
            </a:extLst>
          </p:cNvPr>
          <p:cNvCxnSpPr>
            <a:cxnSpLocks/>
            <a:stCxn id="6" idx="5"/>
            <a:endCxn id="30" idx="1"/>
          </p:cNvCxnSpPr>
          <p:nvPr/>
        </p:nvCxnSpPr>
        <p:spPr>
          <a:xfrm>
            <a:off x="7579357" y="5455423"/>
            <a:ext cx="259802" cy="365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F157950-39CC-4267-A64B-EEAD7C2C9066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7635152" y="5330935"/>
            <a:ext cx="962028" cy="418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7E1731F7-805B-45A9-BD58-C27868C04EF2}"/>
              </a:ext>
            </a:extLst>
          </p:cNvPr>
          <p:cNvSpPr/>
          <p:nvPr/>
        </p:nvSpPr>
        <p:spPr>
          <a:xfrm>
            <a:off x="4410629" y="5124513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FCAA085-5DBE-4914-9440-91B42C94D16A}"/>
              </a:ext>
            </a:extLst>
          </p:cNvPr>
          <p:cNvSpPr/>
          <p:nvPr/>
        </p:nvSpPr>
        <p:spPr>
          <a:xfrm>
            <a:off x="3991255" y="576268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0A7ABF5-9DC0-4B9A-A2AE-37D0DECE6BD8}"/>
              </a:ext>
            </a:extLst>
          </p:cNvPr>
          <p:cNvCxnSpPr>
            <a:cxnSpLocks/>
            <a:stCxn id="57" idx="3"/>
            <a:endCxn id="58" idx="0"/>
          </p:cNvCxnSpPr>
          <p:nvPr/>
        </p:nvCxnSpPr>
        <p:spPr>
          <a:xfrm flipH="1">
            <a:off x="4181755" y="5441587"/>
            <a:ext cx="284670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9C27D29-D9F1-492B-A913-44DA0442B7B5}"/>
              </a:ext>
            </a:extLst>
          </p:cNvPr>
          <p:cNvCxnSpPr>
            <a:cxnSpLocks/>
            <a:stCxn id="5" idx="3"/>
            <a:endCxn id="57" idx="0"/>
          </p:cNvCxnSpPr>
          <p:nvPr/>
        </p:nvCxnSpPr>
        <p:spPr>
          <a:xfrm flipH="1">
            <a:off x="4601129" y="4806206"/>
            <a:ext cx="1327021" cy="31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DC21CAF-F714-48F2-B6F8-F63FFDE58EAB}"/>
              </a:ext>
            </a:extLst>
          </p:cNvPr>
          <p:cNvSpPr txBox="1"/>
          <p:nvPr/>
        </p:nvSpPr>
        <p:spPr>
          <a:xfrm>
            <a:off x="4410293" y="515807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94BB736-C5AE-4683-83DF-6D5072F7F242}"/>
              </a:ext>
            </a:extLst>
          </p:cNvPr>
          <p:cNvSpPr/>
          <p:nvPr/>
        </p:nvSpPr>
        <p:spPr>
          <a:xfrm>
            <a:off x="4695234" y="5762686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D1C4D98-576B-4849-9A62-52CAF9C3DE58}"/>
              </a:ext>
            </a:extLst>
          </p:cNvPr>
          <p:cNvCxnSpPr>
            <a:cxnSpLocks/>
            <a:stCxn id="57" idx="5"/>
            <a:endCxn id="76" idx="0"/>
          </p:cNvCxnSpPr>
          <p:nvPr/>
        </p:nvCxnSpPr>
        <p:spPr>
          <a:xfrm>
            <a:off x="4735833" y="5441587"/>
            <a:ext cx="149901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3272606-3F1F-4C97-90FE-48F341B98F55}"/>
              </a:ext>
            </a:extLst>
          </p:cNvPr>
          <p:cNvSpPr txBox="1"/>
          <p:nvPr/>
        </p:nvSpPr>
        <p:spPr>
          <a:xfrm>
            <a:off x="3991636" y="5790453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23E6BE8-B3C9-4F22-954B-F46D7556A2E8}"/>
              </a:ext>
            </a:extLst>
          </p:cNvPr>
          <p:cNvSpPr txBox="1"/>
          <p:nvPr/>
        </p:nvSpPr>
        <p:spPr>
          <a:xfrm>
            <a:off x="4695234" y="579123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B241701-DCA9-4553-B882-1B2AD4A7C48B}"/>
              </a:ext>
            </a:extLst>
          </p:cNvPr>
          <p:cNvSpPr/>
          <p:nvPr/>
        </p:nvSpPr>
        <p:spPr>
          <a:xfrm>
            <a:off x="3219054" y="5113349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261D2F2-2812-4265-B5D0-F3D27B00517B}"/>
              </a:ext>
            </a:extLst>
          </p:cNvPr>
          <p:cNvCxnSpPr>
            <a:cxnSpLocks/>
            <a:stCxn id="5" idx="3"/>
            <a:endCxn id="84" idx="0"/>
          </p:cNvCxnSpPr>
          <p:nvPr/>
        </p:nvCxnSpPr>
        <p:spPr>
          <a:xfrm flipH="1">
            <a:off x="3409554" y="4806206"/>
            <a:ext cx="2518596" cy="307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C488D4F3-2C79-4821-B469-3DDCD0D93FCB}"/>
              </a:ext>
            </a:extLst>
          </p:cNvPr>
          <p:cNvSpPr txBox="1"/>
          <p:nvPr/>
        </p:nvSpPr>
        <p:spPr>
          <a:xfrm>
            <a:off x="3207865" y="513864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70F320F-A932-490D-8483-3DF50551823F}"/>
              </a:ext>
            </a:extLst>
          </p:cNvPr>
          <p:cNvSpPr/>
          <p:nvPr/>
        </p:nvSpPr>
        <p:spPr>
          <a:xfrm>
            <a:off x="2797161" y="5740431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B7D6A74-5DEE-4FA1-B79E-24E46BB718EC}"/>
              </a:ext>
            </a:extLst>
          </p:cNvPr>
          <p:cNvCxnSpPr>
            <a:cxnSpLocks/>
            <a:stCxn id="84" idx="3"/>
            <a:endCxn id="89" idx="0"/>
          </p:cNvCxnSpPr>
          <p:nvPr/>
        </p:nvCxnSpPr>
        <p:spPr>
          <a:xfrm flipH="1">
            <a:off x="2987661" y="5430423"/>
            <a:ext cx="287189" cy="310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615FFADD-EA9B-44B8-8F3B-15E397DAF115}"/>
              </a:ext>
            </a:extLst>
          </p:cNvPr>
          <p:cNvSpPr/>
          <p:nvPr/>
        </p:nvSpPr>
        <p:spPr>
          <a:xfrm>
            <a:off x="3509373" y="5765094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44532B3-797A-409D-A250-0E04537E9280}"/>
              </a:ext>
            </a:extLst>
          </p:cNvPr>
          <p:cNvCxnSpPr>
            <a:cxnSpLocks/>
            <a:endCxn id="92" idx="0"/>
          </p:cNvCxnSpPr>
          <p:nvPr/>
        </p:nvCxnSpPr>
        <p:spPr>
          <a:xfrm>
            <a:off x="3545323" y="5432139"/>
            <a:ext cx="154550" cy="33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10CE6CED-A1A3-4936-8CFD-574F172F45B1}"/>
              </a:ext>
            </a:extLst>
          </p:cNvPr>
          <p:cNvSpPr txBox="1"/>
          <p:nvPr/>
        </p:nvSpPr>
        <p:spPr>
          <a:xfrm>
            <a:off x="3511709" y="5805308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A59C949-6AAE-40A2-B266-6C05CE243C6F}"/>
              </a:ext>
            </a:extLst>
          </p:cNvPr>
          <p:cNvSpPr txBox="1"/>
          <p:nvPr/>
        </p:nvSpPr>
        <p:spPr>
          <a:xfrm>
            <a:off x="2787466" y="578643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CF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425440D0-9A6E-4650-A89E-5E8D9D591994}"/>
              </a:ext>
            </a:extLst>
          </p:cNvPr>
          <p:cNvSpPr/>
          <p:nvPr/>
        </p:nvSpPr>
        <p:spPr>
          <a:xfrm>
            <a:off x="1044072" y="5124512"/>
            <a:ext cx="381001" cy="371476"/>
          </a:xfrm>
          <a:prstGeom prst="ellipse">
            <a:avLst/>
          </a:prstGeom>
          <a:noFill/>
          <a:ln w="63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17487EA-4A91-47D1-AB5F-BC21DAC329DB}"/>
              </a:ext>
            </a:extLst>
          </p:cNvPr>
          <p:cNvCxnSpPr>
            <a:cxnSpLocks/>
            <a:endCxn id="111" idx="0"/>
          </p:cNvCxnSpPr>
          <p:nvPr/>
        </p:nvCxnSpPr>
        <p:spPr>
          <a:xfrm flipH="1">
            <a:off x="1234573" y="4802326"/>
            <a:ext cx="4693577" cy="322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10891BD5-956C-450C-A073-1F133B010D1D}"/>
              </a:ext>
            </a:extLst>
          </p:cNvPr>
          <p:cNvSpPr txBox="1"/>
          <p:nvPr/>
        </p:nvSpPr>
        <p:spPr>
          <a:xfrm>
            <a:off x="1028463" y="514423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88995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Aside: Probabilistic Models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Quote from unknown </a:t>
                </a:r>
                <a:r>
                  <a:rPr lang="en-US" dirty="0" err="1" smtClean="0"/>
                  <a:t>sourc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“All models are wrong. Some are useful</a:t>
                </a:r>
                <a:r>
                  <a:rPr lang="en-US" dirty="0" smtClean="0"/>
                  <a:t>”</a:t>
                </a:r>
              </a:p>
              <a:p>
                <a:r>
                  <a:rPr lang="en-US" dirty="0" smtClean="0"/>
                  <a:t>Obviously today’s model is too simple to model the complex phenomena</a:t>
                </a:r>
              </a:p>
              <a:p>
                <a:pPr lvl="1"/>
                <a:r>
                  <a:rPr lang="en-US" dirty="0" smtClean="0"/>
                  <a:t>Question (for you) to ponder : Is it useful?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5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for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DFCB9-0F46-40CE-A611-59535B956E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Checks may be </a:t>
                </a:r>
                <a:r>
                  <a:rPr lang="en-US" dirty="0" smtClean="0"/>
                  <a:t>performed </a:t>
                </a:r>
                <a:r>
                  <a:rPr lang="en-US" dirty="0"/>
                  <a:t>whenever a new node is added.</a:t>
                </a:r>
              </a:p>
              <a:p>
                <a:pPr lvl="1"/>
                <a:r>
                  <a:rPr lang="en-US" sz="2000" dirty="0"/>
                  <a:t>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a node preformed a check with probability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Checks are </a:t>
                </a:r>
                <a:r>
                  <a:rPr lang="en-US" dirty="0" smtClean="0"/>
                  <a:t>performed </a:t>
                </a:r>
                <a:r>
                  <a:rPr lang="en-US" dirty="0"/>
                  <a:t>by </a:t>
                </a:r>
                <a:r>
                  <a:rPr lang="en-US" dirty="0">
                    <a:solidFill>
                      <a:srgbClr val="7030A0"/>
                    </a:solidFill>
                  </a:rPr>
                  <a:t>ascending the tree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sz="2000" dirty="0"/>
                  <a:t>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the number of levels to be checked.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DFCB9-0F46-40CE-A611-59535B956E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400A89A-6566-43EB-9A29-0298405D0ACB}"/>
              </a:ext>
            </a:extLst>
          </p:cNvPr>
          <p:cNvSpPr/>
          <p:nvPr/>
        </p:nvSpPr>
        <p:spPr>
          <a:xfrm>
            <a:off x="5872354" y="4511992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06FFC6-D99E-4D59-80E4-250289B95EB6}"/>
              </a:ext>
            </a:extLst>
          </p:cNvPr>
          <p:cNvSpPr/>
          <p:nvPr/>
        </p:nvSpPr>
        <p:spPr>
          <a:xfrm>
            <a:off x="7254153" y="5161209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E9E54C-03A9-416A-AF0B-145C8095E78C}"/>
              </a:ext>
            </a:extLst>
          </p:cNvPr>
          <p:cNvSpPr/>
          <p:nvPr/>
        </p:nvSpPr>
        <p:spPr>
          <a:xfrm>
            <a:off x="5262755" y="5130355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14A199-8907-43C7-9D88-8E95BAD95F17}"/>
              </a:ext>
            </a:extLst>
          </p:cNvPr>
          <p:cNvSpPr/>
          <p:nvPr/>
        </p:nvSpPr>
        <p:spPr>
          <a:xfrm>
            <a:off x="5262755" y="5763291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0A0251-18E4-4231-A0F9-D1E96084ED08}"/>
              </a:ext>
            </a:extLst>
          </p:cNvPr>
          <p:cNvSpPr/>
          <p:nvPr/>
        </p:nvSpPr>
        <p:spPr>
          <a:xfrm>
            <a:off x="6699673" y="578947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65D597-5628-4AC6-B091-9586D14C204C}"/>
              </a:ext>
            </a:extLst>
          </p:cNvPr>
          <p:cNvSpPr/>
          <p:nvPr/>
        </p:nvSpPr>
        <p:spPr>
          <a:xfrm>
            <a:off x="6100953" y="5773767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5F6E8E-C781-4AC3-97A1-BCEDFA010CE0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5453255" y="4883467"/>
            <a:ext cx="609599" cy="24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8C0B96-535D-4954-8607-766ACD060E53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6197558" y="4829066"/>
            <a:ext cx="1112391" cy="38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877924-2D46-4CAB-9965-BB2FAE577675}"/>
              </a:ext>
            </a:extLst>
          </p:cNvPr>
          <p:cNvCxnSpPr>
            <a:cxnSpLocks/>
            <a:stCxn id="20" idx="1"/>
            <a:endCxn id="10" idx="7"/>
          </p:cNvCxnSpPr>
          <p:nvPr/>
        </p:nvCxnSpPr>
        <p:spPr>
          <a:xfrm flipH="1">
            <a:off x="6426157" y="5353796"/>
            <a:ext cx="823912" cy="474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258137-9859-48E4-AD0C-BAE3F5CA4F60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 flipH="1">
            <a:off x="6890173" y="5478283"/>
            <a:ext cx="419776" cy="31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C448AB-9025-4DE3-90F6-F4D7119E9AB6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453255" y="5501830"/>
            <a:ext cx="0" cy="26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157514B-38F3-45C7-B3CB-F49326E591C9}"/>
              </a:ext>
            </a:extLst>
          </p:cNvPr>
          <p:cNvSpPr txBox="1"/>
          <p:nvPr/>
        </p:nvSpPr>
        <p:spPr>
          <a:xfrm>
            <a:off x="5862832" y="454541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CC9F2-9CF7-4426-A2FC-5ABDBE1EE83C}"/>
              </a:ext>
            </a:extLst>
          </p:cNvPr>
          <p:cNvSpPr txBox="1"/>
          <p:nvPr/>
        </p:nvSpPr>
        <p:spPr>
          <a:xfrm>
            <a:off x="5247770" y="519305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050470-ABC4-461F-83EF-C0B5FB72B7BB}"/>
              </a:ext>
            </a:extLst>
          </p:cNvPr>
          <p:cNvSpPr txBox="1"/>
          <p:nvPr/>
        </p:nvSpPr>
        <p:spPr>
          <a:xfrm>
            <a:off x="5247770" y="580236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4E5F89-7EB7-45BD-BDAA-6C56D39214C7}"/>
              </a:ext>
            </a:extLst>
          </p:cNvPr>
          <p:cNvSpPr txBox="1"/>
          <p:nvPr/>
        </p:nvSpPr>
        <p:spPr>
          <a:xfrm>
            <a:off x="6091728" y="582132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DAE2E1-86B4-4974-8920-70A898724FB0}"/>
              </a:ext>
            </a:extLst>
          </p:cNvPr>
          <p:cNvSpPr txBox="1"/>
          <p:nvPr/>
        </p:nvSpPr>
        <p:spPr>
          <a:xfrm>
            <a:off x="7250069" y="5199907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DF768EF-4665-47E0-A760-112CEA1632CF}"/>
              </a:ext>
            </a:extLst>
          </p:cNvPr>
          <p:cNvSpPr/>
          <p:nvPr/>
        </p:nvSpPr>
        <p:spPr>
          <a:xfrm>
            <a:off x="7254153" y="578947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8A85382-56C4-4FAC-B759-0F7F3876E8C1}"/>
              </a:ext>
            </a:extLst>
          </p:cNvPr>
          <p:cNvSpPr/>
          <p:nvPr/>
        </p:nvSpPr>
        <p:spPr>
          <a:xfrm>
            <a:off x="7783363" y="578947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A49B2E-BE63-4C17-8A4A-D0F3D6A667B1}"/>
              </a:ext>
            </a:extLst>
          </p:cNvPr>
          <p:cNvSpPr/>
          <p:nvPr/>
        </p:nvSpPr>
        <p:spPr>
          <a:xfrm>
            <a:off x="8406680" y="5772332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42E645-D04B-4F77-AB78-D4D37D0CEB08}"/>
              </a:ext>
            </a:extLst>
          </p:cNvPr>
          <p:cNvSpPr txBox="1"/>
          <p:nvPr/>
        </p:nvSpPr>
        <p:spPr>
          <a:xfrm>
            <a:off x="6702975" y="582758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6CF3DA-8994-4CE4-9E2D-55176621FDE6}"/>
              </a:ext>
            </a:extLst>
          </p:cNvPr>
          <p:cNvSpPr txBox="1"/>
          <p:nvPr/>
        </p:nvSpPr>
        <p:spPr>
          <a:xfrm>
            <a:off x="7252891" y="581751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FBEF03-9DAE-43D7-A255-3E8BBE6B5ACC}"/>
              </a:ext>
            </a:extLst>
          </p:cNvPr>
          <p:cNvSpPr txBox="1"/>
          <p:nvPr/>
        </p:nvSpPr>
        <p:spPr>
          <a:xfrm>
            <a:off x="7783395" y="581579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87CE2D-EC71-48AC-BD03-A57EB1ACF9B2}"/>
              </a:ext>
            </a:extLst>
          </p:cNvPr>
          <p:cNvSpPr txBox="1"/>
          <p:nvPr/>
        </p:nvSpPr>
        <p:spPr>
          <a:xfrm>
            <a:off x="8409501" y="580929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4DC1D91-AA61-4AD2-913E-845459151A7B}"/>
              </a:ext>
            </a:extLst>
          </p:cNvPr>
          <p:cNvCxnSpPr>
            <a:cxnSpLocks/>
            <a:stCxn id="6" idx="4"/>
            <a:endCxn id="29" idx="0"/>
          </p:cNvCxnSpPr>
          <p:nvPr/>
        </p:nvCxnSpPr>
        <p:spPr>
          <a:xfrm>
            <a:off x="7444653" y="5532684"/>
            <a:ext cx="0" cy="256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499A3C6-B1EE-412E-8EF0-F8F416C9CA8E}"/>
              </a:ext>
            </a:extLst>
          </p:cNvPr>
          <p:cNvCxnSpPr>
            <a:cxnSpLocks/>
            <a:stCxn id="6" idx="5"/>
            <a:endCxn id="30" idx="1"/>
          </p:cNvCxnSpPr>
          <p:nvPr/>
        </p:nvCxnSpPr>
        <p:spPr>
          <a:xfrm>
            <a:off x="7579357" y="5478283"/>
            <a:ext cx="259802" cy="365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F157950-39CC-4267-A64B-EEAD7C2C9066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7635152" y="5353795"/>
            <a:ext cx="962028" cy="418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7E1731F7-805B-45A9-BD58-C27868C04EF2}"/>
              </a:ext>
            </a:extLst>
          </p:cNvPr>
          <p:cNvSpPr/>
          <p:nvPr/>
        </p:nvSpPr>
        <p:spPr>
          <a:xfrm>
            <a:off x="4410629" y="5147373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FCAA085-5DBE-4914-9440-91B42C94D16A}"/>
              </a:ext>
            </a:extLst>
          </p:cNvPr>
          <p:cNvSpPr/>
          <p:nvPr/>
        </p:nvSpPr>
        <p:spPr>
          <a:xfrm>
            <a:off x="3991255" y="578554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0A7ABF5-9DC0-4B9A-A2AE-37D0DECE6BD8}"/>
              </a:ext>
            </a:extLst>
          </p:cNvPr>
          <p:cNvCxnSpPr>
            <a:cxnSpLocks/>
            <a:stCxn id="57" idx="3"/>
            <a:endCxn id="58" idx="0"/>
          </p:cNvCxnSpPr>
          <p:nvPr/>
        </p:nvCxnSpPr>
        <p:spPr>
          <a:xfrm flipH="1">
            <a:off x="4181755" y="5464447"/>
            <a:ext cx="284670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9C27D29-D9F1-492B-A913-44DA0442B7B5}"/>
              </a:ext>
            </a:extLst>
          </p:cNvPr>
          <p:cNvCxnSpPr>
            <a:cxnSpLocks/>
            <a:stCxn id="5" idx="3"/>
            <a:endCxn id="57" idx="0"/>
          </p:cNvCxnSpPr>
          <p:nvPr/>
        </p:nvCxnSpPr>
        <p:spPr>
          <a:xfrm flipH="1">
            <a:off x="4601129" y="4829066"/>
            <a:ext cx="1327021" cy="31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DC21CAF-F714-48F2-B6F8-F63FFDE58EAB}"/>
              </a:ext>
            </a:extLst>
          </p:cNvPr>
          <p:cNvSpPr txBox="1"/>
          <p:nvPr/>
        </p:nvSpPr>
        <p:spPr>
          <a:xfrm>
            <a:off x="4410293" y="518093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94BB736-C5AE-4683-83DF-6D5072F7F242}"/>
              </a:ext>
            </a:extLst>
          </p:cNvPr>
          <p:cNvSpPr/>
          <p:nvPr/>
        </p:nvSpPr>
        <p:spPr>
          <a:xfrm>
            <a:off x="4695234" y="5785546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D1C4D98-576B-4849-9A62-52CAF9C3DE58}"/>
              </a:ext>
            </a:extLst>
          </p:cNvPr>
          <p:cNvCxnSpPr>
            <a:cxnSpLocks/>
            <a:stCxn id="57" idx="5"/>
            <a:endCxn id="76" idx="0"/>
          </p:cNvCxnSpPr>
          <p:nvPr/>
        </p:nvCxnSpPr>
        <p:spPr>
          <a:xfrm>
            <a:off x="4735833" y="5464447"/>
            <a:ext cx="149901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3272606-3F1F-4C97-90FE-48F341B98F55}"/>
              </a:ext>
            </a:extLst>
          </p:cNvPr>
          <p:cNvSpPr txBox="1"/>
          <p:nvPr/>
        </p:nvSpPr>
        <p:spPr>
          <a:xfrm>
            <a:off x="3991636" y="5813313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23E6BE8-B3C9-4F22-954B-F46D7556A2E8}"/>
              </a:ext>
            </a:extLst>
          </p:cNvPr>
          <p:cNvSpPr txBox="1"/>
          <p:nvPr/>
        </p:nvSpPr>
        <p:spPr>
          <a:xfrm>
            <a:off x="4695234" y="581409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B241701-DCA9-4553-B882-1B2AD4A7C48B}"/>
              </a:ext>
            </a:extLst>
          </p:cNvPr>
          <p:cNvSpPr/>
          <p:nvPr/>
        </p:nvSpPr>
        <p:spPr>
          <a:xfrm>
            <a:off x="3219054" y="5136209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261D2F2-2812-4265-B5D0-F3D27B00517B}"/>
              </a:ext>
            </a:extLst>
          </p:cNvPr>
          <p:cNvCxnSpPr>
            <a:cxnSpLocks/>
            <a:stCxn id="5" idx="3"/>
            <a:endCxn id="84" idx="0"/>
          </p:cNvCxnSpPr>
          <p:nvPr/>
        </p:nvCxnSpPr>
        <p:spPr>
          <a:xfrm flipH="1">
            <a:off x="3409554" y="4829066"/>
            <a:ext cx="2518596" cy="307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C488D4F3-2C79-4821-B469-3DDCD0D93FCB}"/>
              </a:ext>
            </a:extLst>
          </p:cNvPr>
          <p:cNvSpPr txBox="1"/>
          <p:nvPr/>
        </p:nvSpPr>
        <p:spPr>
          <a:xfrm>
            <a:off x="3207865" y="516150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70F320F-A932-490D-8483-3DF50551823F}"/>
              </a:ext>
            </a:extLst>
          </p:cNvPr>
          <p:cNvSpPr/>
          <p:nvPr/>
        </p:nvSpPr>
        <p:spPr>
          <a:xfrm>
            <a:off x="2797161" y="5763291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B7D6A74-5DEE-4FA1-B79E-24E46BB718EC}"/>
              </a:ext>
            </a:extLst>
          </p:cNvPr>
          <p:cNvCxnSpPr>
            <a:cxnSpLocks/>
            <a:stCxn id="84" idx="3"/>
            <a:endCxn id="89" idx="0"/>
          </p:cNvCxnSpPr>
          <p:nvPr/>
        </p:nvCxnSpPr>
        <p:spPr>
          <a:xfrm flipH="1">
            <a:off x="2987661" y="5453283"/>
            <a:ext cx="287189" cy="310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615FFADD-EA9B-44B8-8F3B-15E397DAF115}"/>
              </a:ext>
            </a:extLst>
          </p:cNvPr>
          <p:cNvSpPr/>
          <p:nvPr/>
        </p:nvSpPr>
        <p:spPr>
          <a:xfrm>
            <a:off x="3509373" y="5787954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44532B3-797A-409D-A250-0E04537E9280}"/>
              </a:ext>
            </a:extLst>
          </p:cNvPr>
          <p:cNvCxnSpPr>
            <a:cxnSpLocks/>
            <a:endCxn id="92" idx="0"/>
          </p:cNvCxnSpPr>
          <p:nvPr/>
        </p:nvCxnSpPr>
        <p:spPr>
          <a:xfrm>
            <a:off x="3545323" y="5454999"/>
            <a:ext cx="154550" cy="33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10CE6CED-A1A3-4936-8CFD-574F172F45B1}"/>
              </a:ext>
            </a:extLst>
          </p:cNvPr>
          <p:cNvSpPr txBox="1"/>
          <p:nvPr/>
        </p:nvSpPr>
        <p:spPr>
          <a:xfrm>
            <a:off x="3511709" y="5828168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A59C949-6AAE-40A2-B266-6C05CE243C6F}"/>
              </a:ext>
            </a:extLst>
          </p:cNvPr>
          <p:cNvSpPr txBox="1"/>
          <p:nvPr/>
        </p:nvSpPr>
        <p:spPr>
          <a:xfrm>
            <a:off x="2787466" y="580929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425440D0-9A6E-4650-A89E-5E8D9D591994}"/>
              </a:ext>
            </a:extLst>
          </p:cNvPr>
          <p:cNvSpPr/>
          <p:nvPr/>
        </p:nvSpPr>
        <p:spPr>
          <a:xfrm>
            <a:off x="1044072" y="5147372"/>
            <a:ext cx="381001" cy="371476"/>
          </a:xfrm>
          <a:prstGeom prst="ellipse">
            <a:avLst/>
          </a:prstGeom>
          <a:noFill/>
          <a:ln w="6350"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17487EA-4A91-47D1-AB5F-BC21DAC329DB}"/>
              </a:ext>
            </a:extLst>
          </p:cNvPr>
          <p:cNvCxnSpPr>
            <a:cxnSpLocks/>
            <a:endCxn id="111" idx="0"/>
          </p:cNvCxnSpPr>
          <p:nvPr/>
        </p:nvCxnSpPr>
        <p:spPr>
          <a:xfrm flipH="1">
            <a:off x="1234573" y="4825186"/>
            <a:ext cx="4693577" cy="322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10891BD5-956C-450C-A073-1F133B010D1D}"/>
              </a:ext>
            </a:extLst>
          </p:cNvPr>
          <p:cNvSpPr txBox="1"/>
          <p:nvPr/>
        </p:nvSpPr>
        <p:spPr>
          <a:xfrm>
            <a:off x="941015" y="517922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  PT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D2A14C4-620A-465D-976C-8343BFFB090C}"/>
              </a:ext>
            </a:extLst>
          </p:cNvPr>
          <p:cNvSpPr/>
          <p:nvPr/>
        </p:nvSpPr>
        <p:spPr>
          <a:xfrm>
            <a:off x="1044072" y="5710419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39FEED5-BE32-4463-BA78-B5F659B2EA9C}"/>
              </a:ext>
            </a:extLst>
          </p:cNvPr>
          <p:cNvSpPr/>
          <p:nvPr/>
        </p:nvSpPr>
        <p:spPr>
          <a:xfrm>
            <a:off x="1044072" y="6268127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AB929B0-B515-48F2-82EE-E9D6DB01E51A}"/>
              </a:ext>
            </a:extLst>
          </p:cNvPr>
          <p:cNvCxnSpPr>
            <a:cxnSpLocks/>
            <a:stCxn id="111" idx="4"/>
            <a:endCxn id="52" idx="0"/>
          </p:cNvCxnSpPr>
          <p:nvPr/>
        </p:nvCxnSpPr>
        <p:spPr>
          <a:xfrm flipH="1">
            <a:off x="1234572" y="5518848"/>
            <a:ext cx="1" cy="191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0D1AC59-A8C7-4E3C-A93B-70CD0D05D6F4}"/>
              </a:ext>
            </a:extLst>
          </p:cNvPr>
          <p:cNvCxnSpPr>
            <a:cxnSpLocks/>
            <a:stCxn id="52" idx="4"/>
            <a:endCxn id="53" idx="0"/>
          </p:cNvCxnSpPr>
          <p:nvPr/>
        </p:nvCxnSpPr>
        <p:spPr>
          <a:xfrm>
            <a:off x="1234572" y="6081894"/>
            <a:ext cx="0" cy="186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EEF174A-7E88-44DD-A68E-6DB01CD5322F}"/>
              </a:ext>
            </a:extLst>
          </p:cNvPr>
          <p:cNvSpPr txBox="1"/>
          <p:nvPr/>
        </p:nvSpPr>
        <p:spPr>
          <a:xfrm>
            <a:off x="1020183" y="574495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130934E-D17F-44C4-8230-36A4296D6E59}"/>
              </a:ext>
            </a:extLst>
          </p:cNvPr>
          <p:cNvSpPr txBox="1"/>
          <p:nvPr/>
        </p:nvSpPr>
        <p:spPr>
          <a:xfrm>
            <a:off x="1019833" y="629997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4E228E7-932A-4995-9203-0AAFB1745E9A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1019833" y="4701069"/>
            <a:ext cx="130787" cy="4988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ABBA9B5-B907-44F5-9A76-65098597D26C}"/>
              </a:ext>
            </a:extLst>
          </p:cNvPr>
          <p:cNvSpPr txBox="1"/>
          <p:nvPr/>
        </p:nvSpPr>
        <p:spPr>
          <a:xfrm>
            <a:off x="398803" y="4424070"/>
            <a:ext cx="124206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This node is CF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F85CC5-50A9-4858-A72A-C752331FBF72}"/>
              </a:ext>
            </a:extLst>
          </p:cNvPr>
          <p:cNvSpPr txBox="1"/>
          <p:nvPr/>
        </p:nvSpPr>
        <p:spPr>
          <a:xfrm>
            <a:off x="113732" y="6294952"/>
            <a:ext cx="906101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New node</a:t>
            </a:r>
          </a:p>
        </p:txBody>
      </p:sp>
      <p:pic>
        <p:nvPicPr>
          <p:cNvPr id="1026" name="Picture 2" descr="Left Curly Bracket Icon - Free PNG &amp; SVG 117897 - Noun Project">
            <a:extLst>
              <a:ext uri="{FF2B5EF4-FFF2-40B4-BE49-F238E27FC236}">
                <a16:creationId xmlns:a16="http://schemas.microsoft.com/office/drawing/2014/main" id="{11BB0201-6EC3-41A6-B8D6-E2193D61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4021" y="5204629"/>
            <a:ext cx="1517099" cy="151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F961B1-9DBB-4FBE-84A6-747A073423A7}"/>
                  </a:ext>
                </a:extLst>
              </p:cNvPr>
              <p:cNvSpPr txBox="1"/>
              <p:nvPr/>
            </p:nvSpPr>
            <p:spPr>
              <a:xfrm>
                <a:off x="1769425" y="5539064"/>
                <a:ext cx="795892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 err="1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F961B1-9DBB-4FBE-84A6-747A07342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425" y="5539064"/>
                <a:ext cx="7958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75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for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DFCB9-0F46-40CE-A611-59535B956E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Checks may be </a:t>
                </a:r>
                <a:r>
                  <a:rPr lang="en-US" dirty="0" smtClean="0"/>
                  <a:t>performed </a:t>
                </a:r>
                <a:r>
                  <a:rPr lang="en-US" dirty="0"/>
                  <a:t>whenever a new node is added.</a:t>
                </a:r>
              </a:p>
              <a:p>
                <a:pPr lvl="1"/>
                <a:r>
                  <a:rPr lang="en-US" sz="2000" dirty="0"/>
                  <a:t>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a node preformed a check with probability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Checks are </a:t>
                </a:r>
                <a:r>
                  <a:rPr lang="en-US" dirty="0" smtClean="0"/>
                  <a:t>performed </a:t>
                </a:r>
                <a:r>
                  <a:rPr lang="en-US" dirty="0"/>
                  <a:t>by </a:t>
                </a:r>
                <a:r>
                  <a:rPr lang="en-US" dirty="0">
                    <a:solidFill>
                      <a:srgbClr val="7030A0"/>
                    </a:solidFill>
                  </a:rPr>
                  <a:t>ascending the tree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sz="2000" dirty="0"/>
                  <a:t>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the number of levels to be checked.</a:t>
                </a:r>
              </a:p>
              <a:p>
                <a:r>
                  <a:rPr lang="en-US" sz="2200" dirty="0"/>
                  <a:t>If a CF or PF node is encountered, the public state of the </a:t>
                </a:r>
                <a:r>
                  <a:rPr lang="en-US" sz="2200" b="1" dirty="0"/>
                  <a:t>entire path </a:t>
                </a:r>
                <a:r>
                  <a:rPr lang="en-US" sz="2200" dirty="0"/>
                  <a:t>changes to </a:t>
                </a:r>
                <a:r>
                  <a:rPr lang="en-US" sz="2200" dirty="0">
                    <a:solidFill>
                      <a:srgbClr val="7030A0"/>
                    </a:solidFill>
                  </a:rPr>
                  <a:t>proclaimed false</a:t>
                </a:r>
                <a:r>
                  <a:rPr lang="en-US" sz="2200" dirty="0"/>
                  <a:t>.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DFCB9-0F46-40CE-A611-59535B956E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400A89A-6566-43EB-9A29-0298405D0ACB}"/>
              </a:ext>
            </a:extLst>
          </p:cNvPr>
          <p:cNvSpPr/>
          <p:nvPr/>
        </p:nvSpPr>
        <p:spPr>
          <a:xfrm>
            <a:off x="5872354" y="4511992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06FFC6-D99E-4D59-80E4-250289B95EB6}"/>
              </a:ext>
            </a:extLst>
          </p:cNvPr>
          <p:cNvSpPr/>
          <p:nvPr/>
        </p:nvSpPr>
        <p:spPr>
          <a:xfrm>
            <a:off x="7254153" y="5161209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E9E54C-03A9-416A-AF0B-145C8095E78C}"/>
              </a:ext>
            </a:extLst>
          </p:cNvPr>
          <p:cNvSpPr/>
          <p:nvPr/>
        </p:nvSpPr>
        <p:spPr>
          <a:xfrm>
            <a:off x="5262755" y="5130355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14A199-8907-43C7-9D88-8E95BAD95F17}"/>
              </a:ext>
            </a:extLst>
          </p:cNvPr>
          <p:cNvSpPr/>
          <p:nvPr/>
        </p:nvSpPr>
        <p:spPr>
          <a:xfrm>
            <a:off x="5262755" y="5763291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0A0251-18E4-4231-A0F9-D1E96084ED08}"/>
              </a:ext>
            </a:extLst>
          </p:cNvPr>
          <p:cNvSpPr/>
          <p:nvPr/>
        </p:nvSpPr>
        <p:spPr>
          <a:xfrm>
            <a:off x="6699673" y="578947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65D597-5628-4AC6-B091-9586D14C204C}"/>
              </a:ext>
            </a:extLst>
          </p:cNvPr>
          <p:cNvSpPr/>
          <p:nvPr/>
        </p:nvSpPr>
        <p:spPr>
          <a:xfrm>
            <a:off x="6100953" y="5773767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5F6E8E-C781-4AC3-97A1-BCEDFA010CE0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5453255" y="4883467"/>
            <a:ext cx="609599" cy="24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8C0B96-535D-4954-8607-766ACD060E53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6197558" y="4829066"/>
            <a:ext cx="1112391" cy="38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877924-2D46-4CAB-9965-BB2FAE577675}"/>
              </a:ext>
            </a:extLst>
          </p:cNvPr>
          <p:cNvCxnSpPr>
            <a:cxnSpLocks/>
            <a:stCxn id="20" idx="1"/>
            <a:endCxn id="10" idx="7"/>
          </p:cNvCxnSpPr>
          <p:nvPr/>
        </p:nvCxnSpPr>
        <p:spPr>
          <a:xfrm flipH="1">
            <a:off x="6426157" y="5353796"/>
            <a:ext cx="823912" cy="474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258137-9859-48E4-AD0C-BAE3F5CA4F60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 flipH="1">
            <a:off x="6890173" y="5478283"/>
            <a:ext cx="419776" cy="31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C448AB-9025-4DE3-90F6-F4D7119E9AB6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453255" y="5501830"/>
            <a:ext cx="0" cy="26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157514B-38F3-45C7-B3CB-F49326E591C9}"/>
              </a:ext>
            </a:extLst>
          </p:cNvPr>
          <p:cNvSpPr txBox="1"/>
          <p:nvPr/>
        </p:nvSpPr>
        <p:spPr>
          <a:xfrm>
            <a:off x="5862832" y="454541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CC9F2-9CF7-4426-A2FC-5ABDBE1EE83C}"/>
              </a:ext>
            </a:extLst>
          </p:cNvPr>
          <p:cNvSpPr txBox="1"/>
          <p:nvPr/>
        </p:nvSpPr>
        <p:spPr>
          <a:xfrm>
            <a:off x="5247770" y="519305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050470-ABC4-461F-83EF-C0B5FB72B7BB}"/>
              </a:ext>
            </a:extLst>
          </p:cNvPr>
          <p:cNvSpPr txBox="1"/>
          <p:nvPr/>
        </p:nvSpPr>
        <p:spPr>
          <a:xfrm>
            <a:off x="5247770" y="580236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4E5F89-7EB7-45BD-BDAA-6C56D39214C7}"/>
              </a:ext>
            </a:extLst>
          </p:cNvPr>
          <p:cNvSpPr txBox="1"/>
          <p:nvPr/>
        </p:nvSpPr>
        <p:spPr>
          <a:xfrm>
            <a:off x="6091728" y="582132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DAE2E1-86B4-4974-8920-70A898724FB0}"/>
              </a:ext>
            </a:extLst>
          </p:cNvPr>
          <p:cNvSpPr txBox="1"/>
          <p:nvPr/>
        </p:nvSpPr>
        <p:spPr>
          <a:xfrm>
            <a:off x="7250069" y="5199907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DF768EF-4665-47E0-A760-112CEA1632CF}"/>
              </a:ext>
            </a:extLst>
          </p:cNvPr>
          <p:cNvSpPr/>
          <p:nvPr/>
        </p:nvSpPr>
        <p:spPr>
          <a:xfrm>
            <a:off x="7254153" y="578947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8A85382-56C4-4FAC-B759-0F7F3876E8C1}"/>
              </a:ext>
            </a:extLst>
          </p:cNvPr>
          <p:cNvSpPr/>
          <p:nvPr/>
        </p:nvSpPr>
        <p:spPr>
          <a:xfrm>
            <a:off x="7783363" y="578947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A49B2E-BE63-4C17-8A4A-D0F3D6A667B1}"/>
              </a:ext>
            </a:extLst>
          </p:cNvPr>
          <p:cNvSpPr/>
          <p:nvPr/>
        </p:nvSpPr>
        <p:spPr>
          <a:xfrm>
            <a:off x="8406680" y="5772332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42E645-D04B-4F77-AB78-D4D37D0CEB08}"/>
              </a:ext>
            </a:extLst>
          </p:cNvPr>
          <p:cNvSpPr txBox="1"/>
          <p:nvPr/>
        </p:nvSpPr>
        <p:spPr>
          <a:xfrm>
            <a:off x="6702975" y="582758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6CF3DA-8994-4CE4-9E2D-55176621FDE6}"/>
              </a:ext>
            </a:extLst>
          </p:cNvPr>
          <p:cNvSpPr txBox="1"/>
          <p:nvPr/>
        </p:nvSpPr>
        <p:spPr>
          <a:xfrm>
            <a:off x="7252891" y="581751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FBEF03-9DAE-43D7-A255-3E8BBE6B5ACC}"/>
              </a:ext>
            </a:extLst>
          </p:cNvPr>
          <p:cNvSpPr txBox="1"/>
          <p:nvPr/>
        </p:nvSpPr>
        <p:spPr>
          <a:xfrm>
            <a:off x="7783395" y="581579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87CE2D-EC71-48AC-BD03-A57EB1ACF9B2}"/>
              </a:ext>
            </a:extLst>
          </p:cNvPr>
          <p:cNvSpPr txBox="1"/>
          <p:nvPr/>
        </p:nvSpPr>
        <p:spPr>
          <a:xfrm>
            <a:off x="8409501" y="580929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4DC1D91-AA61-4AD2-913E-845459151A7B}"/>
              </a:ext>
            </a:extLst>
          </p:cNvPr>
          <p:cNvCxnSpPr>
            <a:cxnSpLocks/>
            <a:stCxn id="6" idx="4"/>
            <a:endCxn id="29" idx="0"/>
          </p:cNvCxnSpPr>
          <p:nvPr/>
        </p:nvCxnSpPr>
        <p:spPr>
          <a:xfrm>
            <a:off x="7444653" y="5532684"/>
            <a:ext cx="0" cy="256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499A3C6-B1EE-412E-8EF0-F8F416C9CA8E}"/>
              </a:ext>
            </a:extLst>
          </p:cNvPr>
          <p:cNvCxnSpPr>
            <a:cxnSpLocks/>
            <a:stCxn id="6" idx="5"/>
            <a:endCxn id="30" idx="1"/>
          </p:cNvCxnSpPr>
          <p:nvPr/>
        </p:nvCxnSpPr>
        <p:spPr>
          <a:xfrm>
            <a:off x="7579357" y="5478283"/>
            <a:ext cx="259802" cy="365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F157950-39CC-4267-A64B-EEAD7C2C9066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7635152" y="5353795"/>
            <a:ext cx="962028" cy="418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7E1731F7-805B-45A9-BD58-C27868C04EF2}"/>
              </a:ext>
            </a:extLst>
          </p:cNvPr>
          <p:cNvSpPr/>
          <p:nvPr/>
        </p:nvSpPr>
        <p:spPr>
          <a:xfrm>
            <a:off x="4410629" y="5147373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FCAA085-5DBE-4914-9440-91B42C94D16A}"/>
              </a:ext>
            </a:extLst>
          </p:cNvPr>
          <p:cNvSpPr/>
          <p:nvPr/>
        </p:nvSpPr>
        <p:spPr>
          <a:xfrm>
            <a:off x="3991255" y="578554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0A7ABF5-9DC0-4B9A-A2AE-37D0DECE6BD8}"/>
              </a:ext>
            </a:extLst>
          </p:cNvPr>
          <p:cNvCxnSpPr>
            <a:cxnSpLocks/>
            <a:stCxn id="57" idx="3"/>
            <a:endCxn id="58" idx="0"/>
          </p:cNvCxnSpPr>
          <p:nvPr/>
        </p:nvCxnSpPr>
        <p:spPr>
          <a:xfrm flipH="1">
            <a:off x="4181755" y="5464447"/>
            <a:ext cx="284670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9C27D29-D9F1-492B-A913-44DA0442B7B5}"/>
              </a:ext>
            </a:extLst>
          </p:cNvPr>
          <p:cNvCxnSpPr>
            <a:cxnSpLocks/>
            <a:stCxn id="5" idx="3"/>
            <a:endCxn id="57" idx="0"/>
          </p:cNvCxnSpPr>
          <p:nvPr/>
        </p:nvCxnSpPr>
        <p:spPr>
          <a:xfrm flipH="1">
            <a:off x="4601129" y="4829066"/>
            <a:ext cx="1327021" cy="31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DC21CAF-F714-48F2-B6F8-F63FFDE58EAB}"/>
              </a:ext>
            </a:extLst>
          </p:cNvPr>
          <p:cNvSpPr txBox="1"/>
          <p:nvPr/>
        </p:nvSpPr>
        <p:spPr>
          <a:xfrm>
            <a:off x="4410293" y="518093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94BB736-C5AE-4683-83DF-6D5072F7F242}"/>
              </a:ext>
            </a:extLst>
          </p:cNvPr>
          <p:cNvSpPr/>
          <p:nvPr/>
        </p:nvSpPr>
        <p:spPr>
          <a:xfrm>
            <a:off x="4695234" y="5785546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D1C4D98-576B-4849-9A62-52CAF9C3DE58}"/>
              </a:ext>
            </a:extLst>
          </p:cNvPr>
          <p:cNvCxnSpPr>
            <a:cxnSpLocks/>
            <a:stCxn id="57" idx="5"/>
            <a:endCxn id="76" idx="0"/>
          </p:cNvCxnSpPr>
          <p:nvPr/>
        </p:nvCxnSpPr>
        <p:spPr>
          <a:xfrm>
            <a:off x="4735833" y="5464447"/>
            <a:ext cx="149901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3272606-3F1F-4C97-90FE-48F341B98F55}"/>
              </a:ext>
            </a:extLst>
          </p:cNvPr>
          <p:cNvSpPr txBox="1"/>
          <p:nvPr/>
        </p:nvSpPr>
        <p:spPr>
          <a:xfrm>
            <a:off x="3991636" y="5813313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23E6BE8-B3C9-4F22-954B-F46D7556A2E8}"/>
              </a:ext>
            </a:extLst>
          </p:cNvPr>
          <p:cNvSpPr txBox="1"/>
          <p:nvPr/>
        </p:nvSpPr>
        <p:spPr>
          <a:xfrm>
            <a:off x="4695234" y="581409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B241701-DCA9-4553-B882-1B2AD4A7C48B}"/>
              </a:ext>
            </a:extLst>
          </p:cNvPr>
          <p:cNvSpPr/>
          <p:nvPr/>
        </p:nvSpPr>
        <p:spPr>
          <a:xfrm>
            <a:off x="3219054" y="5136209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261D2F2-2812-4265-B5D0-F3D27B00517B}"/>
              </a:ext>
            </a:extLst>
          </p:cNvPr>
          <p:cNvCxnSpPr>
            <a:cxnSpLocks/>
            <a:stCxn id="5" idx="3"/>
            <a:endCxn id="84" idx="0"/>
          </p:cNvCxnSpPr>
          <p:nvPr/>
        </p:nvCxnSpPr>
        <p:spPr>
          <a:xfrm flipH="1">
            <a:off x="3409554" y="4829066"/>
            <a:ext cx="2518596" cy="307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C488D4F3-2C79-4821-B469-3DDCD0D93FCB}"/>
              </a:ext>
            </a:extLst>
          </p:cNvPr>
          <p:cNvSpPr txBox="1"/>
          <p:nvPr/>
        </p:nvSpPr>
        <p:spPr>
          <a:xfrm>
            <a:off x="3207865" y="516150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70F320F-A932-490D-8483-3DF50551823F}"/>
              </a:ext>
            </a:extLst>
          </p:cNvPr>
          <p:cNvSpPr/>
          <p:nvPr/>
        </p:nvSpPr>
        <p:spPr>
          <a:xfrm>
            <a:off x="2797161" y="5763291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B7D6A74-5DEE-4FA1-B79E-24E46BB718EC}"/>
              </a:ext>
            </a:extLst>
          </p:cNvPr>
          <p:cNvCxnSpPr>
            <a:cxnSpLocks/>
            <a:stCxn id="84" idx="3"/>
            <a:endCxn id="89" idx="0"/>
          </p:cNvCxnSpPr>
          <p:nvPr/>
        </p:nvCxnSpPr>
        <p:spPr>
          <a:xfrm flipH="1">
            <a:off x="2987661" y="5453283"/>
            <a:ext cx="287189" cy="310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615FFADD-EA9B-44B8-8F3B-15E397DAF115}"/>
              </a:ext>
            </a:extLst>
          </p:cNvPr>
          <p:cNvSpPr/>
          <p:nvPr/>
        </p:nvSpPr>
        <p:spPr>
          <a:xfrm>
            <a:off x="3509373" y="5787954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44532B3-797A-409D-A250-0E04537E9280}"/>
              </a:ext>
            </a:extLst>
          </p:cNvPr>
          <p:cNvCxnSpPr>
            <a:cxnSpLocks/>
            <a:endCxn id="92" idx="0"/>
          </p:cNvCxnSpPr>
          <p:nvPr/>
        </p:nvCxnSpPr>
        <p:spPr>
          <a:xfrm>
            <a:off x="3545323" y="5454999"/>
            <a:ext cx="154550" cy="33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10CE6CED-A1A3-4936-8CFD-574F172F45B1}"/>
              </a:ext>
            </a:extLst>
          </p:cNvPr>
          <p:cNvSpPr txBox="1"/>
          <p:nvPr/>
        </p:nvSpPr>
        <p:spPr>
          <a:xfrm>
            <a:off x="3511709" y="5828168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A59C949-6AAE-40A2-B266-6C05CE243C6F}"/>
              </a:ext>
            </a:extLst>
          </p:cNvPr>
          <p:cNvSpPr txBox="1"/>
          <p:nvPr/>
        </p:nvSpPr>
        <p:spPr>
          <a:xfrm>
            <a:off x="2787466" y="580929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425440D0-9A6E-4650-A89E-5E8D9D591994}"/>
              </a:ext>
            </a:extLst>
          </p:cNvPr>
          <p:cNvSpPr/>
          <p:nvPr/>
        </p:nvSpPr>
        <p:spPr>
          <a:xfrm>
            <a:off x="1044072" y="5147372"/>
            <a:ext cx="381001" cy="37147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17487EA-4A91-47D1-AB5F-BC21DAC329DB}"/>
              </a:ext>
            </a:extLst>
          </p:cNvPr>
          <p:cNvCxnSpPr>
            <a:cxnSpLocks/>
            <a:endCxn id="111" idx="0"/>
          </p:cNvCxnSpPr>
          <p:nvPr/>
        </p:nvCxnSpPr>
        <p:spPr>
          <a:xfrm flipH="1">
            <a:off x="1234573" y="4825186"/>
            <a:ext cx="4693577" cy="322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10891BD5-956C-450C-A073-1F133B010D1D}"/>
              </a:ext>
            </a:extLst>
          </p:cNvPr>
          <p:cNvSpPr txBox="1"/>
          <p:nvPr/>
        </p:nvSpPr>
        <p:spPr>
          <a:xfrm>
            <a:off x="941015" y="517922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  </a:t>
            </a:r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D2A14C4-620A-465D-976C-8343BFFB090C}"/>
              </a:ext>
            </a:extLst>
          </p:cNvPr>
          <p:cNvSpPr/>
          <p:nvPr/>
        </p:nvSpPr>
        <p:spPr>
          <a:xfrm>
            <a:off x="1044072" y="5710419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39FEED5-BE32-4463-BA78-B5F659B2EA9C}"/>
              </a:ext>
            </a:extLst>
          </p:cNvPr>
          <p:cNvSpPr/>
          <p:nvPr/>
        </p:nvSpPr>
        <p:spPr>
          <a:xfrm>
            <a:off x="1044072" y="6268127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AB929B0-B515-48F2-82EE-E9D6DB01E51A}"/>
              </a:ext>
            </a:extLst>
          </p:cNvPr>
          <p:cNvCxnSpPr>
            <a:cxnSpLocks/>
            <a:stCxn id="111" idx="4"/>
            <a:endCxn id="52" idx="0"/>
          </p:cNvCxnSpPr>
          <p:nvPr/>
        </p:nvCxnSpPr>
        <p:spPr>
          <a:xfrm flipH="1">
            <a:off x="1234572" y="5518848"/>
            <a:ext cx="1" cy="191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0D1AC59-A8C7-4E3C-A93B-70CD0D05D6F4}"/>
              </a:ext>
            </a:extLst>
          </p:cNvPr>
          <p:cNvCxnSpPr>
            <a:cxnSpLocks/>
            <a:stCxn id="52" idx="4"/>
            <a:endCxn id="53" idx="0"/>
          </p:cNvCxnSpPr>
          <p:nvPr/>
        </p:nvCxnSpPr>
        <p:spPr>
          <a:xfrm>
            <a:off x="1234572" y="6081894"/>
            <a:ext cx="0" cy="186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EEF174A-7E88-44DD-A68E-6DB01CD5322F}"/>
              </a:ext>
            </a:extLst>
          </p:cNvPr>
          <p:cNvSpPr txBox="1"/>
          <p:nvPr/>
        </p:nvSpPr>
        <p:spPr>
          <a:xfrm>
            <a:off x="1020183" y="574495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130934E-D17F-44C4-8230-36A4296D6E59}"/>
              </a:ext>
            </a:extLst>
          </p:cNvPr>
          <p:cNvSpPr txBox="1"/>
          <p:nvPr/>
        </p:nvSpPr>
        <p:spPr>
          <a:xfrm>
            <a:off x="1019833" y="629997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4E228E7-932A-4995-9203-0AAFB1745E9A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1019833" y="4701069"/>
            <a:ext cx="130787" cy="4988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ABBA9B5-B907-44F5-9A76-65098597D26C}"/>
              </a:ext>
            </a:extLst>
          </p:cNvPr>
          <p:cNvSpPr txBox="1"/>
          <p:nvPr/>
        </p:nvSpPr>
        <p:spPr>
          <a:xfrm>
            <a:off x="398803" y="4424070"/>
            <a:ext cx="124206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This node is CF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F85CC5-50A9-4858-A72A-C752331FBF72}"/>
              </a:ext>
            </a:extLst>
          </p:cNvPr>
          <p:cNvSpPr txBox="1"/>
          <p:nvPr/>
        </p:nvSpPr>
        <p:spPr>
          <a:xfrm>
            <a:off x="113732" y="6294952"/>
            <a:ext cx="906101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New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F961B1-9DBB-4FBE-84A6-747A073423A7}"/>
                  </a:ext>
                </a:extLst>
              </p:cNvPr>
              <p:cNvSpPr txBox="1"/>
              <p:nvPr/>
            </p:nvSpPr>
            <p:spPr>
              <a:xfrm>
                <a:off x="1769425" y="5539064"/>
                <a:ext cx="795892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 err="1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F961B1-9DBB-4FBE-84A6-747A07342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425" y="5539064"/>
                <a:ext cx="79589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Model -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DFCB9-0F46-40CE-A611-59535B95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11163300" cy="4389120"/>
          </a:xfrm>
        </p:spPr>
        <p:txBody>
          <a:bodyPr/>
          <a:lstStyle/>
          <a:p>
            <a:r>
              <a:rPr lang="en-US" b="1" dirty="0" smtClean="0"/>
              <a:t>K</a:t>
            </a:r>
            <a:r>
              <a:rPr lang="en-US" b="1" dirty="0" smtClean="0"/>
              <a:t>nowledge:</a:t>
            </a:r>
            <a:r>
              <a:rPr lang="en-US" dirty="0" smtClean="0"/>
              <a:t> represented </a:t>
            </a:r>
            <a:r>
              <a:rPr lang="en-US" dirty="0"/>
              <a:t>by a tree.</a:t>
            </a:r>
          </a:p>
          <a:p>
            <a:r>
              <a:rPr lang="en-US" b="1" dirty="0" smtClean="0"/>
              <a:t>Growth: </a:t>
            </a:r>
            <a:r>
              <a:rPr lang="en-US" dirty="0" smtClean="0"/>
              <a:t>by preferential attachment; </a:t>
            </a:r>
            <a:r>
              <a:rPr lang="en-US" dirty="0"/>
              <a:t>nodes of high degree are more influential.</a:t>
            </a:r>
          </a:p>
          <a:p>
            <a:r>
              <a:rPr lang="en-US" b="1" dirty="0"/>
              <a:t>Errors: </a:t>
            </a:r>
            <a:r>
              <a:rPr lang="en-US" dirty="0" smtClean="0"/>
              <a:t>introduced (sometimes) when </a:t>
            </a:r>
            <a:r>
              <a:rPr lang="en-US" dirty="0"/>
              <a:t>new knowledge is created</a:t>
            </a:r>
          </a:p>
          <a:p>
            <a:r>
              <a:rPr lang="en-US" b="1" dirty="0"/>
              <a:t>Checks: </a:t>
            </a:r>
            <a:r>
              <a:rPr lang="en-US" dirty="0" smtClean="0"/>
              <a:t>Performed </a:t>
            </a:r>
            <a:r>
              <a:rPr lang="en-US" dirty="0" smtClean="0"/>
              <a:t>when </a:t>
            </a:r>
            <a:r>
              <a:rPr lang="en-US" dirty="0"/>
              <a:t>new knowledge is </a:t>
            </a:r>
            <a:r>
              <a:rPr lang="en-US" dirty="0" smtClean="0"/>
              <a:t>introduced</a:t>
            </a:r>
            <a:r>
              <a:rPr lang="en-US" dirty="0" smtClean="0"/>
              <a:t>, with some probability in locality of new knowledge.</a:t>
            </a:r>
            <a:endParaRPr lang="en-US" dirty="0"/>
          </a:p>
          <a:p>
            <a:r>
              <a:rPr lang="en-US" b="1" dirty="0"/>
              <a:t>Error correction: </a:t>
            </a:r>
            <a:r>
              <a:rPr lang="en-US" dirty="0"/>
              <a:t>when a node is verified to be faulty, the error is announced and the node is effectively eliminated.</a:t>
            </a:r>
          </a:p>
          <a:p>
            <a:pPr marL="393192" lvl="1" indent="0">
              <a:buNone/>
            </a:pP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3921A4-A871-4491-99FF-C83E333BDD63}"/>
                  </a:ext>
                </a:extLst>
              </p:cNvPr>
              <p:cNvSpPr txBox="1"/>
              <p:nvPr/>
            </p:nvSpPr>
            <p:spPr>
              <a:xfrm>
                <a:off x="838199" y="6086429"/>
                <a:ext cx="10372725" cy="769441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With the parameters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 the model is called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2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𝑪𝑲𝑷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endParaRPr lang="en-US" dirty="0" err="1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3921A4-A871-4491-99FF-C83E333BD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6086429"/>
                <a:ext cx="10372725" cy="769441"/>
              </a:xfrm>
              <a:prstGeom prst="rect">
                <a:avLst/>
              </a:prstGeom>
              <a:blipFill>
                <a:blip r:embed="rId2"/>
                <a:stretch>
                  <a:fillRect l="-760" t="-3676" r="-526"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53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11200" y="2173856"/>
            <a:ext cx="10623448" cy="1828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/>
              <a:t>Phenomena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8973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s societal knowledge robust?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Why ask this question?</a:t>
            </a:r>
          </a:p>
          <a:p>
            <a:pPr lvl="1"/>
            <a:r>
              <a:rPr lang="en-US" dirty="0" smtClean="0"/>
              <a:t>Builds on error-prone processes</a:t>
            </a:r>
          </a:p>
          <a:p>
            <a:pPr lvl="2"/>
            <a:r>
              <a:rPr lang="en-US" dirty="0" smtClean="0"/>
              <a:t>Collecting Data</a:t>
            </a:r>
          </a:p>
          <a:p>
            <a:pPr lvl="2"/>
            <a:r>
              <a:rPr lang="en-US" dirty="0" smtClean="0"/>
              <a:t>Analyzing it</a:t>
            </a:r>
          </a:p>
          <a:p>
            <a:pPr lvl="2"/>
            <a:r>
              <a:rPr lang="en-US" dirty="0" smtClean="0"/>
              <a:t>Combining results</a:t>
            </a:r>
          </a:p>
          <a:p>
            <a:r>
              <a:rPr lang="en-US" dirty="0" smtClean="0"/>
              <a:t>Last is especially problematic/interesting: Knowledge is cumulative!!</a:t>
            </a:r>
          </a:p>
          <a:p>
            <a:pPr lvl="1"/>
            <a:r>
              <a:rPr lang="en-US" dirty="0" smtClean="0"/>
              <a:t>Accumulation can be very bad for errors!!!!!</a:t>
            </a:r>
          </a:p>
          <a:p>
            <a:r>
              <a:rPr lang="en-US" dirty="0" smtClean="0"/>
              <a:t>There must exist error-correcting processes</a:t>
            </a:r>
          </a:p>
          <a:p>
            <a:pPr lvl="1"/>
            <a:r>
              <a:rPr lang="en-US" dirty="0" smtClean="0"/>
              <a:t>What are they? How do they work? How well do </a:t>
            </a:r>
            <a:r>
              <a:rPr lang="en-US" smtClean="0"/>
              <a:t>they work?</a:t>
            </a: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033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Error Effects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DFCB9-0F46-40CE-A611-59535B956E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895600"/>
                <a:ext cx="11163300" cy="3429000"/>
              </a:xfrm>
            </p:spPr>
            <p:txBody>
              <a:bodyPr/>
              <a:lstStyle/>
              <a:p>
                <a:r>
                  <a:rPr lang="en-US" b="1" dirty="0" smtClean="0"/>
                  <a:t>Effects caused by a single error: </a:t>
                </a:r>
                <a:r>
                  <a:rPr lang="en-US" dirty="0"/>
                  <a:t>subtree rooted at a </a:t>
                </a:r>
                <a:r>
                  <a:rPr lang="en-US" dirty="0">
                    <a:solidFill>
                      <a:srgbClr val="7030A0"/>
                    </a:solidFill>
                  </a:rPr>
                  <a:t>CF</a:t>
                </a:r>
                <a:r>
                  <a:rPr lang="en-US" dirty="0"/>
                  <a:t> node.</a:t>
                </a:r>
              </a:p>
              <a:p>
                <a:r>
                  <a:rPr lang="en-US" b="1" dirty="0" smtClean="0"/>
                  <a:t>Observation:</a:t>
                </a:r>
                <a:r>
                  <a:rPr lang="en-US" dirty="0" smtClean="0"/>
                  <a:t> if</a:t>
                </a:r>
                <a:r>
                  <a:rPr lang="en-US" dirty="0"/>
                  <a:t>, at some time, all nodes in a subtree are marked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PF, </a:t>
                </a:r>
                <a:r>
                  <a:rPr lang="en-US" dirty="0" smtClean="0"/>
                  <a:t>the </a:t>
                </a:r>
                <a:r>
                  <a:rPr lang="en-US" dirty="0"/>
                  <a:t>subtree is effectively </a:t>
                </a:r>
                <a:r>
                  <a:rPr lang="en-US" dirty="0" smtClean="0"/>
                  <a:t>eliminated for all future. </a:t>
                </a:r>
              </a:p>
              <a:p>
                <a:r>
                  <a:rPr lang="en-US" b="1" dirty="0" smtClean="0"/>
                  <a:t>Error effect elimination: </a:t>
                </a:r>
                <a:r>
                  <a:rPr lang="en-US" dirty="0" smtClean="0"/>
                  <a:t>If this happens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1</a:t>
                </a:r>
              </a:p>
              <a:p>
                <a:r>
                  <a:rPr lang="en-US" b="1" dirty="0" smtClean="0"/>
                  <a:t>Error effect survives: </a:t>
                </a:r>
                <a:r>
                  <a:rPr lang="en-US" dirty="0" smtClean="0"/>
                  <a:t>If this happens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DFCB9-0F46-40CE-A611-59535B956E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895600"/>
                <a:ext cx="11163300" cy="3429000"/>
              </a:xfrm>
              <a:blipFill>
                <a:blip r:embed="rId2"/>
                <a:stretch>
                  <a:fillRect l="-655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3F628F8-EA79-493C-BC36-F0F392766E96}"/>
              </a:ext>
            </a:extLst>
          </p:cNvPr>
          <p:cNvSpPr txBox="1"/>
          <p:nvPr/>
        </p:nvSpPr>
        <p:spPr>
          <a:xfrm>
            <a:off x="323850" y="1871142"/>
            <a:ext cx="11544300" cy="89255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/>
              <a:t>Question</a:t>
            </a:r>
            <a:endParaRPr lang="en-US" sz="2600" u="sng" dirty="0"/>
          </a:p>
          <a:p>
            <a:r>
              <a:rPr lang="en-US" sz="2600" dirty="0"/>
              <a:t>Can we guarantee that the effects caused by a single error do not propagate?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CBCBC8-CA52-402D-BC25-155D887CEB9E}"/>
              </a:ext>
            </a:extLst>
          </p:cNvPr>
          <p:cNvSpPr/>
          <p:nvPr/>
        </p:nvSpPr>
        <p:spPr>
          <a:xfrm>
            <a:off x="8844154" y="5032057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DA9E6C-7A1B-48CB-8A70-E08302152937}"/>
              </a:ext>
            </a:extLst>
          </p:cNvPr>
          <p:cNvSpPr/>
          <p:nvPr/>
        </p:nvSpPr>
        <p:spPr>
          <a:xfrm>
            <a:off x="10225953" y="5681274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86F1CF-843F-4B01-99FA-316F9C6D5534}"/>
              </a:ext>
            </a:extLst>
          </p:cNvPr>
          <p:cNvSpPr/>
          <p:nvPr/>
        </p:nvSpPr>
        <p:spPr>
          <a:xfrm>
            <a:off x="8234555" y="565042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E60AD3-3E1B-42F4-A5DE-08A439EB9F41}"/>
              </a:ext>
            </a:extLst>
          </p:cNvPr>
          <p:cNvSpPr/>
          <p:nvPr/>
        </p:nvSpPr>
        <p:spPr>
          <a:xfrm>
            <a:off x="8234555" y="6283356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79432C-1096-4A48-A940-4B4340ECBF51}"/>
              </a:ext>
            </a:extLst>
          </p:cNvPr>
          <p:cNvSpPr/>
          <p:nvPr/>
        </p:nvSpPr>
        <p:spPr>
          <a:xfrm>
            <a:off x="9671473" y="6309535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69C0BC-EED0-4AD7-B958-03954316A02F}"/>
              </a:ext>
            </a:extLst>
          </p:cNvPr>
          <p:cNvSpPr/>
          <p:nvPr/>
        </p:nvSpPr>
        <p:spPr>
          <a:xfrm>
            <a:off x="9072753" y="6293832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CF5E2C-7EAC-4DEF-AE93-25BCA2648918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 flipH="1">
            <a:off x="8425055" y="5403532"/>
            <a:ext cx="609599" cy="24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9399CD-4E4C-4A06-9A28-24C0033B5983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9169358" y="5349131"/>
            <a:ext cx="1112391" cy="38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212DE6-4D35-4664-91CB-058BBACFAE38}"/>
              </a:ext>
            </a:extLst>
          </p:cNvPr>
          <p:cNvCxnSpPr>
            <a:cxnSpLocks/>
            <a:stCxn id="22" idx="1"/>
            <a:endCxn id="12" idx="7"/>
          </p:cNvCxnSpPr>
          <p:nvPr/>
        </p:nvCxnSpPr>
        <p:spPr>
          <a:xfrm flipH="1">
            <a:off x="9397957" y="5873861"/>
            <a:ext cx="823912" cy="474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5607C0-53AB-4C0E-9AFE-8361A28D297B}"/>
              </a:ext>
            </a:extLst>
          </p:cNvPr>
          <p:cNvCxnSpPr>
            <a:cxnSpLocks/>
            <a:stCxn id="8" idx="3"/>
            <a:endCxn id="11" idx="0"/>
          </p:cNvCxnSpPr>
          <p:nvPr/>
        </p:nvCxnSpPr>
        <p:spPr>
          <a:xfrm flipH="1">
            <a:off x="9861973" y="5998348"/>
            <a:ext cx="419776" cy="31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1BAA78-FE8D-4891-906E-8E095A1E6494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425055" y="6021895"/>
            <a:ext cx="0" cy="26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943E7E5-A5E5-4E5C-B17A-DBCB0D63CFFE}"/>
              </a:ext>
            </a:extLst>
          </p:cNvPr>
          <p:cNvSpPr txBox="1"/>
          <p:nvPr/>
        </p:nvSpPr>
        <p:spPr>
          <a:xfrm>
            <a:off x="8834632" y="5065477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0A7EB6-E95C-41FD-A44D-367F15CF8C5E}"/>
              </a:ext>
            </a:extLst>
          </p:cNvPr>
          <p:cNvSpPr txBox="1"/>
          <p:nvPr/>
        </p:nvSpPr>
        <p:spPr>
          <a:xfrm>
            <a:off x="8219570" y="571312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3754D2-1675-4D9D-B10A-CA3584E98D9E}"/>
              </a:ext>
            </a:extLst>
          </p:cNvPr>
          <p:cNvSpPr txBox="1"/>
          <p:nvPr/>
        </p:nvSpPr>
        <p:spPr>
          <a:xfrm>
            <a:off x="8219570" y="632242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E1FEF7-729B-4724-B854-55C3D41EE528}"/>
              </a:ext>
            </a:extLst>
          </p:cNvPr>
          <p:cNvSpPr txBox="1"/>
          <p:nvPr/>
        </p:nvSpPr>
        <p:spPr>
          <a:xfrm>
            <a:off x="9063528" y="634138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1EBA03-04F6-49C9-9808-35EDF15CD0F8}"/>
              </a:ext>
            </a:extLst>
          </p:cNvPr>
          <p:cNvSpPr txBox="1"/>
          <p:nvPr/>
        </p:nvSpPr>
        <p:spPr>
          <a:xfrm>
            <a:off x="10221869" y="571997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A0622C-9C5D-4086-9E38-88AA060C48CB}"/>
              </a:ext>
            </a:extLst>
          </p:cNvPr>
          <p:cNvSpPr/>
          <p:nvPr/>
        </p:nvSpPr>
        <p:spPr>
          <a:xfrm>
            <a:off x="10225953" y="6309535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ADB437-CA20-4F03-83A1-87BBFAF5CE19}"/>
              </a:ext>
            </a:extLst>
          </p:cNvPr>
          <p:cNvSpPr/>
          <p:nvPr/>
        </p:nvSpPr>
        <p:spPr>
          <a:xfrm>
            <a:off x="10755163" y="6309535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1F2B48C-BA87-47E0-9823-3932F7F46DEE}"/>
              </a:ext>
            </a:extLst>
          </p:cNvPr>
          <p:cNvSpPr/>
          <p:nvPr/>
        </p:nvSpPr>
        <p:spPr>
          <a:xfrm>
            <a:off x="11378480" y="6292397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D1DDE2-0CC8-4BD7-8AC3-DB130C338F02}"/>
              </a:ext>
            </a:extLst>
          </p:cNvPr>
          <p:cNvSpPr txBox="1"/>
          <p:nvPr/>
        </p:nvSpPr>
        <p:spPr>
          <a:xfrm>
            <a:off x="9674775" y="634764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F8AD1F-934A-445D-B833-8D159413C7D7}"/>
              </a:ext>
            </a:extLst>
          </p:cNvPr>
          <p:cNvSpPr txBox="1"/>
          <p:nvPr/>
        </p:nvSpPr>
        <p:spPr>
          <a:xfrm>
            <a:off x="10224691" y="633757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C00BA5-4B93-4AAE-ADE7-E5766C0413D5}"/>
              </a:ext>
            </a:extLst>
          </p:cNvPr>
          <p:cNvSpPr txBox="1"/>
          <p:nvPr/>
        </p:nvSpPr>
        <p:spPr>
          <a:xfrm>
            <a:off x="10755195" y="633585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CFB12C-6C7E-43D6-808E-04CBB58DF105}"/>
              </a:ext>
            </a:extLst>
          </p:cNvPr>
          <p:cNvSpPr txBox="1"/>
          <p:nvPr/>
        </p:nvSpPr>
        <p:spPr>
          <a:xfrm>
            <a:off x="11381301" y="6329357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5FF579F-E412-4276-8DFE-51A62DCC5B9A}"/>
              </a:ext>
            </a:extLst>
          </p:cNvPr>
          <p:cNvCxnSpPr>
            <a:cxnSpLocks/>
            <a:stCxn id="8" idx="4"/>
            <a:endCxn id="23" idx="0"/>
          </p:cNvCxnSpPr>
          <p:nvPr/>
        </p:nvCxnSpPr>
        <p:spPr>
          <a:xfrm>
            <a:off x="10416453" y="6052749"/>
            <a:ext cx="0" cy="256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952A4CC-FDB6-45D5-BD90-14FB91AEE401}"/>
              </a:ext>
            </a:extLst>
          </p:cNvPr>
          <p:cNvCxnSpPr>
            <a:cxnSpLocks/>
            <a:stCxn id="8" idx="5"/>
            <a:endCxn id="24" idx="1"/>
          </p:cNvCxnSpPr>
          <p:nvPr/>
        </p:nvCxnSpPr>
        <p:spPr>
          <a:xfrm>
            <a:off x="10551157" y="5998348"/>
            <a:ext cx="259802" cy="365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A1EBEC6-00CA-4695-B5DD-D8873D9DDD6F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10606952" y="5873860"/>
            <a:ext cx="962028" cy="418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7A83E634-816B-4A46-90FD-659B1262EE9D}"/>
              </a:ext>
            </a:extLst>
          </p:cNvPr>
          <p:cNvSpPr/>
          <p:nvPr/>
        </p:nvSpPr>
        <p:spPr>
          <a:xfrm>
            <a:off x="7382429" y="5667438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9AB5A2A-2C3A-484D-A72C-957A85076406}"/>
              </a:ext>
            </a:extLst>
          </p:cNvPr>
          <p:cNvSpPr/>
          <p:nvPr/>
        </p:nvSpPr>
        <p:spPr>
          <a:xfrm>
            <a:off x="6963055" y="6305611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AEE6BFB-3105-4350-8F12-D0BDDAC7CCC2}"/>
              </a:ext>
            </a:extLst>
          </p:cNvPr>
          <p:cNvCxnSpPr>
            <a:cxnSpLocks/>
            <a:stCxn id="33" idx="3"/>
            <a:endCxn id="34" idx="0"/>
          </p:cNvCxnSpPr>
          <p:nvPr/>
        </p:nvCxnSpPr>
        <p:spPr>
          <a:xfrm flipH="1">
            <a:off x="7153555" y="5984512"/>
            <a:ext cx="284670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07F629-ED29-43D5-9201-6EDE5AFF2718}"/>
              </a:ext>
            </a:extLst>
          </p:cNvPr>
          <p:cNvCxnSpPr>
            <a:cxnSpLocks/>
            <a:stCxn id="7" idx="3"/>
            <a:endCxn id="33" idx="0"/>
          </p:cNvCxnSpPr>
          <p:nvPr/>
        </p:nvCxnSpPr>
        <p:spPr>
          <a:xfrm flipH="1">
            <a:off x="7572929" y="5349131"/>
            <a:ext cx="1327021" cy="31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CA1E02F-FE0D-407A-B4D9-AFA36D955A16}"/>
              </a:ext>
            </a:extLst>
          </p:cNvPr>
          <p:cNvSpPr txBox="1"/>
          <p:nvPr/>
        </p:nvSpPr>
        <p:spPr>
          <a:xfrm>
            <a:off x="7382093" y="570099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1C11ECB-CB0B-44EA-BD8C-C34B6A630999}"/>
              </a:ext>
            </a:extLst>
          </p:cNvPr>
          <p:cNvSpPr/>
          <p:nvPr/>
        </p:nvSpPr>
        <p:spPr>
          <a:xfrm>
            <a:off x="7667034" y="6305611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6BB3DD7-0282-42CE-8D1D-DAA70545A771}"/>
              </a:ext>
            </a:extLst>
          </p:cNvPr>
          <p:cNvCxnSpPr>
            <a:cxnSpLocks/>
            <a:stCxn id="33" idx="5"/>
            <a:endCxn id="38" idx="0"/>
          </p:cNvCxnSpPr>
          <p:nvPr/>
        </p:nvCxnSpPr>
        <p:spPr>
          <a:xfrm>
            <a:off x="7707633" y="5984512"/>
            <a:ext cx="149901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E2F5449-3C58-46F6-9319-069252AEF257}"/>
              </a:ext>
            </a:extLst>
          </p:cNvPr>
          <p:cNvSpPr txBox="1"/>
          <p:nvPr/>
        </p:nvSpPr>
        <p:spPr>
          <a:xfrm>
            <a:off x="6964034" y="632243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228E9A-A6E6-41AB-9950-727B663DCEF9}"/>
              </a:ext>
            </a:extLst>
          </p:cNvPr>
          <p:cNvSpPr txBox="1"/>
          <p:nvPr/>
        </p:nvSpPr>
        <p:spPr>
          <a:xfrm>
            <a:off x="7667034" y="633415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46BA4E9-53DD-49FE-9969-73F5127A4906}"/>
              </a:ext>
            </a:extLst>
          </p:cNvPr>
          <p:cNvSpPr/>
          <p:nvPr/>
        </p:nvSpPr>
        <p:spPr>
          <a:xfrm>
            <a:off x="6190854" y="5656274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9F619A7-F55D-4133-8624-2DBFAE90BDEC}"/>
              </a:ext>
            </a:extLst>
          </p:cNvPr>
          <p:cNvCxnSpPr>
            <a:cxnSpLocks/>
            <a:stCxn id="7" idx="3"/>
            <a:endCxn id="42" idx="0"/>
          </p:cNvCxnSpPr>
          <p:nvPr/>
        </p:nvCxnSpPr>
        <p:spPr>
          <a:xfrm flipH="1">
            <a:off x="6381354" y="5349131"/>
            <a:ext cx="2518596" cy="307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AE96F18-4F1A-433F-B899-EFC37BA83276}"/>
              </a:ext>
            </a:extLst>
          </p:cNvPr>
          <p:cNvSpPr txBox="1"/>
          <p:nvPr/>
        </p:nvSpPr>
        <p:spPr>
          <a:xfrm>
            <a:off x="6179665" y="568157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706D320-77CB-4068-8E14-ADD8503B8992}"/>
              </a:ext>
            </a:extLst>
          </p:cNvPr>
          <p:cNvSpPr/>
          <p:nvPr/>
        </p:nvSpPr>
        <p:spPr>
          <a:xfrm>
            <a:off x="5768961" y="6283356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76696D4-D5D0-40D6-AA47-03BE84EC31D8}"/>
              </a:ext>
            </a:extLst>
          </p:cNvPr>
          <p:cNvCxnSpPr>
            <a:cxnSpLocks/>
            <a:stCxn id="42" idx="3"/>
            <a:endCxn id="45" idx="0"/>
          </p:cNvCxnSpPr>
          <p:nvPr/>
        </p:nvCxnSpPr>
        <p:spPr>
          <a:xfrm flipH="1">
            <a:off x="5959461" y="5973348"/>
            <a:ext cx="287189" cy="310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DEF73571-EE2C-4DEF-8A14-22668ECA4CA3}"/>
              </a:ext>
            </a:extLst>
          </p:cNvPr>
          <p:cNvSpPr/>
          <p:nvPr/>
        </p:nvSpPr>
        <p:spPr>
          <a:xfrm>
            <a:off x="6481173" y="6308019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A99CA67-0839-4765-B988-82FE529F5398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6517123" y="5975064"/>
            <a:ext cx="154550" cy="33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10ABD41-5CC1-4FC8-83A1-1FA683DE7A5D}"/>
              </a:ext>
            </a:extLst>
          </p:cNvPr>
          <p:cNvSpPr txBox="1"/>
          <p:nvPr/>
        </p:nvSpPr>
        <p:spPr>
          <a:xfrm>
            <a:off x="6483509" y="6348233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D96E24D-B4BB-477C-A687-C667A77C682D}"/>
              </a:ext>
            </a:extLst>
          </p:cNvPr>
          <p:cNvSpPr txBox="1"/>
          <p:nvPr/>
        </p:nvSpPr>
        <p:spPr>
          <a:xfrm>
            <a:off x="5759266" y="632935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C06BF0A-2371-4B12-A71D-3B5272BB5E56}"/>
              </a:ext>
            </a:extLst>
          </p:cNvPr>
          <p:cNvCxnSpPr>
            <a:cxnSpLocks/>
            <a:stCxn id="52" idx="2"/>
            <a:endCxn id="7" idx="0"/>
          </p:cNvCxnSpPr>
          <p:nvPr/>
        </p:nvCxnSpPr>
        <p:spPr>
          <a:xfrm flipH="1" flipV="1">
            <a:off x="9034654" y="5032057"/>
            <a:ext cx="1315720" cy="199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BC62CD9-6185-4E6F-81CA-DC217F3B6996}"/>
              </a:ext>
            </a:extLst>
          </p:cNvPr>
          <p:cNvSpPr txBox="1"/>
          <p:nvPr/>
        </p:nvSpPr>
        <p:spPr>
          <a:xfrm>
            <a:off x="9729344" y="4775009"/>
            <a:ext cx="124206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This node is CF</a:t>
            </a:r>
          </a:p>
        </p:txBody>
      </p:sp>
    </p:spTree>
    <p:extLst>
      <p:ext uri="{BB962C8B-B14F-4D97-AF65-F5344CB8AC3E}">
        <p14:creationId xmlns:p14="http://schemas.microsoft.com/office/powerpoint/2010/main" val="40924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Error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DFCB9-0F46-40CE-A611-59535B95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95600"/>
            <a:ext cx="11163300" cy="3429000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628F8-EA79-493C-BC36-F0F392766E96}"/>
              </a:ext>
            </a:extLst>
          </p:cNvPr>
          <p:cNvSpPr txBox="1"/>
          <p:nvPr/>
        </p:nvSpPr>
        <p:spPr>
          <a:xfrm>
            <a:off x="323850" y="1871142"/>
            <a:ext cx="11544300" cy="89255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/>
              <a:t>Question</a:t>
            </a:r>
            <a:endParaRPr lang="en-US" sz="2600" u="sng" dirty="0"/>
          </a:p>
          <a:p>
            <a:r>
              <a:rPr lang="en-US" sz="2600" dirty="0"/>
              <a:t>Can we guarantee that the effects caused by a single error do not propagate?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CBCBC8-CA52-402D-BC25-155D887CEB9E}"/>
              </a:ext>
            </a:extLst>
          </p:cNvPr>
          <p:cNvSpPr/>
          <p:nvPr/>
        </p:nvSpPr>
        <p:spPr>
          <a:xfrm>
            <a:off x="8844154" y="5032057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DA9E6C-7A1B-48CB-8A70-E08302152937}"/>
              </a:ext>
            </a:extLst>
          </p:cNvPr>
          <p:cNvSpPr/>
          <p:nvPr/>
        </p:nvSpPr>
        <p:spPr>
          <a:xfrm>
            <a:off x="10225953" y="5681274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86F1CF-843F-4B01-99FA-316F9C6D5534}"/>
              </a:ext>
            </a:extLst>
          </p:cNvPr>
          <p:cNvSpPr/>
          <p:nvPr/>
        </p:nvSpPr>
        <p:spPr>
          <a:xfrm>
            <a:off x="8234555" y="5650420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E60AD3-3E1B-42F4-A5DE-08A439EB9F41}"/>
              </a:ext>
            </a:extLst>
          </p:cNvPr>
          <p:cNvSpPr/>
          <p:nvPr/>
        </p:nvSpPr>
        <p:spPr>
          <a:xfrm>
            <a:off x="8234555" y="6283356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79432C-1096-4A48-A940-4B4340ECBF51}"/>
              </a:ext>
            </a:extLst>
          </p:cNvPr>
          <p:cNvSpPr/>
          <p:nvPr/>
        </p:nvSpPr>
        <p:spPr>
          <a:xfrm>
            <a:off x="9671473" y="6309535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69C0BC-EED0-4AD7-B958-03954316A02F}"/>
              </a:ext>
            </a:extLst>
          </p:cNvPr>
          <p:cNvSpPr/>
          <p:nvPr/>
        </p:nvSpPr>
        <p:spPr>
          <a:xfrm>
            <a:off x="9072753" y="6293832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CF5E2C-7EAC-4DEF-AE93-25BCA2648918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 flipH="1">
            <a:off x="8425055" y="5403532"/>
            <a:ext cx="609599" cy="24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9399CD-4E4C-4A06-9A28-24C0033B5983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9169358" y="5349131"/>
            <a:ext cx="1112391" cy="38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212DE6-4D35-4664-91CB-058BBACFAE38}"/>
              </a:ext>
            </a:extLst>
          </p:cNvPr>
          <p:cNvCxnSpPr>
            <a:cxnSpLocks/>
            <a:stCxn id="22" idx="1"/>
            <a:endCxn id="12" idx="7"/>
          </p:cNvCxnSpPr>
          <p:nvPr/>
        </p:nvCxnSpPr>
        <p:spPr>
          <a:xfrm flipH="1">
            <a:off x="9397957" y="5873861"/>
            <a:ext cx="823912" cy="474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5607C0-53AB-4C0E-9AFE-8361A28D297B}"/>
              </a:ext>
            </a:extLst>
          </p:cNvPr>
          <p:cNvCxnSpPr>
            <a:cxnSpLocks/>
            <a:stCxn id="8" idx="3"/>
            <a:endCxn id="11" idx="0"/>
          </p:cNvCxnSpPr>
          <p:nvPr/>
        </p:nvCxnSpPr>
        <p:spPr>
          <a:xfrm flipH="1">
            <a:off x="9861973" y="5998348"/>
            <a:ext cx="419776" cy="31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1BAA78-FE8D-4891-906E-8E095A1E6494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425055" y="6021895"/>
            <a:ext cx="0" cy="26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943E7E5-A5E5-4E5C-B17A-DBCB0D63CFFE}"/>
              </a:ext>
            </a:extLst>
          </p:cNvPr>
          <p:cNvSpPr txBox="1"/>
          <p:nvPr/>
        </p:nvSpPr>
        <p:spPr>
          <a:xfrm>
            <a:off x="8834632" y="5065477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0A7EB6-E95C-41FD-A44D-367F15CF8C5E}"/>
              </a:ext>
            </a:extLst>
          </p:cNvPr>
          <p:cNvSpPr txBox="1"/>
          <p:nvPr/>
        </p:nvSpPr>
        <p:spPr>
          <a:xfrm>
            <a:off x="8219570" y="571312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3754D2-1675-4D9D-B10A-CA3584E98D9E}"/>
              </a:ext>
            </a:extLst>
          </p:cNvPr>
          <p:cNvSpPr txBox="1"/>
          <p:nvPr/>
        </p:nvSpPr>
        <p:spPr>
          <a:xfrm>
            <a:off x="8219570" y="632242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E1FEF7-729B-4724-B854-55C3D41EE528}"/>
              </a:ext>
            </a:extLst>
          </p:cNvPr>
          <p:cNvSpPr txBox="1"/>
          <p:nvPr/>
        </p:nvSpPr>
        <p:spPr>
          <a:xfrm>
            <a:off x="9063528" y="634138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1EBA03-04F6-49C9-9808-35EDF15CD0F8}"/>
              </a:ext>
            </a:extLst>
          </p:cNvPr>
          <p:cNvSpPr txBox="1"/>
          <p:nvPr/>
        </p:nvSpPr>
        <p:spPr>
          <a:xfrm>
            <a:off x="10221869" y="5719972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A0622C-9C5D-4086-9E38-88AA060C48CB}"/>
              </a:ext>
            </a:extLst>
          </p:cNvPr>
          <p:cNvSpPr/>
          <p:nvPr/>
        </p:nvSpPr>
        <p:spPr>
          <a:xfrm>
            <a:off x="10225953" y="6309535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ADB437-CA20-4F03-83A1-87BBFAF5CE19}"/>
              </a:ext>
            </a:extLst>
          </p:cNvPr>
          <p:cNvSpPr/>
          <p:nvPr/>
        </p:nvSpPr>
        <p:spPr>
          <a:xfrm>
            <a:off x="10755163" y="6309535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1F2B48C-BA87-47E0-9823-3932F7F46DEE}"/>
              </a:ext>
            </a:extLst>
          </p:cNvPr>
          <p:cNvSpPr/>
          <p:nvPr/>
        </p:nvSpPr>
        <p:spPr>
          <a:xfrm>
            <a:off x="11378480" y="6292397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D1DDE2-0CC8-4BD7-8AC3-DB130C338F02}"/>
              </a:ext>
            </a:extLst>
          </p:cNvPr>
          <p:cNvSpPr txBox="1"/>
          <p:nvPr/>
        </p:nvSpPr>
        <p:spPr>
          <a:xfrm>
            <a:off x="9674775" y="634764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F8AD1F-934A-445D-B833-8D159413C7D7}"/>
              </a:ext>
            </a:extLst>
          </p:cNvPr>
          <p:cNvSpPr txBox="1"/>
          <p:nvPr/>
        </p:nvSpPr>
        <p:spPr>
          <a:xfrm>
            <a:off x="10224691" y="633757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C00BA5-4B93-4AAE-ADE7-E5766C0413D5}"/>
              </a:ext>
            </a:extLst>
          </p:cNvPr>
          <p:cNvSpPr txBox="1"/>
          <p:nvPr/>
        </p:nvSpPr>
        <p:spPr>
          <a:xfrm>
            <a:off x="10755195" y="6335859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CFB12C-6C7E-43D6-808E-04CBB58DF105}"/>
              </a:ext>
            </a:extLst>
          </p:cNvPr>
          <p:cNvSpPr txBox="1"/>
          <p:nvPr/>
        </p:nvSpPr>
        <p:spPr>
          <a:xfrm>
            <a:off x="11381301" y="6329357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5FF579F-E412-4276-8DFE-51A62DCC5B9A}"/>
              </a:ext>
            </a:extLst>
          </p:cNvPr>
          <p:cNvCxnSpPr>
            <a:cxnSpLocks/>
            <a:stCxn id="8" idx="4"/>
            <a:endCxn id="23" idx="0"/>
          </p:cNvCxnSpPr>
          <p:nvPr/>
        </p:nvCxnSpPr>
        <p:spPr>
          <a:xfrm>
            <a:off x="10416453" y="6052749"/>
            <a:ext cx="0" cy="256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952A4CC-FDB6-45D5-BD90-14FB91AEE401}"/>
              </a:ext>
            </a:extLst>
          </p:cNvPr>
          <p:cNvCxnSpPr>
            <a:cxnSpLocks/>
            <a:stCxn id="8" idx="5"/>
            <a:endCxn id="24" idx="1"/>
          </p:cNvCxnSpPr>
          <p:nvPr/>
        </p:nvCxnSpPr>
        <p:spPr>
          <a:xfrm>
            <a:off x="10551157" y="5998348"/>
            <a:ext cx="259802" cy="365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A1EBEC6-00CA-4695-B5DD-D8873D9DDD6F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10606952" y="5873860"/>
            <a:ext cx="962028" cy="418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7A83E634-816B-4A46-90FD-659B1262EE9D}"/>
              </a:ext>
            </a:extLst>
          </p:cNvPr>
          <p:cNvSpPr/>
          <p:nvPr/>
        </p:nvSpPr>
        <p:spPr>
          <a:xfrm>
            <a:off x="7382429" y="5667438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9AB5A2A-2C3A-484D-A72C-957A85076406}"/>
              </a:ext>
            </a:extLst>
          </p:cNvPr>
          <p:cNvSpPr/>
          <p:nvPr/>
        </p:nvSpPr>
        <p:spPr>
          <a:xfrm>
            <a:off x="6963055" y="6305611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AEE6BFB-3105-4350-8F12-D0BDDAC7CCC2}"/>
              </a:ext>
            </a:extLst>
          </p:cNvPr>
          <p:cNvCxnSpPr>
            <a:cxnSpLocks/>
            <a:stCxn id="33" idx="3"/>
            <a:endCxn id="34" idx="0"/>
          </p:cNvCxnSpPr>
          <p:nvPr/>
        </p:nvCxnSpPr>
        <p:spPr>
          <a:xfrm flipH="1">
            <a:off x="7153555" y="5984512"/>
            <a:ext cx="284670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07F629-ED29-43D5-9201-6EDE5AFF2718}"/>
              </a:ext>
            </a:extLst>
          </p:cNvPr>
          <p:cNvCxnSpPr>
            <a:cxnSpLocks/>
            <a:stCxn id="7" idx="3"/>
            <a:endCxn id="33" idx="0"/>
          </p:cNvCxnSpPr>
          <p:nvPr/>
        </p:nvCxnSpPr>
        <p:spPr>
          <a:xfrm flipH="1">
            <a:off x="7572929" y="5349131"/>
            <a:ext cx="1327021" cy="31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CA1E02F-FE0D-407A-B4D9-AFA36D955A16}"/>
              </a:ext>
            </a:extLst>
          </p:cNvPr>
          <p:cNvSpPr txBox="1"/>
          <p:nvPr/>
        </p:nvSpPr>
        <p:spPr>
          <a:xfrm>
            <a:off x="7382093" y="570099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1C11ECB-CB0B-44EA-BD8C-C34B6A630999}"/>
              </a:ext>
            </a:extLst>
          </p:cNvPr>
          <p:cNvSpPr/>
          <p:nvPr/>
        </p:nvSpPr>
        <p:spPr>
          <a:xfrm>
            <a:off x="7667034" y="6305611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6BB3DD7-0282-42CE-8D1D-DAA70545A771}"/>
              </a:ext>
            </a:extLst>
          </p:cNvPr>
          <p:cNvCxnSpPr>
            <a:cxnSpLocks/>
            <a:stCxn id="33" idx="5"/>
            <a:endCxn id="38" idx="0"/>
          </p:cNvCxnSpPr>
          <p:nvPr/>
        </p:nvCxnSpPr>
        <p:spPr>
          <a:xfrm>
            <a:off x="7707633" y="5984512"/>
            <a:ext cx="149901" cy="3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E2F5449-3C58-46F6-9319-069252AEF257}"/>
              </a:ext>
            </a:extLst>
          </p:cNvPr>
          <p:cNvSpPr txBox="1"/>
          <p:nvPr/>
        </p:nvSpPr>
        <p:spPr>
          <a:xfrm>
            <a:off x="6964034" y="6322430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228E9A-A6E6-41AB-9950-727B663DCEF9}"/>
              </a:ext>
            </a:extLst>
          </p:cNvPr>
          <p:cNvSpPr txBox="1"/>
          <p:nvPr/>
        </p:nvSpPr>
        <p:spPr>
          <a:xfrm>
            <a:off x="7667034" y="633415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46BA4E9-53DD-49FE-9969-73F5127A4906}"/>
              </a:ext>
            </a:extLst>
          </p:cNvPr>
          <p:cNvSpPr/>
          <p:nvPr/>
        </p:nvSpPr>
        <p:spPr>
          <a:xfrm>
            <a:off x="6190854" y="5656274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9F619A7-F55D-4133-8624-2DBFAE90BDEC}"/>
              </a:ext>
            </a:extLst>
          </p:cNvPr>
          <p:cNvCxnSpPr>
            <a:cxnSpLocks/>
            <a:stCxn id="7" idx="3"/>
            <a:endCxn id="42" idx="0"/>
          </p:cNvCxnSpPr>
          <p:nvPr/>
        </p:nvCxnSpPr>
        <p:spPr>
          <a:xfrm flipH="1">
            <a:off x="6381354" y="5349131"/>
            <a:ext cx="2518596" cy="307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AE96F18-4F1A-433F-B899-EFC37BA83276}"/>
              </a:ext>
            </a:extLst>
          </p:cNvPr>
          <p:cNvSpPr txBox="1"/>
          <p:nvPr/>
        </p:nvSpPr>
        <p:spPr>
          <a:xfrm>
            <a:off x="6179665" y="568157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706D320-77CB-4068-8E14-ADD8503B8992}"/>
              </a:ext>
            </a:extLst>
          </p:cNvPr>
          <p:cNvSpPr/>
          <p:nvPr/>
        </p:nvSpPr>
        <p:spPr>
          <a:xfrm>
            <a:off x="5768961" y="6283356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76696D4-D5D0-40D6-AA47-03BE84EC31D8}"/>
              </a:ext>
            </a:extLst>
          </p:cNvPr>
          <p:cNvCxnSpPr>
            <a:cxnSpLocks/>
            <a:stCxn id="42" idx="3"/>
            <a:endCxn id="45" idx="0"/>
          </p:cNvCxnSpPr>
          <p:nvPr/>
        </p:nvCxnSpPr>
        <p:spPr>
          <a:xfrm flipH="1">
            <a:off x="5959461" y="5973348"/>
            <a:ext cx="287189" cy="310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DEF73571-EE2C-4DEF-8A14-22668ECA4CA3}"/>
              </a:ext>
            </a:extLst>
          </p:cNvPr>
          <p:cNvSpPr/>
          <p:nvPr/>
        </p:nvSpPr>
        <p:spPr>
          <a:xfrm>
            <a:off x="6481173" y="6308019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A99CA67-0839-4765-B988-82FE529F5398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6517123" y="5975064"/>
            <a:ext cx="154550" cy="33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10ABD41-5CC1-4FC8-83A1-1FA683DE7A5D}"/>
              </a:ext>
            </a:extLst>
          </p:cNvPr>
          <p:cNvSpPr txBox="1"/>
          <p:nvPr/>
        </p:nvSpPr>
        <p:spPr>
          <a:xfrm>
            <a:off x="6483509" y="6348233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D96E24D-B4BB-477C-A687-C667A77C682D}"/>
              </a:ext>
            </a:extLst>
          </p:cNvPr>
          <p:cNvSpPr txBox="1"/>
          <p:nvPr/>
        </p:nvSpPr>
        <p:spPr>
          <a:xfrm>
            <a:off x="5759266" y="632935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C06BF0A-2371-4B12-A71D-3B5272BB5E56}"/>
              </a:ext>
            </a:extLst>
          </p:cNvPr>
          <p:cNvCxnSpPr>
            <a:cxnSpLocks/>
            <a:stCxn id="52" idx="2"/>
            <a:endCxn id="7" idx="0"/>
          </p:cNvCxnSpPr>
          <p:nvPr/>
        </p:nvCxnSpPr>
        <p:spPr>
          <a:xfrm flipH="1" flipV="1">
            <a:off x="9034654" y="5032057"/>
            <a:ext cx="1315720" cy="199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BC62CD9-6185-4E6F-81CA-DC217F3B6996}"/>
              </a:ext>
            </a:extLst>
          </p:cNvPr>
          <p:cNvSpPr txBox="1"/>
          <p:nvPr/>
        </p:nvSpPr>
        <p:spPr>
          <a:xfrm>
            <a:off x="9729344" y="4775009"/>
            <a:ext cx="124206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This node is CF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64B9C44-4F96-4F4D-8050-0B0CF4069874}"/>
              </a:ext>
            </a:extLst>
          </p:cNvPr>
          <p:cNvSpPr txBox="1"/>
          <p:nvPr/>
        </p:nvSpPr>
        <p:spPr>
          <a:xfrm>
            <a:off x="323850" y="2947286"/>
            <a:ext cx="11544300" cy="169277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/>
              <a:t>Definition</a:t>
            </a:r>
            <a:endParaRPr lang="en-US" sz="26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If every subtree rooted at a CF node is eliminated with probability 1, we say that the </a:t>
            </a:r>
            <a:r>
              <a:rPr lang="en-US" sz="2600" b="1" dirty="0"/>
              <a:t>error effects are completely eliminated.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Otherwise, the </a:t>
            </a:r>
            <a:r>
              <a:rPr lang="en-US" sz="2600" b="1" dirty="0"/>
              <a:t>error effects survive with positive probability.</a:t>
            </a:r>
          </a:p>
        </p:txBody>
      </p:sp>
    </p:spTree>
    <p:extLst>
      <p:ext uri="{BB962C8B-B14F-4D97-AF65-F5344CB8AC3E}">
        <p14:creationId xmlns:p14="http://schemas.microsoft.com/office/powerpoint/2010/main" val="93603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Phenomena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error effects survive? Or get eliminated?</a:t>
            </a:r>
          </a:p>
          <a:p>
            <a:r>
              <a:rPr lang="en-US" dirty="0"/>
              <a:t>When the </a:t>
            </a:r>
            <a:r>
              <a:rPr lang="en-US" i="1" dirty="0">
                <a:solidFill>
                  <a:srgbClr val="7030A0"/>
                </a:solidFill>
              </a:rPr>
              <a:t>error effect survives</a:t>
            </a:r>
            <a:r>
              <a:rPr lang="en-US" i="1" dirty="0"/>
              <a:t>:</a:t>
            </a:r>
          </a:p>
          <a:p>
            <a:pPr lvl="1"/>
            <a:r>
              <a:rPr lang="en-US" dirty="0" smtClean="0"/>
              <a:t>How large are false components (compared to true ones)?</a:t>
            </a:r>
            <a:endParaRPr lang="en-US" dirty="0"/>
          </a:p>
          <a:p>
            <a:r>
              <a:rPr lang="en-US" dirty="0"/>
              <a:t>When the </a:t>
            </a:r>
            <a:r>
              <a:rPr lang="en-US" i="1" dirty="0">
                <a:solidFill>
                  <a:srgbClr val="7030A0"/>
                </a:solidFill>
              </a:rPr>
              <a:t>error effect is completely eliminated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How large are the “temporary error effects”?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4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11200" y="2173856"/>
            <a:ext cx="10623448" cy="1828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79594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Result – Depth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DFCB9-0F46-40CE-A611-59535B95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95600"/>
            <a:ext cx="11163300" cy="3429000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F628F8-EA79-493C-BC36-F0F392766E96}"/>
                  </a:ext>
                </a:extLst>
              </p:cNvPr>
              <p:cNvSpPr txBox="1"/>
              <p:nvPr/>
            </p:nvSpPr>
            <p:spPr>
              <a:xfrm>
                <a:off x="323850" y="1871142"/>
                <a:ext cx="11544300" cy="1292662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/>
                  <a:t>Theorem 1</a:t>
                </a:r>
              </a:p>
              <a:p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600" dirty="0"/>
                  <a:t>, then for any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600" dirty="0"/>
                  <a:t>the error effects in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𝑪𝑲𝑷</m:t>
                    </m:r>
                  </m:oMath>
                </a14:m>
                <a:r>
                  <a:rPr lang="en-US" sz="2600" b="1" dirty="0"/>
                  <a:t> </a:t>
                </a:r>
                <a:r>
                  <a:rPr lang="en-US" sz="2600" dirty="0"/>
                  <a:t>survives with positive probability.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F628F8-EA79-493C-BC36-F0F392766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1871142"/>
                <a:ext cx="11544300" cy="1292662"/>
              </a:xfrm>
              <a:prstGeom prst="rect">
                <a:avLst/>
              </a:prstGeom>
              <a:blipFill>
                <a:blip r:embed="rId2"/>
                <a:stretch>
                  <a:fillRect l="-896" t="-3721" b="-9767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47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Result– Checking Matters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F628F8-EA79-493C-BC36-F0F392766E96}"/>
                  </a:ext>
                </a:extLst>
              </p:cNvPr>
              <p:cNvSpPr txBox="1"/>
              <p:nvPr/>
            </p:nvSpPr>
            <p:spPr>
              <a:xfrm>
                <a:off x="323850" y="1871142"/>
                <a:ext cx="11544300" cy="2691699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 smtClean="0"/>
                  <a:t>Theorem 2</a:t>
                </a:r>
                <a:endParaRPr lang="en-US" sz="2600" u="sng" dirty="0"/>
              </a:p>
              <a:p>
                <a:r>
                  <a:rPr lang="en-US" sz="2600" dirty="0"/>
                  <a:t>For </a:t>
                </a:r>
                <a:r>
                  <a:rPr lang="en-US" sz="2600" dirty="0" smtClean="0"/>
                  <a:t>every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600" dirty="0"/>
                  <a:t>, 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nd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1, </m:t>
                    </m:r>
                  </m:oMath>
                </a14:m>
                <a:r>
                  <a:rPr lang="en-US" sz="2600" dirty="0"/>
                  <a:t>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sz="2600" dirty="0"/>
                  <a:t> such that: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/>
                  <a:t> the error effects in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2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𝑪𝑲𝑷</m:t>
                    </m:r>
                  </m:oMath>
                </a14:m>
                <a:r>
                  <a:rPr lang="en-US" sz="2600" b="1" dirty="0"/>
                  <a:t>  </a:t>
                </a:r>
                <a:r>
                  <a:rPr lang="en-US" sz="2600" dirty="0"/>
                  <a:t>are </a:t>
                </a:r>
                <a:r>
                  <a:rPr lang="en-US" sz="2600" dirty="0">
                    <a:solidFill>
                      <a:srgbClr val="7030A0"/>
                    </a:solidFill>
                  </a:rPr>
                  <a:t>completely eliminated</a:t>
                </a:r>
                <a:r>
                  <a:rPr lang="en-US" sz="26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/>
                  <a:t> the error effects in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2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𝑪𝑲𝑷</m:t>
                    </m:r>
                  </m:oMath>
                </a14:m>
                <a:r>
                  <a:rPr lang="en-US" sz="2600" b="1" dirty="0"/>
                  <a:t>  </a:t>
                </a:r>
                <a:r>
                  <a:rPr lang="en-US" sz="2600" dirty="0">
                    <a:solidFill>
                      <a:srgbClr val="7030A0"/>
                    </a:solidFill>
                  </a:rPr>
                  <a:t>survive with positive probability</a:t>
                </a:r>
                <a:r>
                  <a:rPr lang="en-US" sz="26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F628F8-EA79-493C-BC36-F0F392766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1871142"/>
                <a:ext cx="11544300" cy="2691699"/>
              </a:xfrm>
              <a:prstGeom prst="rect">
                <a:avLst/>
              </a:prstGeom>
              <a:blipFill>
                <a:blip r:embed="rId2"/>
                <a:stretch>
                  <a:fillRect l="-896" t="-1802" r="-211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9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Further Results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8FDEF8-EE79-4232-AD67-0CADE0089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</p:spPr>
        <p:txBody>
          <a:bodyPr/>
          <a:lstStyle/>
          <a:p>
            <a:r>
              <a:rPr lang="en-US" dirty="0"/>
              <a:t>With a refined analysis we also consider other structural properties.</a:t>
            </a:r>
          </a:p>
          <a:p>
            <a:r>
              <a:rPr lang="en-US" dirty="0"/>
              <a:t>When the </a:t>
            </a:r>
            <a:r>
              <a:rPr lang="en-US" i="1" dirty="0">
                <a:solidFill>
                  <a:srgbClr val="7030A0"/>
                </a:solidFill>
              </a:rPr>
              <a:t>error effect survives</a:t>
            </a:r>
            <a:r>
              <a:rPr lang="en-US" i="1" dirty="0"/>
              <a:t>:</a:t>
            </a:r>
          </a:p>
          <a:p>
            <a:pPr lvl="1"/>
            <a:r>
              <a:rPr lang="en-US" dirty="0"/>
              <a:t>Identify parameters which ensure that </a:t>
            </a:r>
            <a:r>
              <a:rPr lang="en-US" b="1" dirty="0"/>
              <a:t>false components are sublinear</a:t>
            </a:r>
            <a:r>
              <a:rPr lang="en-US" i="1" dirty="0"/>
              <a:t>.</a:t>
            </a:r>
          </a:p>
          <a:p>
            <a:pPr lvl="1"/>
            <a:r>
              <a:rPr lang="en-US" dirty="0"/>
              <a:t>Also </a:t>
            </a:r>
            <a:r>
              <a:rPr lang="en-US" b="1" dirty="0"/>
              <a:t>control the size </a:t>
            </a:r>
            <a:r>
              <a:rPr lang="en-US" dirty="0"/>
              <a:t>of the components.</a:t>
            </a:r>
          </a:p>
          <a:p>
            <a:r>
              <a:rPr lang="en-US" dirty="0"/>
              <a:t>When the </a:t>
            </a:r>
            <a:r>
              <a:rPr lang="en-US" i="1" dirty="0">
                <a:solidFill>
                  <a:srgbClr val="7030A0"/>
                </a:solidFill>
              </a:rPr>
              <a:t>error effect is completely eliminated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Identify parameters which also ensure that </a:t>
            </a:r>
            <a:r>
              <a:rPr lang="en-US" b="1" dirty="0"/>
              <a:t>proportion of false nodes </a:t>
            </a:r>
            <a:r>
              <a:rPr lang="en-US" dirty="0"/>
              <a:t>in the tree is always </a:t>
            </a:r>
            <a:r>
              <a:rPr lang="en-US" b="1" dirty="0"/>
              <a:t>at the noise level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4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Directions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B8FDEF8-EE79-4232-AD67-0CADE0089D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5480"/>
                <a:ext cx="10972800" cy="4389120"/>
              </a:xfrm>
            </p:spPr>
            <p:txBody>
              <a:bodyPr/>
              <a:lstStyle/>
              <a:p>
                <a:r>
                  <a:rPr lang="en-US" b="1" dirty="0"/>
                  <a:t>The mysterious case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Can the error effect be eliminated when only </a:t>
                </a:r>
                <a:r>
                  <a:rPr lang="en-US" dirty="0" smtClean="0"/>
                  <a:t>performing </a:t>
                </a:r>
                <a:r>
                  <a:rPr lang="en-US" dirty="0"/>
                  <a:t>depth 3 checks?</a:t>
                </a:r>
              </a:p>
              <a:p>
                <a:r>
                  <a:rPr lang="en-US" b="1" dirty="0"/>
                  <a:t>Phase transitions</a:t>
                </a:r>
                <a:r>
                  <a:rPr lang="en-US" i="1" dirty="0"/>
                  <a:t>:</a:t>
                </a:r>
              </a:p>
              <a:p>
                <a:pPr lvl="1"/>
                <a:r>
                  <a:rPr lang="en-US" dirty="0"/>
                  <a:t>Determine the value of the critical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More general models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Can similar results be obtained for DAGS, instead of tree?</a:t>
                </a:r>
              </a:p>
              <a:p>
                <a:pPr lvl="1"/>
                <a:r>
                  <a:rPr lang="en-US" dirty="0"/>
                  <a:t>Will require to define an appropriate preferential attachment model on DAGs, which allows “similar knowledge” units to cluster.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B8FDEF8-EE79-4232-AD67-0CADE0089D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5480"/>
                <a:ext cx="10972800" cy="4389120"/>
              </a:xfrm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0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11200" y="2173856"/>
            <a:ext cx="10623448" cy="1828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6702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6069-E3E1-4641-B804-09314E99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Lebesgue’s Mistake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06CF1-FB0F-421C-B5FD-05BAB436D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1904 Lebesgue proved the following theorem: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“A projection of a measurable set is measurable”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13B1D-536F-4E22-B36C-98062A06E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70954"/>
            <a:ext cx="3546874" cy="298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Result – Depth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DFCB9-0F46-40CE-A611-59535B95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95600"/>
            <a:ext cx="11163300" cy="3429000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r>
              <a:rPr lang="en-US" dirty="0"/>
              <a:t>Main idea: couple the </a:t>
            </a:r>
            <a:r>
              <a:rPr lang="en-US" b="1" i="1" dirty="0"/>
              <a:t>CKP </a:t>
            </a:r>
            <a:r>
              <a:rPr lang="en-US" dirty="0"/>
              <a:t>with a branching process.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F628F8-EA79-493C-BC36-F0F392766E96}"/>
                  </a:ext>
                </a:extLst>
              </p:cNvPr>
              <p:cNvSpPr txBox="1"/>
              <p:nvPr/>
            </p:nvSpPr>
            <p:spPr>
              <a:xfrm>
                <a:off x="323850" y="1871142"/>
                <a:ext cx="11544300" cy="1292662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/>
                  <a:t>Theorem 1</a:t>
                </a:r>
              </a:p>
              <a:p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600" dirty="0"/>
                  <a:t>, then for any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600" dirty="0"/>
                  <a:t>the error effects in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𝑪𝑲𝑷</m:t>
                    </m:r>
                  </m:oMath>
                </a14:m>
                <a:r>
                  <a:rPr lang="en-US" sz="2600" b="1" dirty="0"/>
                  <a:t> </a:t>
                </a:r>
                <a:r>
                  <a:rPr lang="en-US" sz="2600" dirty="0"/>
                  <a:t>survives with positive probability.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F628F8-EA79-493C-BC36-F0F392766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1871142"/>
                <a:ext cx="11544300" cy="1292662"/>
              </a:xfrm>
              <a:prstGeom prst="rect">
                <a:avLst/>
              </a:prstGeom>
              <a:blipFill>
                <a:blip r:embed="rId2"/>
                <a:stretch>
                  <a:fillRect l="-896" t="-3721" b="-9767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91D2192C-707F-462F-B1D6-28890283C02F}"/>
              </a:ext>
            </a:extLst>
          </p:cNvPr>
          <p:cNvSpPr/>
          <p:nvPr/>
        </p:nvSpPr>
        <p:spPr>
          <a:xfrm>
            <a:off x="9532622" y="4681537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56FE3FC-1FD5-44F2-881B-1BAC6579FE56}"/>
              </a:ext>
            </a:extLst>
          </p:cNvPr>
          <p:cNvSpPr/>
          <p:nvPr/>
        </p:nvSpPr>
        <p:spPr>
          <a:xfrm>
            <a:off x="10561320" y="604114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C14FF34-834F-45C7-9681-055B3AD6F456}"/>
              </a:ext>
            </a:extLst>
          </p:cNvPr>
          <p:cNvSpPr/>
          <p:nvPr/>
        </p:nvSpPr>
        <p:spPr>
          <a:xfrm>
            <a:off x="9532622" y="600241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106C5B-9E25-4C94-8B28-32A6740A0DB2}"/>
              </a:ext>
            </a:extLst>
          </p:cNvPr>
          <p:cNvSpPr/>
          <p:nvPr/>
        </p:nvSpPr>
        <p:spPr>
          <a:xfrm>
            <a:off x="8561075" y="6003695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3F19BC8-EC88-4DF3-A046-BFCF6CB0F021}"/>
              </a:ext>
            </a:extLst>
          </p:cNvPr>
          <p:cNvCxnSpPr>
            <a:cxnSpLocks/>
            <a:stCxn id="55" idx="4"/>
          </p:cNvCxnSpPr>
          <p:nvPr/>
        </p:nvCxnSpPr>
        <p:spPr>
          <a:xfrm>
            <a:off x="10751820" y="6412621"/>
            <a:ext cx="0" cy="340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21D0E67-A04E-4260-9868-C347C8230211}"/>
              </a:ext>
            </a:extLst>
          </p:cNvPr>
          <p:cNvCxnSpPr>
            <a:cxnSpLocks/>
            <a:stCxn id="56" idx="4"/>
          </p:cNvCxnSpPr>
          <p:nvPr/>
        </p:nvCxnSpPr>
        <p:spPr>
          <a:xfrm>
            <a:off x="9723122" y="6373891"/>
            <a:ext cx="0" cy="379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85195B1-3C9E-48B9-BE90-8587FF2F109E}"/>
              </a:ext>
            </a:extLst>
          </p:cNvPr>
          <p:cNvSpPr txBox="1"/>
          <p:nvPr/>
        </p:nvSpPr>
        <p:spPr>
          <a:xfrm>
            <a:off x="9517637" y="474424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FE56FF6-CC3B-42BB-B6A1-9297DE7C71B8}"/>
              </a:ext>
            </a:extLst>
          </p:cNvPr>
          <p:cNvSpPr txBox="1"/>
          <p:nvPr/>
        </p:nvSpPr>
        <p:spPr>
          <a:xfrm>
            <a:off x="10534101" y="609917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6F29122-376E-4174-83F8-A85E735EADE5}"/>
              </a:ext>
            </a:extLst>
          </p:cNvPr>
          <p:cNvSpPr txBox="1"/>
          <p:nvPr/>
        </p:nvSpPr>
        <p:spPr>
          <a:xfrm>
            <a:off x="9505403" y="604114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036F4A-BDD2-426F-A76D-C6D0D09C384C}"/>
              </a:ext>
            </a:extLst>
          </p:cNvPr>
          <p:cNvSpPr txBox="1"/>
          <p:nvPr/>
        </p:nvSpPr>
        <p:spPr>
          <a:xfrm>
            <a:off x="8533856" y="604114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0E7DED5-F65E-4802-80D5-A52EC8EEE60A}"/>
              </a:ext>
            </a:extLst>
          </p:cNvPr>
          <p:cNvCxnSpPr>
            <a:cxnSpLocks/>
          </p:cNvCxnSpPr>
          <p:nvPr/>
        </p:nvCxnSpPr>
        <p:spPr>
          <a:xfrm>
            <a:off x="8747762" y="6373891"/>
            <a:ext cx="0" cy="379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9151E0A-D913-4303-998D-BC5C5E126676}"/>
              </a:ext>
            </a:extLst>
          </p:cNvPr>
          <p:cNvCxnSpPr>
            <a:cxnSpLocks/>
            <a:endCxn id="57" idx="0"/>
          </p:cNvCxnSpPr>
          <p:nvPr/>
        </p:nvCxnSpPr>
        <p:spPr>
          <a:xfrm flipH="1">
            <a:off x="8751575" y="5440680"/>
            <a:ext cx="971547" cy="56301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ACE5AA9-5B73-4BAB-BA30-CA56D686B0F8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9723122" y="5440680"/>
            <a:ext cx="0" cy="56173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5A2F976-4A16-4233-8B68-ADD293DC22AD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9723122" y="5440680"/>
            <a:ext cx="1028698" cy="60046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EC0D3F6-F405-48DF-AC96-E9B4100430D1}"/>
              </a:ext>
            </a:extLst>
          </p:cNvPr>
          <p:cNvCxnSpPr>
            <a:cxnSpLocks/>
          </p:cNvCxnSpPr>
          <p:nvPr/>
        </p:nvCxnSpPr>
        <p:spPr>
          <a:xfrm>
            <a:off x="9723122" y="5052018"/>
            <a:ext cx="0" cy="3886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C61F804-4A22-4884-B5C8-1A938E87DB99}"/>
              </a:ext>
            </a:extLst>
          </p:cNvPr>
          <p:cNvCxnSpPr>
            <a:cxnSpLocks/>
            <a:stCxn id="85" idx="2"/>
          </p:cNvCxnSpPr>
          <p:nvPr/>
        </p:nvCxnSpPr>
        <p:spPr>
          <a:xfrm flipH="1" flipV="1">
            <a:off x="9931400" y="4903991"/>
            <a:ext cx="1444116" cy="199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85B2A365-0F5E-4680-93F1-F6CC58062F7C}"/>
              </a:ext>
            </a:extLst>
          </p:cNvPr>
          <p:cNvSpPr txBox="1"/>
          <p:nvPr/>
        </p:nvSpPr>
        <p:spPr>
          <a:xfrm>
            <a:off x="10626089" y="4646942"/>
            <a:ext cx="149885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This node is False</a:t>
            </a:r>
          </a:p>
        </p:txBody>
      </p:sp>
    </p:spTree>
    <p:extLst>
      <p:ext uri="{BB962C8B-B14F-4D97-AF65-F5344CB8AC3E}">
        <p14:creationId xmlns:p14="http://schemas.microsoft.com/office/powerpoint/2010/main" val="40135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62" grpId="0"/>
      <p:bldP spid="63" grpId="0"/>
      <p:bldP spid="64" grpId="0"/>
      <p:bldP spid="65" grpId="0"/>
      <p:bldP spid="8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Result – Depth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DFCB9-0F46-40CE-A611-59535B956E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895600"/>
                <a:ext cx="11163300" cy="3429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Main idea: couple the </a:t>
                </a:r>
                <a:r>
                  <a:rPr lang="en-US" b="1" i="1" dirty="0"/>
                  <a:t>CKP </a:t>
                </a:r>
                <a:r>
                  <a:rPr lang="en-US" dirty="0"/>
                  <a:t>with a branching process.</a:t>
                </a:r>
              </a:p>
              <a:p>
                <a:r>
                  <a:rPr lang="en-US" dirty="0"/>
                  <a:t>We show that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by the time an </a:t>
                </a:r>
                <a:r>
                  <a:rPr lang="en-US" dirty="0">
                    <a:solidFill>
                      <a:srgbClr val="7030A0"/>
                    </a:solidFill>
                  </a:rPr>
                  <a:t>erroneous node</a:t>
                </a:r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proclaimed false </a:t>
                </a:r>
                <a:r>
                  <a:rPr lang="en-US" dirty="0"/>
                  <a:t>it will effectively create many new components.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DFCB9-0F46-40CE-A611-59535B956E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895600"/>
                <a:ext cx="11163300" cy="3429000"/>
              </a:xfrm>
              <a:blipFill>
                <a:blip r:embed="rId2"/>
                <a:stretch>
                  <a:fillRect l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F628F8-EA79-493C-BC36-F0F392766E96}"/>
                  </a:ext>
                </a:extLst>
              </p:cNvPr>
              <p:cNvSpPr txBox="1"/>
              <p:nvPr/>
            </p:nvSpPr>
            <p:spPr>
              <a:xfrm>
                <a:off x="323850" y="1871142"/>
                <a:ext cx="11544300" cy="1292662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/>
                  <a:t>Theorem 1</a:t>
                </a:r>
                <a:endParaRPr lang="en-US" sz="2600" u="sng" dirty="0"/>
              </a:p>
              <a:p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600" dirty="0"/>
                  <a:t>, then for any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600" dirty="0"/>
                  <a:t>the error effects in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𝑪𝑲𝑷</m:t>
                    </m:r>
                  </m:oMath>
                </a14:m>
                <a:r>
                  <a:rPr lang="en-US" sz="2600" b="1" dirty="0"/>
                  <a:t> </a:t>
                </a:r>
                <a:r>
                  <a:rPr lang="en-US" sz="2600" dirty="0"/>
                  <a:t>survive with positive probability.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F628F8-EA79-493C-BC36-F0F392766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1871142"/>
                <a:ext cx="11544300" cy="1292662"/>
              </a:xfrm>
              <a:prstGeom prst="rect">
                <a:avLst/>
              </a:prstGeom>
              <a:blipFill>
                <a:blip r:embed="rId3"/>
                <a:stretch>
                  <a:fillRect l="-896" t="-3721" b="-9767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91D2192C-707F-462F-B1D6-28890283C02F}"/>
              </a:ext>
            </a:extLst>
          </p:cNvPr>
          <p:cNvSpPr/>
          <p:nvPr/>
        </p:nvSpPr>
        <p:spPr>
          <a:xfrm>
            <a:off x="9532622" y="4681537"/>
            <a:ext cx="38100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56FE3FC-1FD5-44F2-881B-1BAC6579FE56}"/>
              </a:ext>
            </a:extLst>
          </p:cNvPr>
          <p:cNvSpPr/>
          <p:nvPr/>
        </p:nvSpPr>
        <p:spPr>
          <a:xfrm>
            <a:off x="10561320" y="604114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C14FF34-834F-45C7-9681-055B3AD6F456}"/>
              </a:ext>
            </a:extLst>
          </p:cNvPr>
          <p:cNvSpPr/>
          <p:nvPr/>
        </p:nvSpPr>
        <p:spPr>
          <a:xfrm>
            <a:off x="9532622" y="600241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106C5B-9E25-4C94-8B28-32A6740A0DB2}"/>
              </a:ext>
            </a:extLst>
          </p:cNvPr>
          <p:cNvSpPr/>
          <p:nvPr/>
        </p:nvSpPr>
        <p:spPr>
          <a:xfrm>
            <a:off x="8561075" y="6003695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3F19BC8-EC88-4DF3-A046-BFCF6CB0F021}"/>
              </a:ext>
            </a:extLst>
          </p:cNvPr>
          <p:cNvCxnSpPr>
            <a:cxnSpLocks/>
            <a:stCxn id="55" idx="4"/>
          </p:cNvCxnSpPr>
          <p:nvPr/>
        </p:nvCxnSpPr>
        <p:spPr>
          <a:xfrm>
            <a:off x="10751820" y="6412621"/>
            <a:ext cx="0" cy="340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21D0E67-A04E-4260-9868-C347C8230211}"/>
              </a:ext>
            </a:extLst>
          </p:cNvPr>
          <p:cNvCxnSpPr>
            <a:cxnSpLocks/>
            <a:stCxn id="56" idx="4"/>
          </p:cNvCxnSpPr>
          <p:nvPr/>
        </p:nvCxnSpPr>
        <p:spPr>
          <a:xfrm>
            <a:off x="9723122" y="6373891"/>
            <a:ext cx="0" cy="379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85195B1-3C9E-48B9-BE90-8587FF2F109E}"/>
              </a:ext>
            </a:extLst>
          </p:cNvPr>
          <p:cNvSpPr txBox="1"/>
          <p:nvPr/>
        </p:nvSpPr>
        <p:spPr>
          <a:xfrm>
            <a:off x="9517637" y="474424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PF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FE56FF6-CC3B-42BB-B6A1-9297DE7C71B8}"/>
              </a:ext>
            </a:extLst>
          </p:cNvPr>
          <p:cNvSpPr txBox="1"/>
          <p:nvPr/>
        </p:nvSpPr>
        <p:spPr>
          <a:xfrm>
            <a:off x="10534101" y="609917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6F29122-376E-4174-83F8-A85E735EADE5}"/>
              </a:ext>
            </a:extLst>
          </p:cNvPr>
          <p:cNvSpPr txBox="1"/>
          <p:nvPr/>
        </p:nvSpPr>
        <p:spPr>
          <a:xfrm>
            <a:off x="9505403" y="604114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036F4A-BDD2-426F-A76D-C6D0D09C384C}"/>
              </a:ext>
            </a:extLst>
          </p:cNvPr>
          <p:cNvSpPr txBox="1"/>
          <p:nvPr/>
        </p:nvSpPr>
        <p:spPr>
          <a:xfrm>
            <a:off x="8533856" y="604114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0E7DED5-F65E-4802-80D5-A52EC8EEE60A}"/>
              </a:ext>
            </a:extLst>
          </p:cNvPr>
          <p:cNvCxnSpPr>
            <a:cxnSpLocks/>
          </p:cNvCxnSpPr>
          <p:nvPr/>
        </p:nvCxnSpPr>
        <p:spPr>
          <a:xfrm>
            <a:off x="8747762" y="6373891"/>
            <a:ext cx="0" cy="379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9151E0A-D913-4303-998D-BC5C5E126676}"/>
              </a:ext>
            </a:extLst>
          </p:cNvPr>
          <p:cNvCxnSpPr>
            <a:cxnSpLocks/>
            <a:endCxn id="57" idx="0"/>
          </p:cNvCxnSpPr>
          <p:nvPr/>
        </p:nvCxnSpPr>
        <p:spPr>
          <a:xfrm flipH="1">
            <a:off x="8751575" y="5440680"/>
            <a:ext cx="971547" cy="56301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ACE5AA9-5B73-4BAB-BA30-CA56D686B0F8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9723122" y="5440680"/>
            <a:ext cx="0" cy="56173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5A2F976-4A16-4233-8B68-ADD293DC22AD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9723122" y="5440680"/>
            <a:ext cx="1028698" cy="60046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EC0D3F6-F405-48DF-AC96-E9B4100430D1}"/>
              </a:ext>
            </a:extLst>
          </p:cNvPr>
          <p:cNvCxnSpPr>
            <a:cxnSpLocks/>
          </p:cNvCxnSpPr>
          <p:nvPr/>
        </p:nvCxnSpPr>
        <p:spPr>
          <a:xfrm>
            <a:off x="9723122" y="5052018"/>
            <a:ext cx="0" cy="3886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67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Result – Depth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F628F8-EA79-493C-BC36-F0F392766E96}"/>
                  </a:ext>
                </a:extLst>
              </p:cNvPr>
              <p:cNvSpPr txBox="1"/>
              <p:nvPr/>
            </p:nvSpPr>
            <p:spPr>
              <a:xfrm>
                <a:off x="323850" y="1871142"/>
                <a:ext cx="11544300" cy="1292662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/>
                  <a:t>Theorem 1</a:t>
                </a:r>
                <a:endParaRPr lang="en-US" sz="2600" u="sng" dirty="0"/>
              </a:p>
              <a:p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600" dirty="0"/>
                  <a:t>, then for any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600" dirty="0"/>
                  <a:t>the error effects in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𝑪𝑲𝑷</m:t>
                    </m:r>
                  </m:oMath>
                </a14:m>
                <a:r>
                  <a:rPr lang="en-US" sz="2600" b="1" dirty="0"/>
                  <a:t> </a:t>
                </a:r>
                <a:r>
                  <a:rPr lang="en-US" sz="2600" dirty="0"/>
                  <a:t>survive with positive probability.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F628F8-EA79-493C-BC36-F0F392766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1871142"/>
                <a:ext cx="11544300" cy="1292662"/>
              </a:xfrm>
              <a:prstGeom prst="rect">
                <a:avLst/>
              </a:prstGeom>
              <a:blipFill>
                <a:blip r:embed="rId2"/>
                <a:stretch>
                  <a:fillRect l="-896" t="-3721" b="-9767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1ED1B060-B6D2-4D61-84A4-F9AADF5E2A40}"/>
              </a:ext>
            </a:extLst>
          </p:cNvPr>
          <p:cNvSpPr txBox="1"/>
          <p:nvPr/>
        </p:nvSpPr>
        <p:spPr>
          <a:xfrm>
            <a:off x="323850" y="3943782"/>
            <a:ext cx="11544300" cy="129266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/>
              <a:t>Conclusion:</a:t>
            </a:r>
            <a:endParaRPr lang="en-US" sz="2600" u="sng" dirty="0"/>
          </a:p>
          <a:p>
            <a:r>
              <a:rPr lang="en-US" sz="2600" dirty="0"/>
              <a:t>To guarantee that error effects are completely eliminated shallow checks are not enough! </a:t>
            </a:r>
          </a:p>
        </p:txBody>
      </p:sp>
    </p:spTree>
    <p:extLst>
      <p:ext uri="{BB962C8B-B14F-4D97-AF65-F5344CB8AC3E}">
        <p14:creationId xmlns:p14="http://schemas.microsoft.com/office/powerpoint/2010/main" val="36522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A18D-395E-4059-9299-613B3AA3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Result– Main Ideas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8FDEF8-EE79-4232-AD67-0CADE0089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</p:spPr>
        <p:txBody>
          <a:bodyPr/>
          <a:lstStyle/>
          <a:p>
            <a:r>
              <a:rPr lang="en-US" dirty="0"/>
              <a:t>Proof of Theorem 2 is based on a (sub\super-)martingale analysis.</a:t>
            </a:r>
          </a:p>
          <a:p>
            <a:r>
              <a:rPr lang="en-US" dirty="0"/>
              <a:t>We consider some observables in the process and identify regimes in which they </a:t>
            </a:r>
            <a:r>
              <a:rPr lang="en-US" dirty="0">
                <a:solidFill>
                  <a:srgbClr val="7030A0"/>
                </a:solidFill>
              </a:rPr>
              <a:t>increase</a:t>
            </a:r>
            <a:r>
              <a:rPr lang="en-US" dirty="0"/>
              <a:t> or </a:t>
            </a:r>
            <a:r>
              <a:rPr lang="en-US" dirty="0">
                <a:solidFill>
                  <a:srgbClr val="7030A0"/>
                </a:solidFill>
              </a:rPr>
              <a:t>decrease</a:t>
            </a:r>
            <a:r>
              <a:rPr lang="en-US" dirty="0"/>
              <a:t> in expectation.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Number of </a:t>
            </a:r>
            <a:r>
              <a:rPr lang="en-US" dirty="0">
                <a:solidFill>
                  <a:srgbClr val="7030A0"/>
                </a:solidFill>
              </a:rPr>
              <a:t>proclaimed true leaves</a:t>
            </a:r>
            <a:r>
              <a:rPr lang="en-US" dirty="0"/>
              <a:t> in the tree.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Distribution of depths </a:t>
            </a:r>
            <a:r>
              <a:rPr lang="en-US" dirty="0"/>
              <a:t>in proclaimed true subtree.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807B4D-8C4D-40FD-9CA4-E95E5233397B}"/>
              </a:ext>
            </a:extLst>
          </p:cNvPr>
          <p:cNvSpPr/>
          <p:nvPr/>
        </p:nvSpPr>
        <p:spPr>
          <a:xfrm>
            <a:off x="10651399" y="5958793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98FB51-DD71-4803-8DFF-97AF20E4E31C}"/>
              </a:ext>
            </a:extLst>
          </p:cNvPr>
          <p:cNvSpPr/>
          <p:nvPr/>
        </p:nvSpPr>
        <p:spPr>
          <a:xfrm>
            <a:off x="9677226" y="5968055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3BFDDF-00E1-41CF-8616-7E7D19112AD9}"/>
              </a:ext>
            </a:extLst>
          </p:cNvPr>
          <p:cNvSpPr/>
          <p:nvPr/>
        </p:nvSpPr>
        <p:spPr>
          <a:xfrm>
            <a:off x="8705679" y="5969334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3FDC26-0F8F-41CA-9937-A3BDF1D2EE88}"/>
              </a:ext>
            </a:extLst>
          </p:cNvPr>
          <p:cNvSpPr txBox="1"/>
          <p:nvPr/>
        </p:nvSpPr>
        <p:spPr>
          <a:xfrm>
            <a:off x="10624180" y="6016823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60E86F-F4DA-4218-8A08-6C748D82A76B}"/>
              </a:ext>
            </a:extLst>
          </p:cNvPr>
          <p:cNvSpPr txBox="1"/>
          <p:nvPr/>
        </p:nvSpPr>
        <p:spPr>
          <a:xfrm>
            <a:off x="9650007" y="600678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CDD200-2421-48DB-9001-1B3610DA7D7E}"/>
              </a:ext>
            </a:extLst>
          </p:cNvPr>
          <p:cNvSpPr txBox="1"/>
          <p:nvPr/>
        </p:nvSpPr>
        <p:spPr>
          <a:xfrm>
            <a:off x="8678460" y="600678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E8ED45E-325E-4C76-8B93-B8B03D272307}"/>
              </a:ext>
            </a:extLst>
          </p:cNvPr>
          <p:cNvSpPr/>
          <p:nvPr/>
        </p:nvSpPr>
        <p:spPr>
          <a:xfrm>
            <a:off x="7850131" y="5968578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4FD0-2D20-451A-9E2C-DF8D4C874033}"/>
              </a:ext>
            </a:extLst>
          </p:cNvPr>
          <p:cNvSpPr/>
          <p:nvPr/>
        </p:nvSpPr>
        <p:spPr>
          <a:xfrm>
            <a:off x="6903177" y="5968055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53BA327-39BC-4186-B3E9-29C0AD15009B}"/>
              </a:ext>
            </a:extLst>
          </p:cNvPr>
          <p:cNvSpPr/>
          <p:nvPr/>
        </p:nvSpPr>
        <p:spPr>
          <a:xfrm>
            <a:off x="5931630" y="5969334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EF868D-48D3-4D95-9F1D-444B71504736}"/>
              </a:ext>
            </a:extLst>
          </p:cNvPr>
          <p:cNvSpPr txBox="1"/>
          <p:nvPr/>
        </p:nvSpPr>
        <p:spPr>
          <a:xfrm>
            <a:off x="7822912" y="6026608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4669B5-7772-4DBC-9A65-085D7B8957C7}"/>
              </a:ext>
            </a:extLst>
          </p:cNvPr>
          <p:cNvSpPr txBox="1"/>
          <p:nvPr/>
        </p:nvSpPr>
        <p:spPr>
          <a:xfrm>
            <a:off x="6875958" y="600678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8BBC1F-76F2-440F-9CC4-ECE9D1B5A8EF}"/>
              </a:ext>
            </a:extLst>
          </p:cNvPr>
          <p:cNvSpPr txBox="1"/>
          <p:nvPr/>
        </p:nvSpPr>
        <p:spPr>
          <a:xfrm>
            <a:off x="5904411" y="6006785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8D7EE2-0410-4D59-87DA-0975789CE11D}"/>
              </a:ext>
            </a:extLst>
          </p:cNvPr>
          <p:cNvSpPr/>
          <p:nvPr/>
        </p:nvSpPr>
        <p:spPr>
          <a:xfrm>
            <a:off x="9677226" y="5356031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3F9A30-85E0-4F59-A3F5-00F76647A33E}"/>
              </a:ext>
            </a:extLst>
          </p:cNvPr>
          <p:cNvSpPr/>
          <p:nvPr/>
        </p:nvSpPr>
        <p:spPr>
          <a:xfrm>
            <a:off x="8705679" y="5357310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0FD758-4E91-48A3-8FD2-8789DF276E5C}"/>
              </a:ext>
            </a:extLst>
          </p:cNvPr>
          <p:cNvSpPr txBox="1"/>
          <p:nvPr/>
        </p:nvSpPr>
        <p:spPr>
          <a:xfrm>
            <a:off x="9650007" y="539476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FC199A-DE54-4084-9F2D-9A2D817531B3}"/>
              </a:ext>
            </a:extLst>
          </p:cNvPr>
          <p:cNvSpPr txBox="1"/>
          <p:nvPr/>
        </p:nvSpPr>
        <p:spPr>
          <a:xfrm>
            <a:off x="8678460" y="539476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10C86CF-65BB-4D19-B607-2D0253B54F72}"/>
              </a:ext>
            </a:extLst>
          </p:cNvPr>
          <p:cNvSpPr/>
          <p:nvPr/>
        </p:nvSpPr>
        <p:spPr>
          <a:xfrm>
            <a:off x="7850131" y="5356554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5A49ABC-1A93-4B9D-87EE-F1091AADD4B0}"/>
              </a:ext>
            </a:extLst>
          </p:cNvPr>
          <p:cNvSpPr/>
          <p:nvPr/>
        </p:nvSpPr>
        <p:spPr>
          <a:xfrm>
            <a:off x="6903177" y="5356031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93A5B5-A763-4C55-BEB6-C0A4B9B05883}"/>
              </a:ext>
            </a:extLst>
          </p:cNvPr>
          <p:cNvSpPr txBox="1"/>
          <p:nvPr/>
        </p:nvSpPr>
        <p:spPr>
          <a:xfrm>
            <a:off x="7822912" y="5414584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B5B3A2-E25F-4177-A048-96BB538A7862}"/>
              </a:ext>
            </a:extLst>
          </p:cNvPr>
          <p:cNvSpPr txBox="1"/>
          <p:nvPr/>
        </p:nvSpPr>
        <p:spPr>
          <a:xfrm>
            <a:off x="6875958" y="5394761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C2F77ED-B602-47FF-ADDF-3F842AB8F590}"/>
              </a:ext>
            </a:extLst>
          </p:cNvPr>
          <p:cNvSpPr/>
          <p:nvPr/>
        </p:nvSpPr>
        <p:spPr>
          <a:xfrm>
            <a:off x="8235214" y="4695986"/>
            <a:ext cx="381000" cy="37147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676110-E816-4E8F-9FE6-4A598A665BB5}"/>
              </a:ext>
            </a:extLst>
          </p:cNvPr>
          <p:cNvSpPr txBox="1"/>
          <p:nvPr/>
        </p:nvSpPr>
        <p:spPr>
          <a:xfrm>
            <a:off x="8207995" y="4754016"/>
            <a:ext cx="7701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BB04E7B-9D22-4888-A007-AD10760DCA6D}"/>
              </a:ext>
            </a:extLst>
          </p:cNvPr>
          <p:cNvCxnSpPr>
            <a:cxnSpLocks/>
            <a:stCxn id="37" idx="4"/>
            <a:endCxn id="25" idx="0"/>
          </p:cNvCxnSpPr>
          <p:nvPr/>
        </p:nvCxnSpPr>
        <p:spPr>
          <a:xfrm flipH="1">
            <a:off x="6122130" y="5727506"/>
            <a:ext cx="971547" cy="241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C930AA2-C163-4E2E-A1F9-347C4F643C2D}"/>
              </a:ext>
            </a:extLst>
          </p:cNvPr>
          <p:cNvCxnSpPr>
            <a:cxnSpLocks/>
          </p:cNvCxnSpPr>
          <p:nvPr/>
        </p:nvCxnSpPr>
        <p:spPr>
          <a:xfrm>
            <a:off x="7093677" y="5728785"/>
            <a:ext cx="0" cy="27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8DED6AB-03FD-4541-9DD5-E6336AA2BA1A}"/>
              </a:ext>
            </a:extLst>
          </p:cNvPr>
          <p:cNvCxnSpPr>
            <a:cxnSpLocks/>
            <a:stCxn id="36" idx="4"/>
            <a:endCxn id="22" idx="0"/>
          </p:cNvCxnSpPr>
          <p:nvPr/>
        </p:nvCxnSpPr>
        <p:spPr>
          <a:xfrm>
            <a:off x="8040631" y="5728029"/>
            <a:ext cx="0" cy="240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29C953F-9C9C-4B78-9DC1-E78C8A07E01C}"/>
              </a:ext>
            </a:extLst>
          </p:cNvPr>
          <p:cNvCxnSpPr>
            <a:cxnSpLocks/>
          </p:cNvCxnSpPr>
          <p:nvPr/>
        </p:nvCxnSpPr>
        <p:spPr>
          <a:xfrm>
            <a:off x="8897119" y="5718244"/>
            <a:ext cx="0" cy="288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E5CD03E-2BDA-4E5D-ABA8-01300F621185}"/>
              </a:ext>
            </a:extLst>
          </p:cNvPr>
          <p:cNvCxnSpPr>
            <a:cxnSpLocks/>
            <a:stCxn id="32" idx="4"/>
            <a:endCxn id="9" idx="0"/>
          </p:cNvCxnSpPr>
          <p:nvPr/>
        </p:nvCxnSpPr>
        <p:spPr>
          <a:xfrm>
            <a:off x="9867726" y="5727506"/>
            <a:ext cx="0" cy="240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1E1141D-CE32-4124-B9A5-DF65151E02DA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9867727" y="5727506"/>
            <a:ext cx="974172" cy="231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D062CAF-41FF-46D3-B585-4F737F2436E6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8040631" y="5061793"/>
            <a:ext cx="390138" cy="294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5A39487-5ED5-4E20-8E06-F0E39B70B82A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7093677" y="5056125"/>
            <a:ext cx="1332037" cy="299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F9F1E53-ACF1-42A9-96B1-482E3249F93D}"/>
              </a:ext>
            </a:extLst>
          </p:cNvPr>
          <p:cNvCxnSpPr>
            <a:cxnSpLocks/>
            <a:stCxn id="41" idx="4"/>
            <a:endCxn id="33" idx="0"/>
          </p:cNvCxnSpPr>
          <p:nvPr/>
        </p:nvCxnSpPr>
        <p:spPr>
          <a:xfrm>
            <a:off x="8425714" y="5067461"/>
            <a:ext cx="470465" cy="289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3169EAB-0AFE-44DC-820E-BC8FEDC06234}"/>
              </a:ext>
            </a:extLst>
          </p:cNvPr>
          <p:cNvCxnSpPr>
            <a:cxnSpLocks/>
            <a:stCxn id="41" idx="4"/>
            <a:endCxn id="32" idx="0"/>
          </p:cNvCxnSpPr>
          <p:nvPr/>
        </p:nvCxnSpPr>
        <p:spPr>
          <a:xfrm>
            <a:off x="8425714" y="5067461"/>
            <a:ext cx="1442012" cy="288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D8C758FE-FFAF-4434-9148-B71714B9EFC2}"/>
              </a:ext>
            </a:extLst>
          </p:cNvPr>
          <p:cNvSpPr/>
          <p:nvPr/>
        </p:nvSpPr>
        <p:spPr>
          <a:xfrm>
            <a:off x="5358384" y="5786059"/>
            <a:ext cx="6224016" cy="7427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FC6A0D4-8977-4C26-8772-9939FC85ABAD}"/>
              </a:ext>
            </a:extLst>
          </p:cNvPr>
          <p:cNvCxnSpPr/>
          <p:nvPr/>
        </p:nvCxnSpPr>
        <p:spPr>
          <a:xfrm>
            <a:off x="2944368" y="6172200"/>
            <a:ext cx="22219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2AE136E-F53D-4CE8-9860-3A4F038DC114}"/>
              </a:ext>
            </a:extLst>
          </p:cNvPr>
          <p:cNvCxnSpPr>
            <a:cxnSpLocks/>
          </p:cNvCxnSpPr>
          <p:nvPr/>
        </p:nvCxnSpPr>
        <p:spPr>
          <a:xfrm>
            <a:off x="2944368" y="5519928"/>
            <a:ext cx="38313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571CAB4-FE10-4A61-8D6B-A0A5F7C67ABA}"/>
              </a:ext>
            </a:extLst>
          </p:cNvPr>
          <p:cNvCxnSpPr>
            <a:cxnSpLocks/>
          </p:cNvCxnSpPr>
          <p:nvPr/>
        </p:nvCxnSpPr>
        <p:spPr>
          <a:xfrm>
            <a:off x="2944368" y="4876800"/>
            <a:ext cx="50962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62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6069-E3E1-4641-B804-09314E99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Lebesgue’s Mistake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06CF1-FB0F-421C-B5FD-05BAB436D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1904 Lebesgue proved the following theorem: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“A projection of a measurable set is measurable</a:t>
            </a:r>
            <a:r>
              <a:rPr lang="en-US" dirty="0" smtClean="0">
                <a:solidFill>
                  <a:srgbClr val="7030A0"/>
                </a:solidFill>
              </a:rPr>
              <a:t>”</a:t>
            </a:r>
          </a:p>
          <a:p>
            <a:r>
              <a:rPr lang="en-US" dirty="0"/>
              <a:t>According to Google Scholar the paper has 303 citations.</a:t>
            </a:r>
          </a:p>
          <a:p>
            <a:r>
              <a:rPr lang="en-US" dirty="0"/>
              <a:t>Some citations prior to 1917.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BDD34F-A838-4E15-9488-AC60A0405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39" y="3651245"/>
            <a:ext cx="5705475" cy="1095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72E5AD-0525-4F2A-841B-810C673E1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606" y="4996564"/>
            <a:ext cx="4562680" cy="1013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1A09D8-1695-4255-B4D3-387597A84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606" y="6022653"/>
            <a:ext cx="4519765" cy="89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5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6069-E3E1-4641-B804-09314E99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Lebesgue’s Mistake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06CF1-FB0F-421C-B5FD-05BAB436D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1904 Lebesgue proved the following theorem: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“A projection of a measurable set is measurable</a:t>
            </a:r>
            <a:r>
              <a:rPr lang="en-US" dirty="0" smtClean="0">
                <a:solidFill>
                  <a:srgbClr val="7030A0"/>
                </a:solidFill>
              </a:rPr>
              <a:t>”</a:t>
            </a:r>
          </a:p>
          <a:p>
            <a:r>
              <a:rPr lang="en-US" dirty="0"/>
              <a:t>According to Google Scholar the paper has 303 citations.</a:t>
            </a:r>
          </a:p>
          <a:p>
            <a:r>
              <a:rPr lang="en-US" dirty="0"/>
              <a:t>Some citations prior to 1917</a:t>
            </a:r>
            <a:r>
              <a:rPr lang="en-US" dirty="0" smtClean="0"/>
              <a:t>.</a:t>
            </a:r>
          </a:p>
          <a:p>
            <a:r>
              <a:rPr lang="en-US" dirty="0"/>
              <a:t>In 1917 </a:t>
            </a:r>
            <a:r>
              <a:rPr lang="en-US" dirty="0" err="1"/>
              <a:t>Suslin</a:t>
            </a:r>
            <a:r>
              <a:rPr lang="en-US" dirty="0"/>
              <a:t> discovered a counterexample: </a:t>
            </a:r>
          </a:p>
          <a:p>
            <a:pPr marL="393192" lvl="1" indent="0">
              <a:buNone/>
            </a:pPr>
            <a:r>
              <a:rPr lang="en-US" dirty="0">
                <a:solidFill>
                  <a:srgbClr val="7030A0"/>
                </a:solidFill>
              </a:rPr>
              <a:t>	“There exists a projection of measurable set which is not </a:t>
            </a:r>
            <a:r>
              <a:rPr lang="en-US" dirty="0" err="1">
                <a:solidFill>
                  <a:srgbClr val="7030A0"/>
                </a:solidFill>
              </a:rPr>
              <a:t>mesurable</a:t>
            </a:r>
            <a:r>
              <a:rPr lang="en-US" dirty="0">
                <a:solidFill>
                  <a:srgbClr val="7030A0"/>
                </a:solidFill>
              </a:rPr>
              <a:t>”</a:t>
            </a:r>
          </a:p>
          <a:p>
            <a:r>
              <a:rPr lang="en-US" dirty="0"/>
              <a:t>Happy ending: The field of “Descriptive set theory” was born.</a:t>
            </a:r>
          </a:p>
          <a:p>
            <a:r>
              <a:rPr lang="en-US" b="1" dirty="0"/>
              <a:t>Did the mistake propagate?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2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6069-E3E1-4641-B804-09314E99E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6753"/>
            <a:ext cx="10972800" cy="1143000"/>
          </a:xfrm>
        </p:spPr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E5544F-E517-4C01-9863-04F27405B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261" y="4407249"/>
            <a:ext cx="557348" cy="31678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9E9C82-5391-4065-BCAF-01FFF19F5AC2}"/>
              </a:ext>
            </a:extLst>
          </p:cNvPr>
          <p:cNvCxnSpPr>
            <a:cxnSpLocks/>
          </p:cNvCxnSpPr>
          <p:nvPr/>
        </p:nvCxnSpPr>
        <p:spPr>
          <a:xfrm>
            <a:off x="5114368" y="1851221"/>
            <a:ext cx="15766" cy="30301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E24AE1-24B6-4BE7-8BB5-6510594C41BA}"/>
              </a:ext>
            </a:extLst>
          </p:cNvPr>
          <p:cNvCxnSpPr>
            <a:cxnSpLocks/>
          </p:cNvCxnSpPr>
          <p:nvPr/>
        </p:nvCxnSpPr>
        <p:spPr>
          <a:xfrm>
            <a:off x="5114369" y="3564872"/>
            <a:ext cx="623887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2E0FA2-9A3E-D95C-FB9B-F8862B6A9FC5}"/>
              </a:ext>
            </a:extLst>
          </p:cNvPr>
          <p:cNvSpPr txBox="1"/>
          <p:nvPr/>
        </p:nvSpPr>
        <p:spPr>
          <a:xfrm>
            <a:off x="609600" y="2613270"/>
            <a:ext cx="4092053" cy="20313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0" i="0" dirty="0">
                <a:solidFill>
                  <a:srgbClr val="1A1A1A"/>
                </a:solidFill>
                <a:effectLst/>
                <a:latin typeface="inherit"/>
              </a:rPr>
              <a:t>Dietary Fats, Carbohydrates and Atherosclerotic Vascular Disease</a:t>
            </a:r>
            <a:endParaRPr lang="en-US" b="0" i="0" dirty="0">
              <a:solidFill>
                <a:srgbClr val="1A1A1A"/>
              </a:solidFill>
              <a:effectLst/>
              <a:latin typeface="ff-quadraat-web-pro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List of </a:t>
            </a:r>
            <a:r>
              <a:rPr lang="en-US" b="0" i="0" dirty="0" err="1">
                <a:solidFill>
                  <a:srgbClr val="4D4D4D"/>
                </a:solidFill>
                <a:effectLst/>
                <a:latin typeface="ff-quadraat-web-pro"/>
              </a:rPr>
              <a:t>authors.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inherit"/>
              </a:rPr>
              <a:t>Robert</a:t>
            </a:r>
            <a:r>
              <a:rPr lang="en-US" b="0" i="0" dirty="0">
                <a:solidFill>
                  <a:srgbClr val="666666"/>
                </a:solidFill>
                <a:effectLst/>
                <a:latin typeface="inherit"/>
              </a:rPr>
              <a:t> B.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inherit"/>
              </a:rPr>
              <a:t>McGandy</a:t>
            </a:r>
            <a:r>
              <a:rPr lang="en-US" b="0" i="0" dirty="0">
                <a:solidFill>
                  <a:srgbClr val="666666"/>
                </a:solidFill>
                <a:effectLst/>
                <a:latin typeface="inherit"/>
              </a:rPr>
              <a:t>, M.D.</a:t>
            </a:r>
            <a:r>
              <a:rPr lang="en-US" b="0" i="0" u="none" strike="noStrike" baseline="30000" dirty="0">
                <a:solidFill>
                  <a:srgbClr val="084E9B"/>
                </a:solidFill>
                <a:effectLst/>
                <a:latin typeface="inherit"/>
                <a:hlinkClick r:id="rId3"/>
              </a:rPr>
              <a:t>†</a:t>
            </a:r>
            <a:r>
              <a:rPr lang="en-US" b="0" i="0" dirty="0">
                <a:solidFill>
                  <a:srgbClr val="666666"/>
                </a:solidFill>
                <a:effectLst/>
                <a:latin typeface="inherit"/>
              </a:rPr>
              <a:t>, 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inherit"/>
              </a:rPr>
              <a:t>D.M.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inherit"/>
              </a:rPr>
              <a:t>Hegsted</a:t>
            </a:r>
            <a:r>
              <a:rPr lang="en-US" b="0" i="0" dirty="0">
                <a:solidFill>
                  <a:srgbClr val="666666"/>
                </a:solidFill>
                <a:effectLst/>
                <a:latin typeface="inherit"/>
              </a:rPr>
              <a:t>, Ph.D.</a:t>
            </a:r>
            <a:r>
              <a:rPr lang="en-US" b="0" i="0" u="none" strike="noStrike" baseline="30000" dirty="0">
                <a:solidFill>
                  <a:srgbClr val="084E9B"/>
                </a:solidFill>
                <a:effectLst/>
                <a:latin typeface="inherit"/>
                <a:hlinkClick r:id="rId4"/>
              </a:rPr>
              <a:t>‡</a:t>
            </a:r>
            <a:r>
              <a:rPr lang="en-US" b="0" i="0" dirty="0">
                <a:solidFill>
                  <a:srgbClr val="666666"/>
                </a:solidFill>
                <a:effectLst/>
                <a:latin typeface="inherit"/>
              </a:rPr>
              <a:t>, 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inherit"/>
              </a:rPr>
              <a:t>and F. J. Stare, M.D.</a:t>
            </a:r>
            <a:r>
              <a:rPr lang="en-US" b="0" i="0" u="none" strike="noStrike" baseline="30000" dirty="0">
                <a:solidFill>
                  <a:srgbClr val="084E9B"/>
                </a:solidFill>
                <a:effectLst/>
                <a:latin typeface="inherit"/>
                <a:hlinkClick r:id="rId5"/>
              </a:rPr>
              <a:t>§</a:t>
            </a:r>
            <a:endParaRPr lang="en-US" b="0" i="0" u="none" strike="noStrike" baseline="30000" dirty="0">
              <a:solidFill>
                <a:srgbClr val="084E9B"/>
              </a:solidFill>
              <a:effectLst/>
              <a:latin typeface="inherit"/>
            </a:endParaRPr>
          </a:p>
          <a:p>
            <a:pPr algn="ctr" fontAlgn="base"/>
            <a:r>
              <a:rPr lang="en-US" baseline="30000" dirty="0">
                <a:solidFill>
                  <a:srgbClr val="084E9B"/>
                </a:solidFill>
                <a:latin typeface="inherit"/>
              </a:rPr>
              <a:t>1967</a:t>
            </a:r>
            <a:endParaRPr lang="en-US" b="0" i="0" dirty="0">
              <a:solidFill>
                <a:srgbClr val="666666"/>
              </a:solidFill>
              <a:effectLst/>
              <a:latin typeface="inheri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CACB4F-5F88-1487-998B-1E9D88F2F0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7" y="1999265"/>
            <a:ext cx="3505200" cy="571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F0466D-76E1-74B6-3C7D-A1B7A4431D09}"/>
              </a:ext>
            </a:extLst>
          </p:cNvPr>
          <p:cNvSpPr txBox="1"/>
          <p:nvPr/>
        </p:nvSpPr>
        <p:spPr>
          <a:xfrm>
            <a:off x="5114368" y="1977763"/>
            <a:ext cx="6238876" cy="193899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7"/>
              </a:rPr>
              <a:t>Dietary fats, carbohydrates and atherosclerotic vascular disease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200" b="0" i="0" dirty="0">
                <a:solidFill>
                  <a:srgbClr val="006621"/>
                </a:solidFill>
                <a:effectLst/>
                <a:latin typeface="Arial" panose="020B0604020202020204" pitchFamily="34" charset="0"/>
              </a:rPr>
              <a:t>RB </a:t>
            </a:r>
            <a:r>
              <a:rPr lang="en-US" sz="1200" b="0" i="0" dirty="0" err="1">
                <a:solidFill>
                  <a:srgbClr val="006621"/>
                </a:solidFill>
                <a:effectLst/>
                <a:latin typeface="Arial" panose="020B0604020202020204" pitchFamily="34" charset="0"/>
              </a:rPr>
              <a:t>McGandy</a:t>
            </a:r>
            <a:r>
              <a:rPr lang="en-US" sz="1200" b="0" i="0" dirty="0">
                <a:solidFill>
                  <a:srgbClr val="006621"/>
                </a:solidFill>
                <a:effectLst/>
                <a:latin typeface="Arial" panose="020B0604020202020204" pitchFamily="34" charset="0"/>
              </a:rPr>
              <a:t>, DM </a:t>
            </a:r>
            <a:r>
              <a:rPr lang="en-US" sz="1200" b="0" i="0" dirty="0" err="1">
                <a:solidFill>
                  <a:srgbClr val="006621"/>
                </a:solidFill>
                <a:effectLst/>
                <a:latin typeface="Arial" panose="020B0604020202020204" pitchFamily="34" charset="0"/>
              </a:rPr>
              <a:t>Hegsted</a:t>
            </a:r>
            <a:r>
              <a:rPr lang="en-US" sz="1200" b="0" i="0" dirty="0">
                <a:solidFill>
                  <a:srgbClr val="006621"/>
                </a:solidFill>
                <a:effectLst/>
                <a:latin typeface="Arial" panose="020B0604020202020204" pitchFamily="34" charset="0"/>
              </a:rPr>
              <a:t>… - New England Journal of …, 1967 - Mass Medical Soc</a:t>
            </a:r>
          </a:p>
          <a:p>
            <a:pPr algn="l"/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THERE is considerable evidence relating nutrition, presumably through its influence on the</a:t>
            </a:r>
            <a:b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levels of circulating lipids, to the relentless progression of atherosclerotic vascular disease …</a:t>
            </a:r>
          </a:p>
          <a:p>
            <a:pPr algn="l"/>
            <a:r>
              <a:rPr lang="en-US" sz="1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Save</a:t>
            </a:r>
            <a:r>
              <a:rPr lang="en-US" sz="1200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Cite</a:t>
            </a:r>
            <a:r>
              <a:rPr lang="en-US" sz="1200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8"/>
              </a:rPr>
              <a:t>Cited by 180</a:t>
            </a:r>
            <a:r>
              <a:rPr lang="en-US" sz="1200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9"/>
              </a:rPr>
              <a:t>Related articles</a:t>
            </a:r>
            <a:endParaRPr lang="en-US" sz="1200" b="0" i="0" dirty="0">
              <a:solidFill>
                <a:srgbClr val="777777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E.G: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EAD692-4B2D-E4EB-1268-0536F18AEE69}"/>
              </a:ext>
            </a:extLst>
          </p:cNvPr>
          <p:cNvSpPr txBox="1"/>
          <p:nvPr/>
        </p:nvSpPr>
        <p:spPr>
          <a:xfrm>
            <a:off x="5114368" y="3865691"/>
            <a:ext cx="6590715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10"/>
              </a:rPr>
              <a:t>Epidemiology as a guide to clinical decisions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200" b="0" i="0" dirty="0">
                <a:solidFill>
                  <a:srgbClr val="006621"/>
                </a:solidFill>
                <a:effectLst/>
                <a:latin typeface="Arial" panose="020B0604020202020204" pitchFamily="34" charset="0"/>
              </a:rPr>
              <a:t>SB </a:t>
            </a:r>
            <a:r>
              <a:rPr lang="en-US" sz="1200" b="0" i="0" dirty="0" err="1">
                <a:solidFill>
                  <a:srgbClr val="006621"/>
                </a:solidFill>
                <a:effectLst/>
                <a:latin typeface="Arial" panose="020B0604020202020204" pitchFamily="34" charset="0"/>
              </a:rPr>
              <a:t>Hulley</a:t>
            </a:r>
            <a:r>
              <a:rPr lang="en-US" sz="1200" b="0" i="0" dirty="0">
                <a:solidFill>
                  <a:srgbClr val="006621"/>
                </a:solidFill>
                <a:effectLst/>
                <a:latin typeface="Arial" panose="020B0604020202020204" pitchFamily="34" charset="0"/>
              </a:rPr>
              <a:t>, RH Rosenman, RD </a:t>
            </a:r>
            <a:r>
              <a:rPr lang="en-US" sz="1200" b="0" i="0" dirty="0" err="1">
                <a:solidFill>
                  <a:srgbClr val="006621"/>
                </a:solidFill>
                <a:effectLst/>
                <a:latin typeface="Arial" panose="020B0604020202020204" pitchFamily="34" charset="0"/>
              </a:rPr>
              <a:t>Bawol</a:t>
            </a:r>
            <a:r>
              <a:rPr lang="en-US" sz="1200" b="0" i="0" dirty="0">
                <a:solidFill>
                  <a:srgbClr val="006621"/>
                </a:solidFill>
                <a:effectLst/>
                <a:latin typeface="Arial" panose="020B0604020202020204" pitchFamily="34" charset="0"/>
              </a:rPr>
              <a:t>, RJ Brand - Nutrition Today, 1980 - </a:t>
            </a:r>
            <a:r>
              <a:rPr lang="en-US" sz="1200" b="0" i="0" dirty="0" err="1">
                <a:solidFill>
                  <a:srgbClr val="006621"/>
                </a:solidFill>
                <a:effectLst/>
                <a:latin typeface="Arial" panose="020B0604020202020204" pitchFamily="34" charset="0"/>
              </a:rPr>
              <a:t>journals.lww.com</a:t>
            </a:r>
            <a:endParaRPr lang="en-US" sz="1200" b="0" i="0" dirty="0">
              <a:solidFill>
                <a:srgbClr val="006621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Epidemiology Page 1 Epidemiology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 Guide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Clinical Decisions The association between</a:t>
            </a:r>
            <a:b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Triglyceride and coronary heart disease is discussed in this report of work supported by a …</a:t>
            </a:r>
          </a:p>
          <a:p>
            <a:pPr algn="l"/>
            <a:r>
              <a:rPr lang="en-US" sz="1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Save</a:t>
            </a:r>
            <a:r>
              <a:rPr lang="en-US" sz="1200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Cite</a:t>
            </a:r>
            <a:r>
              <a:rPr lang="en-US" sz="1200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11"/>
              </a:rPr>
              <a:t>Cited by 965</a:t>
            </a:r>
            <a:r>
              <a:rPr lang="en-US" sz="1200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12"/>
              </a:rPr>
              <a:t>Related articles</a:t>
            </a:r>
            <a:r>
              <a:rPr lang="en-US" sz="1200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13"/>
              </a:rPr>
              <a:t>All 13 versions</a:t>
            </a:r>
            <a:endParaRPr lang="en-US" sz="1200" b="0" i="0" dirty="0">
              <a:solidFill>
                <a:srgbClr val="77777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4704F8-FE51-82B0-31C6-55E062F649CD}"/>
              </a:ext>
            </a:extLst>
          </p:cNvPr>
          <p:cNvSpPr txBox="1"/>
          <p:nvPr/>
        </p:nvSpPr>
        <p:spPr>
          <a:xfrm>
            <a:off x="365892" y="4910181"/>
            <a:ext cx="11668453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In the 1960s, the sugar industry funded research that downplayed the risks of 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sugar and highlighted the hazards of fat, 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according to </a:t>
            </a:r>
            <a:r>
              <a:rPr lang="en-US" b="0" i="0" u="none" strike="noStrike" dirty="0">
                <a:solidFill>
                  <a:srgbClr val="5076B8"/>
                </a:solidFill>
                <a:effectLst/>
                <a:latin typeface="Georgia" panose="02040502050405020303" pitchFamily="18" charset="0"/>
                <a:hlinkClick r:id="rId14"/>
              </a:rPr>
              <a:t>a newly published article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in </a:t>
            </a:r>
            <a:r>
              <a:rPr lang="en-US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JAMA Internal Medicine.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CDE30C-F7E6-E47E-3AD8-954D6ADE57DB}"/>
              </a:ext>
            </a:extLst>
          </p:cNvPr>
          <p:cNvSpPr txBox="1"/>
          <p:nvPr/>
        </p:nvSpPr>
        <p:spPr>
          <a:xfrm>
            <a:off x="783737" y="5712537"/>
            <a:ext cx="9501351" cy="11079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b="1" i="0" dirty="0">
                <a:solidFill>
                  <a:srgbClr val="006E96"/>
                </a:solidFill>
                <a:effectLst/>
                <a:latin typeface="Guardian TextSans Web"/>
              </a:rPr>
              <a:t>Special Communication</a:t>
            </a:r>
          </a:p>
          <a:p>
            <a:pPr algn="l"/>
            <a:r>
              <a:rPr lang="en-US" sz="1200" b="0" i="0" dirty="0">
                <a:solidFill>
                  <a:srgbClr val="333333"/>
                </a:solidFill>
                <a:effectLst/>
                <a:latin typeface="Guardian TextSans Web"/>
              </a:rPr>
              <a:t>November 2016</a:t>
            </a:r>
          </a:p>
          <a:p>
            <a:pPr algn="l"/>
            <a:r>
              <a:rPr lang="en-US" sz="1200" b="1" i="0" dirty="0">
                <a:solidFill>
                  <a:srgbClr val="333333"/>
                </a:solidFill>
                <a:effectLst/>
                <a:latin typeface="Guardian TextSans Web"/>
              </a:rPr>
              <a:t>Sugar Industry and Coronary Heart Disease </a:t>
            </a:r>
            <a:r>
              <a:rPr lang="en-US" sz="1200" b="1" i="0" dirty="0" err="1">
                <a:solidFill>
                  <a:srgbClr val="333333"/>
                </a:solidFill>
                <a:effectLst/>
                <a:latin typeface="Guardian TextSans Web"/>
              </a:rPr>
              <a:t>Research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Guardian TextSans Web"/>
              </a:rPr>
              <a:t>A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Guardian TextSans Web"/>
              </a:rPr>
              <a:t> Historical Analysis of Internal Industry Documents</a:t>
            </a:r>
            <a:endParaRPr lang="en-US" sz="1200" b="1" i="0" dirty="0">
              <a:solidFill>
                <a:srgbClr val="333333"/>
              </a:solidFill>
              <a:effectLst/>
              <a:latin typeface="Guardian TextSans Web"/>
            </a:endParaRPr>
          </a:p>
          <a:p>
            <a:pPr algn="l"/>
            <a:r>
              <a:rPr lang="en-US" sz="1200" b="0" i="0" u="none" strike="noStrike" dirty="0">
                <a:solidFill>
                  <a:srgbClr val="444444"/>
                </a:solidFill>
                <a:effectLst/>
                <a:latin typeface="Guardian TextSans Web"/>
                <a:hlinkClick r:id="rId15"/>
              </a:rPr>
              <a:t>Cristin E. Kearns, DDS, MBA</a:t>
            </a:r>
            <a:r>
              <a:rPr lang="en-US" sz="1200" b="0" i="0" u="none" strike="noStrike" baseline="30000" dirty="0">
                <a:solidFill>
                  <a:srgbClr val="444444"/>
                </a:solidFill>
                <a:effectLst/>
                <a:latin typeface="Guardian TextSans Web"/>
                <a:hlinkClick r:id="rId15"/>
              </a:rPr>
              <a:t>1,2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Guardian TextSans Web"/>
              </a:rPr>
              <a:t>; </a:t>
            </a:r>
            <a:r>
              <a:rPr lang="en-US" sz="1200" b="0" i="0" u="none" strike="noStrike" dirty="0">
                <a:solidFill>
                  <a:srgbClr val="444444"/>
                </a:solidFill>
                <a:effectLst/>
                <a:latin typeface="Guardian TextSans Web"/>
                <a:hlinkClick r:id="rId16"/>
              </a:rPr>
              <a:t>Laura A. Schmidt, PhD, MSW, MPH</a:t>
            </a:r>
            <a:r>
              <a:rPr lang="en-US" sz="1200" b="0" i="0" u="none" strike="noStrike" baseline="30000" dirty="0">
                <a:solidFill>
                  <a:srgbClr val="444444"/>
                </a:solidFill>
                <a:effectLst/>
                <a:latin typeface="Guardian TextSans Web"/>
                <a:hlinkClick r:id="rId16"/>
              </a:rPr>
              <a:t>1,3,4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Guardian TextSans Web"/>
              </a:rPr>
              <a:t>; </a:t>
            </a:r>
            <a:r>
              <a:rPr lang="en-US" sz="1200" b="0" i="0" u="none" strike="noStrike" dirty="0">
                <a:solidFill>
                  <a:srgbClr val="444444"/>
                </a:solidFill>
                <a:effectLst/>
                <a:latin typeface="Guardian TextSans Web"/>
                <a:hlinkClick r:id="rId17"/>
              </a:rPr>
              <a:t>Stanton A. Glantz, PhD</a:t>
            </a:r>
            <a:r>
              <a:rPr lang="en-US" sz="1200" b="0" i="0" u="none" strike="noStrike" baseline="30000" dirty="0">
                <a:solidFill>
                  <a:srgbClr val="444444"/>
                </a:solidFill>
                <a:effectLst/>
                <a:latin typeface="Guardian TextSans Web"/>
                <a:hlinkClick r:id="rId17"/>
              </a:rPr>
              <a:t>1,5,6,7,8</a:t>
            </a:r>
            <a:endParaRPr lang="en-US" sz="1200" b="0" i="0" dirty="0">
              <a:solidFill>
                <a:srgbClr val="333333"/>
              </a:solidFill>
              <a:effectLst/>
              <a:latin typeface="Guardian TextSans Web"/>
            </a:endParaRPr>
          </a:p>
          <a:p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61939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6069-E3E1-4641-B804-09314E99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13B1D-536F-4E22-B36C-98062A06E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70954"/>
            <a:ext cx="3546874" cy="29829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BDD34F-A838-4E15-9488-AC60A0405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39" y="3170954"/>
            <a:ext cx="5705475" cy="1095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4A28B4-B5D5-4F92-A80D-75B1D73944CC}"/>
              </a:ext>
            </a:extLst>
          </p:cNvPr>
          <p:cNvSpPr/>
          <p:nvPr/>
        </p:nvSpPr>
        <p:spPr>
          <a:xfrm>
            <a:off x="6975566" y="3979817"/>
            <a:ext cx="879565" cy="2612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72E5AD-0525-4F2A-841B-810C673E1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606" y="4488565"/>
            <a:ext cx="4562680" cy="10132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AC71E9-19B1-43DB-9792-94B1601D83B3}"/>
              </a:ext>
            </a:extLst>
          </p:cNvPr>
          <p:cNvSpPr/>
          <p:nvPr/>
        </p:nvSpPr>
        <p:spPr>
          <a:xfrm>
            <a:off x="8896350" y="5303085"/>
            <a:ext cx="330381" cy="1595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E5544F-E517-4C01-9863-04F27405B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092" y="5185015"/>
            <a:ext cx="557348" cy="316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A09D8-1695-4255-B4D3-387597A848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606" y="5514654"/>
            <a:ext cx="4519765" cy="89833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9E9C82-5391-4065-BCAF-01FFF19F5AC2}"/>
              </a:ext>
            </a:extLst>
          </p:cNvPr>
          <p:cNvCxnSpPr>
            <a:cxnSpLocks/>
          </p:cNvCxnSpPr>
          <p:nvPr/>
        </p:nvCxnSpPr>
        <p:spPr>
          <a:xfrm>
            <a:off x="5029200" y="3000375"/>
            <a:ext cx="0" cy="375285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E24AE1-24B6-4BE7-8BB5-6510594C41BA}"/>
              </a:ext>
            </a:extLst>
          </p:cNvPr>
          <p:cNvCxnSpPr>
            <a:cxnSpLocks/>
          </p:cNvCxnSpPr>
          <p:nvPr/>
        </p:nvCxnSpPr>
        <p:spPr>
          <a:xfrm>
            <a:off x="5029200" y="4342638"/>
            <a:ext cx="623887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3413E65-D835-4E14-9E6B-FADD19C60443}"/>
              </a:ext>
            </a:extLst>
          </p:cNvPr>
          <p:cNvSpPr txBox="1"/>
          <p:nvPr/>
        </p:nvSpPr>
        <p:spPr>
          <a:xfrm>
            <a:off x="323850" y="1871142"/>
            <a:ext cx="11544300" cy="89255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/>
              <a:t>Question</a:t>
            </a:r>
            <a:endParaRPr lang="en-US" sz="2600" u="sng" dirty="0"/>
          </a:p>
          <a:p>
            <a:r>
              <a:rPr lang="en-US" sz="2600" dirty="0"/>
              <a:t>Can we guarantee that the effects caused by a single error do not propagate?</a:t>
            </a:r>
          </a:p>
        </p:txBody>
      </p:sp>
    </p:spTree>
    <p:extLst>
      <p:ext uri="{BB962C8B-B14F-4D97-AF65-F5344CB8AC3E}">
        <p14:creationId xmlns:p14="http://schemas.microsoft.com/office/powerpoint/2010/main" val="142041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AE962-6E19-4077-B5CD-96AB23A06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Knowledge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359F2-E540-46F6-86E9-F4D897B8C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paper we model the process of accumulating knowledge.</a:t>
            </a:r>
          </a:p>
          <a:p>
            <a:r>
              <a:rPr lang="en-US" dirty="0"/>
              <a:t>Main properties:</a:t>
            </a:r>
          </a:p>
          <a:p>
            <a:pPr lvl="1"/>
            <a:r>
              <a:rPr lang="en-US" dirty="0"/>
              <a:t>New “units of knowledge” build upon previous units.</a:t>
            </a:r>
          </a:p>
          <a:p>
            <a:pPr lvl="1"/>
            <a:r>
              <a:rPr lang="en-US" dirty="0"/>
              <a:t>Errors are sometimes introduced and may propagate forward.</a:t>
            </a:r>
          </a:p>
          <a:p>
            <a:pPr lvl="1"/>
            <a:r>
              <a:rPr lang="en-US" dirty="0"/>
              <a:t>Errors can be checked and removed from the process.</a:t>
            </a:r>
          </a:p>
          <a:p>
            <a:r>
              <a:rPr lang="en-US" dirty="0"/>
              <a:t>We study </a:t>
            </a:r>
            <a:r>
              <a:rPr lang="en-US" b="1" dirty="0"/>
              <a:t>structural properties </a:t>
            </a:r>
            <a:r>
              <a:rPr lang="en-US" dirty="0"/>
              <a:t>of the process.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70A283-E4F1-4D47-8236-51E730FC2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388" y="4892536"/>
            <a:ext cx="1994914" cy="1825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9E9D67-ADC2-4210-9CC1-52F30DEF6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599" y="4928069"/>
            <a:ext cx="3147867" cy="1824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8DEA32-47F8-4928-87F8-4F8B32AE5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50" y="4850541"/>
            <a:ext cx="2074373" cy="168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3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11200" y="2173856"/>
            <a:ext cx="10623448" cy="1828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/>
              <a:t>The Model</a:t>
            </a:r>
          </a:p>
        </p:txBody>
      </p:sp>
    </p:spTree>
    <p:extLst>
      <p:ext uri="{BB962C8B-B14F-4D97-AF65-F5344CB8AC3E}">
        <p14:creationId xmlns:p14="http://schemas.microsoft.com/office/powerpoint/2010/main" val="326086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37101</TotalTime>
  <Words>1956</Words>
  <Application>Microsoft Office PowerPoint</Application>
  <PresentationFormat>Widescreen</PresentationFormat>
  <Paragraphs>342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Cambria Math</vt:lpstr>
      <vt:lpstr>Century Gothic</vt:lpstr>
      <vt:lpstr>ff-quadraat-web-pro</vt:lpstr>
      <vt:lpstr>Georgia</vt:lpstr>
      <vt:lpstr>Gisha</vt:lpstr>
      <vt:lpstr>Guardian TextSans Web</vt:lpstr>
      <vt:lpstr>inherit</vt:lpstr>
      <vt:lpstr>Palatino Linotype</vt:lpstr>
      <vt:lpstr>Wingdings 2</vt:lpstr>
      <vt:lpstr>Presentation on brainstorming</vt:lpstr>
      <vt:lpstr>Is this correct? Let’s Check!</vt:lpstr>
      <vt:lpstr>Is societal knowledge robust?</vt:lpstr>
      <vt:lpstr>Lebesgue’s Mistake</vt:lpstr>
      <vt:lpstr>Lebesgue’s Mistake</vt:lpstr>
      <vt:lpstr>Lebesgue’s Mistake</vt:lpstr>
      <vt:lpstr>Another Example</vt:lpstr>
      <vt:lpstr>Today</vt:lpstr>
      <vt:lpstr>Cumulative Knowledge Process</vt:lpstr>
      <vt:lpstr>PowerPoint Presentation</vt:lpstr>
      <vt:lpstr>Representation of Knowledge</vt:lpstr>
      <vt:lpstr>Representation of Knowledge</vt:lpstr>
      <vt:lpstr>The Model </vt:lpstr>
      <vt:lpstr>Accumulating Knowledge </vt:lpstr>
      <vt:lpstr>Injection of Errors</vt:lpstr>
      <vt:lpstr>Aside: Probabilistic Models</vt:lpstr>
      <vt:lpstr>Checking for Errors</vt:lpstr>
      <vt:lpstr>Checking for Errors</vt:lpstr>
      <vt:lpstr>The Model - Summary</vt:lpstr>
      <vt:lpstr>PowerPoint Presentation</vt:lpstr>
      <vt:lpstr>Error Effects</vt:lpstr>
      <vt:lpstr>Error Effects</vt:lpstr>
      <vt:lpstr>Phenomena of interest</vt:lpstr>
      <vt:lpstr>PowerPoint Presentation</vt:lpstr>
      <vt:lpstr>First Result – Depth Matters</vt:lpstr>
      <vt:lpstr>Second Result– Checking Matters</vt:lpstr>
      <vt:lpstr>Further Results</vt:lpstr>
      <vt:lpstr>Proofs? </vt:lpstr>
      <vt:lpstr>Future Directions</vt:lpstr>
      <vt:lpstr>PowerPoint Presentation</vt:lpstr>
      <vt:lpstr>First Result – Depth Matters</vt:lpstr>
      <vt:lpstr>First Result – Depth Matters</vt:lpstr>
      <vt:lpstr>First Result – Depth Matters</vt:lpstr>
      <vt:lpstr>Second Result– Main Ideas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arguments in non-convex optimization: Finding stationary points in low dimension</dc:title>
  <dc:creator>Dan Mikulincer</dc:creator>
  <cp:lastModifiedBy>Madhu Sudan</cp:lastModifiedBy>
  <cp:revision>184</cp:revision>
  <dcterms:created xsi:type="dcterms:W3CDTF">2019-08-09T18:40:16Z</dcterms:created>
  <dcterms:modified xsi:type="dcterms:W3CDTF">2023-03-15T15:26:48Z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MSIP_Label_f42aa342-8706-4288-bd11-ebb85995028c_Enabled">
    <vt:lpwstr>True</vt:lpwstr>
  </property>
  <property fmtid="{D5CDD505-2E9C-101B-9397-08002B2CF9AE}" pid="13" name="MSIP_Label_f42aa342-8706-4288-bd11-ebb85995028c_SiteId">
    <vt:lpwstr>72f988bf-86f1-41af-91ab-2d7cd011db47</vt:lpwstr>
  </property>
  <property fmtid="{D5CDD505-2E9C-101B-9397-08002B2CF9AE}" pid="14" name="MSIP_Label_f42aa342-8706-4288-bd11-ebb85995028c_Owner">
    <vt:lpwstr>t-damiku@microsoft.com</vt:lpwstr>
  </property>
  <property fmtid="{D5CDD505-2E9C-101B-9397-08002B2CF9AE}" pid="15" name="MSIP_Label_f42aa342-8706-4288-bd11-ebb85995028c_SetDate">
    <vt:lpwstr>2019-08-09T19:08:09.7008021Z</vt:lpwstr>
  </property>
  <property fmtid="{D5CDD505-2E9C-101B-9397-08002B2CF9AE}" pid="16" name="MSIP_Label_f42aa342-8706-4288-bd11-ebb85995028c_Name">
    <vt:lpwstr>General</vt:lpwstr>
  </property>
  <property fmtid="{D5CDD505-2E9C-101B-9397-08002B2CF9AE}" pid="17" name="MSIP_Label_f42aa342-8706-4288-bd11-ebb85995028c_Application">
    <vt:lpwstr>Microsoft Azure Information Protection</vt:lpwstr>
  </property>
  <property fmtid="{D5CDD505-2E9C-101B-9397-08002B2CF9AE}" pid="18" name="MSIP_Label_f42aa342-8706-4288-bd11-ebb85995028c_ActionId">
    <vt:lpwstr>5f299107-f57b-474a-8d61-8d8b871f1418</vt:lpwstr>
  </property>
  <property fmtid="{D5CDD505-2E9C-101B-9397-08002B2CF9AE}" pid="19" name="MSIP_Label_f42aa342-8706-4288-bd11-ebb85995028c_Extended_MSFT_Method">
    <vt:lpwstr>Automatic</vt:lpwstr>
  </property>
  <property fmtid="{D5CDD505-2E9C-101B-9397-08002B2CF9AE}" pid="20" name="Sensitivity">
    <vt:lpwstr>General</vt:lpwstr>
  </property>
</Properties>
</file>