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72" r:id="rId2"/>
    <p:sldId id="384" r:id="rId3"/>
    <p:sldId id="356" r:id="rId4"/>
    <p:sldId id="357" r:id="rId5"/>
    <p:sldId id="358" r:id="rId6"/>
    <p:sldId id="359" r:id="rId7"/>
    <p:sldId id="371" r:id="rId8"/>
    <p:sldId id="360" r:id="rId9"/>
    <p:sldId id="354" r:id="rId10"/>
    <p:sldId id="382" r:id="rId11"/>
    <p:sldId id="383" r:id="rId12"/>
    <p:sldId id="364" r:id="rId13"/>
    <p:sldId id="366" r:id="rId14"/>
    <p:sldId id="367" r:id="rId15"/>
    <p:sldId id="385" r:id="rId16"/>
    <p:sldId id="368" r:id="rId17"/>
    <p:sldId id="369" r:id="rId18"/>
    <p:sldId id="365" r:id="rId19"/>
    <p:sldId id="362" r:id="rId20"/>
    <p:sldId id="373" r:id="rId21"/>
    <p:sldId id="372" r:id="rId22"/>
    <p:sldId id="374" r:id="rId23"/>
    <p:sldId id="375" r:id="rId24"/>
    <p:sldId id="376" r:id="rId25"/>
    <p:sldId id="378" r:id="rId26"/>
    <p:sldId id="377" r:id="rId27"/>
    <p:sldId id="379" r:id="rId28"/>
    <p:sldId id="380" r:id="rId29"/>
    <p:sldId id="381" r:id="rId30"/>
    <p:sldId id="3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7461" autoAdjust="0"/>
  </p:normalViewPr>
  <p:slideViewPr>
    <p:cSldViewPr snapToGrid="0">
      <p:cViewPr varScale="1">
        <p:scale>
          <a:sx n="83" d="100"/>
          <a:sy n="83" d="100"/>
        </p:scale>
        <p:origin x="701" y="101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3/11/2023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4276" y="874309"/>
            <a:ext cx="10623448" cy="131967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Is this correct? Let’s Check!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36" y="3505198"/>
            <a:ext cx="1695913" cy="1991305"/>
          </a:xfrm>
          <a:prstGeom prst="rect">
            <a:avLst/>
          </a:prstGeom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3599334" y="2907718"/>
            <a:ext cx="2387452" cy="2472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Dan Mikulincer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6226219" y="2907718"/>
            <a:ext cx="2098778" cy="2472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err="1"/>
              <a:t>Elchanan</a:t>
            </a:r>
            <a:r>
              <a:rPr lang="en-US" sz="1600" dirty="0"/>
              <a:t> Mossel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E6EF8-3CB1-8B9E-858D-EB78839D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73" y="3505198"/>
            <a:ext cx="1581200" cy="19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A1D41EB-DBF3-5185-56E9-9CE9A2C773D5}"/>
              </a:ext>
            </a:extLst>
          </p:cNvPr>
          <p:cNvSpPr txBox="1">
            <a:spLocks/>
          </p:cNvSpPr>
          <p:nvPr/>
        </p:nvSpPr>
        <p:spPr>
          <a:xfrm>
            <a:off x="842790" y="2907718"/>
            <a:ext cx="2387452" cy="2472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err="1"/>
              <a:t>Omri</a:t>
            </a:r>
            <a:r>
              <a:rPr lang="en-US" sz="1600" dirty="0"/>
              <a:t> Ben-Eliezer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C8609-51A6-44B4-99D9-D2A556AFE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524" y="3505198"/>
            <a:ext cx="1684168" cy="1991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8A709-B277-4D3C-93D8-6A1127CD2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767" y="3505198"/>
            <a:ext cx="1727877" cy="199201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6EA7BA5-A6DA-4972-BA43-B7E6354D51C5}"/>
              </a:ext>
            </a:extLst>
          </p:cNvPr>
          <p:cNvSpPr txBox="1">
            <a:spLocks/>
          </p:cNvSpPr>
          <p:nvPr/>
        </p:nvSpPr>
        <p:spPr>
          <a:xfrm>
            <a:off x="8720316" y="2950318"/>
            <a:ext cx="2098778" cy="2472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Madhu Sudan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/>
          </a:bodyPr>
          <a:lstStyle/>
          <a:p>
            <a:r>
              <a:rPr lang="en-US" b="1" dirty="0"/>
              <a:t>Ideally</a:t>
            </a:r>
            <a:r>
              <a:rPr lang="en-US" dirty="0"/>
              <a:t>: Knowledge is stored as </a:t>
            </a:r>
            <a:r>
              <a:rPr lang="en-US" dirty="0">
                <a:solidFill>
                  <a:srgbClr val="7030A0"/>
                </a:solidFill>
              </a:rPr>
              <a:t>Directed Acyclic Graph </a:t>
            </a:r>
            <a:r>
              <a:rPr lang="en-US" dirty="0"/>
              <a:t>(DAG). </a:t>
            </a:r>
          </a:p>
          <a:p>
            <a:pPr lvl="1"/>
            <a:r>
              <a:rPr lang="en-US" dirty="0" smtClean="0"/>
              <a:t>Vertices represent units of knowledge</a:t>
            </a:r>
          </a:p>
          <a:p>
            <a:pPr lvl="1"/>
            <a:r>
              <a:rPr lang="en-US" dirty="0" smtClean="0"/>
              <a:t>Edges </a:t>
            </a:r>
            <a:r>
              <a:rPr lang="en-US" dirty="0"/>
              <a:t>represent </a:t>
            </a:r>
            <a:r>
              <a:rPr lang="en-US" dirty="0" smtClean="0"/>
              <a:t>dependence or “inherited </a:t>
            </a:r>
            <a:r>
              <a:rPr lang="en-US" dirty="0"/>
              <a:t>knowledge”. </a:t>
            </a:r>
          </a:p>
          <a:p>
            <a:pPr lvl="1"/>
            <a:r>
              <a:rPr lang="en-US" dirty="0"/>
              <a:t>E.g. a</a:t>
            </a:r>
            <a:r>
              <a:rPr lang="he-IL" dirty="0"/>
              <a:t> </a:t>
            </a:r>
            <a:r>
              <a:rPr lang="en-US" dirty="0"/>
              <a:t>paper cites</a:t>
            </a:r>
            <a:r>
              <a:rPr lang="he-IL" dirty="0"/>
              <a:t> </a:t>
            </a:r>
            <a:r>
              <a:rPr lang="en-US" dirty="0"/>
              <a:t> several papers.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Would require a proper model of knowledge clustering.</a:t>
            </a:r>
          </a:p>
          <a:p>
            <a:r>
              <a:rPr lang="en-US" b="1" dirty="0"/>
              <a:t>Simplified notion:</a:t>
            </a:r>
            <a:r>
              <a:rPr lang="en-US" dirty="0"/>
              <a:t> Knowledge is </a:t>
            </a:r>
            <a:r>
              <a:rPr lang="en-US" dirty="0">
                <a:solidFill>
                  <a:srgbClr val="7030A0"/>
                </a:solidFill>
              </a:rPr>
              <a:t>represented as a tree</a:t>
            </a:r>
            <a:r>
              <a:rPr lang="en-US" dirty="0"/>
              <a:t>.</a:t>
            </a:r>
            <a:endParaRPr lang="en-US" b="1" dirty="0"/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8DA79-C463-4DB2-8E54-F2A88FA1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901" y="3327400"/>
            <a:ext cx="3337071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/>
          </a:bodyPr>
          <a:lstStyle/>
          <a:p>
            <a:r>
              <a:rPr lang="en-US" b="1" dirty="0"/>
              <a:t>The Knowledge DAG Tree</a:t>
            </a:r>
            <a:r>
              <a:rPr lang="en-US" dirty="0"/>
              <a:t>: In the Cumulative Knowledge Process (CKP) knowledge units are modeled as a tree. </a:t>
            </a:r>
          </a:p>
          <a:p>
            <a:r>
              <a:rPr lang="en-US" dirty="0"/>
              <a:t>A </a:t>
            </a:r>
            <a:r>
              <a:rPr lang="en-US" b="1" dirty="0"/>
              <a:t>node</a:t>
            </a:r>
            <a:r>
              <a:rPr lang="en-US" dirty="0"/>
              <a:t> represents a single “</a:t>
            </a:r>
            <a:r>
              <a:rPr lang="en-US" dirty="0">
                <a:solidFill>
                  <a:srgbClr val="7030A0"/>
                </a:solidFill>
              </a:rPr>
              <a:t>unit of knowledge</a:t>
            </a:r>
            <a:r>
              <a:rPr lang="en-US" dirty="0"/>
              <a:t>” and </a:t>
            </a:r>
            <a:r>
              <a:rPr lang="en-US" b="1" dirty="0"/>
              <a:t>edges</a:t>
            </a:r>
            <a:r>
              <a:rPr lang="en-US" dirty="0"/>
              <a:t> represent the relation of “</a:t>
            </a:r>
            <a:r>
              <a:rPr lang="en-US" dirty="0">
                <a:solidFill>
                  <a:srgbClr val="7030A0"/>
                </a:solidFill>
              </a:rPr>
              <a:t>building upon existing knowledge</a:t>
            </a:r>
            <a:r>
              <a:rPr lang="en-US" dirty="0"/>
              <a:t>”</a:t>
            </a:r>
          </a:p>
          <a:p>
            <a:r>
              <a:rPr lang="en-US" dirty="0"/>
              <a:t>Each node has:</a:t>
            </a:r>
          </a:p>
          <a:p>
            <a:pPr lvl="1"/>
            <a:r>
              <a:rPr lang="en-US" sz="2000" dirty="0"/>
              <a:t>A hidden state </a:t>
            </a:r>
            <a:r>
              <a:rPr lang="en-US" sz="2000" dirty="0">
                <a:solidFill>
                  <a:srgbClr val="7030A0"/>
                </a:solidFill>
              </a:rPr>
              <a:t>conditionally true(CT)/conditionally false(CF)</a:t>
            </a:r>
          </a:p>
          <a:p>
            <a:pPr lvl="1"/>
            <a:r>
              <a:rPr lang="en-US" sz="2000" dirty="0"/>
              <a:t>A public state </a:t>
            </a:r>
            <a:r>
              <a:rPr lang="en-US" sz="2000" dirty="0">
                <a:solidFill>
                  <a:srgbClr val="7030A0"/>
                </a:solidFill>
              </a:rPr>
              <a:t>proclaimed true(PT)/proclaimed false(PF)</a:t>
            </a:r>
          </a:p>
          <a:p>
            <a:pPr lvl="1"/>
            <a:r>
              <a:rPr lang="en-US" sz="2000" dirty="0"/>
              <a:t>A node is considered to hold true knowledge </a:t>
            </a:r>
          </a:p>
          <a:p>
            <a:pPr marL="393192" lvl="1" indent="0">
              <a:buNone/>
            </a:pPr>
            <a:r>
              <a:rPr lang="en-US" sz="2000" dirty="0"/>
              <a:t>     if </a:t>
            </a:r>
            <a:r>
              <a:rPr lang="en-US" sz="2000" b="1" dirty="0"/>
              <a:t>all ancestors are CT</a:t>
            </a:r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E5402A-054B-4FF5-8F93-DA2857C45A10}"/>
              </a:ext>
            </a:extLst>
          </p:cNvPr>
          <p:cNvSpPr/>
          <p:nvPr/>
        </p:nvSpPr>
        <p:spPr>
          <a:xfrm>
            <a:off x="10287001" y="394430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B4B2A-E812-4D65-A542-38D8884A5B50}"/>
              </a:ext>
            </a:extLst>
          </p:cNvPr>
          <p:cNvSpPr/>
          <p:nvPr/>
        </p:nvSpPr>
        <p:spPr>
          <a:xfrm>
            <a:off x="10896600" y="431577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9AEEA-BBD9-4911-B028-ADED3FB75B52}"/>
              </a:ext>
            </a:extLst>
          </p:cNvPr>
          <p:cNvSpPr/>
          <p:nvPr/>
        </p:nvSpPr>
        <p:spPr>
          <a:xfrm>
            <a:off x="9677402" y="431577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DE0B21-1972-4A71-BDA0-C2B18A05F906}"/>
              </a:ext>
            </a:extLst>
          </p:cNvPr>
          <p:cNvSpPr/>
          <p:nvPr/>
        </p:nvSpPr>
        <p:spPr>
          <a:xfrm>
            <a:off x="9677402" y="494871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967B5-9C1A-4B19-92A6-85CFDA92E256}"/>
              </a:ext>
            </a:extLst>
          </p:cNvPr>
          <p:cNvSpPr/>
          <p:nvPr/>
        </p:nvSpPr>
        <p:spPr>
          <a:xfrm>
            <a:off x="11391900" y="494871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4088AA-5552-4E00-A385-F1EF04A9916D}"/>
              </a:ext>
            </a:extLst>
          </p:cNvPr>
          <p:cNvSpPr/>
          <p:nvPr/>
        </p:nvSpPr>
        <p:spPr>
          <a:xfrm>
            <a:off x="10515600" y="495918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B05A02-6C45-4282-B0B5-42343623BAE8}"/>
              </a:ext>
            </a:extLst>
          </p:cNvPr>
          <p:cNvSpPr/>
          <p:nvPr/>
        </p:nvSpPr>
        <p:spPr>
          <a:xfrm>
            <a:off x="9677402" y="563665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6E8ED3-2BCE-431C-B4EE-C8AF4116DB5A}"/>
              </a:ext>
            </a:extLst>
          </p:cNvPr>
          <p:cNvSpPr/>
          <p:nvPr/>
        </p:nvSpPr>
        <p:spPr>
          <a:xfrm>
            <a:off x="9677402" y="6304478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03FB97-77AF-4D75-A8BE-89F89F371A58}"/>
              </a:ext>
            </a:extLst>
          </p:cNvPr>
          <p:cNvSpPr/>
          <p:nvPr/>
        </p:nvSpPr>
        <p:spPr>
          <a:xfrm>
            <a:off x="8982075" y="630447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20EA69-FAE3-40FB-A5BB-D25D601A52F3}"/>
              </a:ext>
            </a:extLst>
          </p:cNvPr>
          <p:cNvSpPr/>
          <p:nvPr/>
        </p:nvSpPr>
        <p:spPr>
          <a:xfrm>
            <a:off x="10515600" y="563665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9BAD9-9D79-4AAB-AB36-12BDFF44AE30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10002606" y="4261376"/>
            <a:ext cx="340191" cy="10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1B2BB3-E200-48A9-AD9A-A02CC5159FF4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10612205" y="4261376"/>
            <a:ext cx="340191" cy="10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A76B82-0AAD-4556-8CA0-DC6B681097FE}"/>
              </a:ext>
            </a:extLst>
          </p:cNvPr>
          <p:cNvCxnSpPr>
            <a:cxnSpLocks/>
            <a:stCxn id="6" idx="4"/>
            <a:endCxn id="10" idx="7"/>
          </p:cNvCxnSpPr>
          <p:nvPr/>
        </p:nvCxnSpPr>
        <p:spPr>
          <a:xfrm flipH="1">
            <a:off x="10840804" y="4687252"/>
            <a:ext cx="246296" cy="32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A027FA-7745-4573-9C7B-440B0153A8B4}"/>
              </a:ext>
            </a:extLst>
          </p:cNvPr>
          <p:cNvCxnSpPr>
            <a:cxnSpLocks/>
            <a:stCxn id="6" idx="4"/>
            <a:endCxn id="9" idx="1"/>
          </p:cNvCxnSpPr>
          <p:nvPr/>
        </p:nvCxnSpPr>
        <p:spPr>
          <a:xfrm>
            <a:off x="11087100" y="4687252"/>
            <a:ext cx="360596" cy="31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CF8577-B2FC-4A22-97FB-25CBF79B9C76}"/>
              </a:ext>
            </a:extLst>
          </p:cNvPr>
          <p:cNvCxnSpPr>
            <a:cxnSpLocks/>
            <a:stCxn id="10" idx="4"/>
            <a:endCxn id="14" idx="0"/>
          </p:cNvCxnSpPr>
          <p:nvPr/>
        </p:nvCxnSpPr>
        <p:spPr>
          <a:xfrm>
            <a:off x="10706100" y="5330664"/>
            <a:ext cx="0" cy="30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EE85D9-BC02-4DDC-9232-1A90EDB6E59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867902" y="4687252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F7E90B-4C4B-4F9A-973D-3D15C25C5B12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9867902" y="5320188"/>
            <a:ext cx="0" cy="31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84BA8B6-3F82-4F03-A137-0E00F97C848A}"/>
              </a:ext>
            </a:extLst>
          </p:cNvPr>
          <p:cNvCxnSpPr>
            <a:cxnSpLocks/>
            <a:stCxn id="11" idx="3"/>
            <a:endCxn id="13" idx="7"/>
          </p:cNvCxnSpPr>
          <p:nvPr/>
        </p:nvCxnSpPr>
        <p:spPr>
          <a:xfrm flipH="1">
            <a:off x="9307279" y="5953730"/>
            <a:ext cx="425919" cy="40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4132A3-3F75-46F4-88BF-1BBB986F0805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9867902" y="6008131"/>
            <a:ext cx="0" cy="29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6BAF58-6922-44B8-B9C8-9E14E9CBB9D9}"/>
              </a:ext>
            </a:extLst>
          </p:cNvPr>
          <p:cNvSpPr txBox="1"/>
          <p:nvPr/>
        </p:nvSpPr>
        <p:spPr>
          <a:xfrm>
            <a:off x="10277479" y="397772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F4E7FB-1005-4AEA-8A2B-15A3C59E3947}"/>
              </a:ext>
            </a:extLst>
          </p:cNvPr>
          <p:cNvSpPr txBox="1"/>
          <p:nvPr/>
        </p:nvSpPr>
        <p:spPr>
          <a:xfrm>
            <a:off x="9662417" y="437848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7E0404-5EF2-41CA-82B2-F70417B2AB50}"/>
              </a:ext>
            </a:extLst>
          </p:cNvPr>
          <p:cNvSpPr txBox="1"/>
          <p:nvPr/>
        </p:nvSpPr>
        <p:spPr>
          <a:xfrm>
            <a:off x="9650183" y="500674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926D8-389E-4D69-9E25-A00BF8349715}"/>
              </a:ext>
            </a:extLst>
          </p:cNvPr>
          <p:cNvSpPr txBox="1"/>
          <p:nvPr/>
        </p:nvSpPr>
        <p:spPr>
          <a:xfrm>
            <a:off x="9650183" y="567538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B7DADE-9289-4CB4-9737-60760AA8CC45}"/>
              </a:ext>
            </a:extLst>
          </p:cNvPr>
          <p:cNvSpPr txBox="1"/>
          <p:nvPr/>
        </p:nvSpPr>
        <p:spPr>
          <a:xfrm>
            <a:off x="9650183" y="634192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6AC822-7E85-453D-8058-F9447693262E}"/>
              </a:ext>
            </a:extLst>
          </p:cNvPr>
          <p:cNvSpPr txBox="1"/>
          <p:nvPr/>
        </p:nvSpPr>
        <p:spPr>
          <a:xfrm>
            <a:off x="10515600" y="56753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B3FEAD-06C6-4B2B-8F5E-9141A31BB11C}"/>
              </a:ext>
            </a:extLst>
          </p:cNvPr>
          <p:cNvSpPr txBox="1"/>
          <p:nvPr/>
        </p:nvSpPr>
        <p:spPr>
          <a:xfrm>
            <a:off x="11377615" y="500674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89568F9-2FB9-4568-8E82-33313871310C}"/>
              </a:ext>
            </a:extLst>
          </p:cNvPr>
          <p:cNvSpPr txBox="1"/>
          <p:nvPr/>
        </p:nvSpPr>
        <p:spPr>
          <a:xfrm>
            <a:off x="10497231" y="500674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146C0E-A2F9-4115-A6F1-D2184AE2103C}"/>
              </a:ext>
            </a:extLst>
          </p:cNvPr>
          <p:cNvSpPr txBox="1"/>
          <p:nvPr/>
        </p:nvSpPr>
        <p:spPr>
          <a:xfrm>
            <a:off x="10896600" y="436799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9EDF64-5E12-4566-B021-20787C9336DA}"/>
              </a:ext>
            </a:extLst>
          </p:cNvPr>
          <p:cNvSpPr txBox="1"/>
          <p:nvPr/>
        </p:nvSpPr>
        <p:spPr>
          <a:xfrm>
            <a:off x="8977991" y="634744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CF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1A1E5EC-B85F-42EA-B590-EFBF7C1AC323}"/>
              </a:ext>
            </a:extLst>
          </p:cNvPr>
          <p:cNvSpPr/>
          <p:nvPr/>
        </p:nvSpPr>
        <p:spPr>
          <a:xfrm>
            <a:off x="10515600" y="4950186"/>
            <a:ext cx="3810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4A1E8E-C1F9-465C-B5F8-59B854991E0E}"/>
              </a:ext>
            </a:extLst>
          </p:cNvPr>
          <p:cNvSpPr/>
          <p:nvPr/>
        </p:nvSpPr>
        <p:spPr>
          <a:xfrm>
            <a:off x="10896600" y="4312147"/>
            <a:ext cx="3810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C171C7-4E63-4746-8AE9-5788085F3D15}"/>
              </a:ext>
            </a:extLst>
          </p:cNvPr>
          <p:cNvSpPr/>
          <p:nvPr/>
        </p:nvSpPr>
        <p:spPr>
          <a:xfrm>
            <a:off x="8982075" y="6305014"/>
            <a:ext cx="3810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ABC3A29D-4FB8-4420-8506-46B76E03CD46}"/>
              </a:ext>
            </a:extLst>
          </p:cNvPr>
          <p:cNvSpPr/>
          <p:nvPr/>
        </p:nvSpPr>
        <p:spPr>
          <a:xfrm>
            <a:off x="10862588" y="5647999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849ED2EB-576C-4840-A901-25C3802786FD}"/>
              </a:ext>
            </a:extLst>
          </p:cNvPr>
          <p:cNvSpPr/>
          <p:nvPr/>
        </p:nvSpPr>
        <p:spPr>
          <a:xfrm>
            <a:off x="11304820" y="4320760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08DCB3D8-6D98-44D6-8C8A-56159C5EF389}"/>
              </a:ext>
            </a:extLst>
          </p:cNvPr>
          <p:cNvSpPr/>
          <p:nvPr/>
        </p:nvSpPr>
        <p:spPr>
          <a:xfrm>
            <a:off x="11767463" y="4959189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1AF465F8-BBB8-47E6-A940-2B59DD1F8C18}"/>
              </a:ext>
            </a:extLst>
          </p:cNvPr>
          <p:cNvSpPr/>
          <p:nvPr/>
        </p:nvSpPr>
        <p:spPr>
          <a:xfrm>
            <a:off x="10853061" y="4991894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06EEC274-6057-4473-87E6-AEFB94493251}"/>
              </a:ext>
            </a:extLst>
          </p:cNvPr>
          <p:cNvSpPr/>
          <p:nvPr/>
        </p:nvSpPr>
        <p:spPr>
          <a:xfrm>
            <a:off x="8610597" y="6304477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083445BE-BE91-46EC-A5CE-0DEFB1E7329D}"/>
              </a:ext>
            </a:extLst>
          </p:cNvPr>
          <p:cNvSpPr/>
          <p:nvPr/>
        </p:nvSpPr>
        <p:spPr>
          <a:xfrm>
            <a:off x="3178629" y="1935480"/>
            <a:ext cx="1445621" cy="459377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Accumulating Knowledge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we have a </a:t>
                </a:r>
                <a:r>
                  <a:rPr lang="en-US" dirty="0">
                    <a:solidFill>
                      <a:srgbClr val="7030A0"/>
                    </a:solidFill>
                  </a:rPr>
                  <a:t>knowledge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associated </a:t>
                </a:r>
                <a:r>
                  <a:rPr lang="en-US" dirty="0">
                    <a:solidFill>
                      <a:srgbClr val="7030A0"/>
                    </a:solidFill>
                  </a:rPr>
                  <a:t>labels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At time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 new node is added to the tree, by choosing a </a:t>
                </a:r>
                <a:r>
                  <a:rPr lang="en-US" b="1" dirty="0"/>
                  <a:t>random </a:t>
                </a:r>
                <a:r>
                  <a:rPr lang="en-US" dirty="0">
                    <a:solidFill>
                      <a:srgbClr val="7030A0"/>
                    </a:solidFill>
                  </a:rPr>
                  <a:t>proclaimed true (PT) </a:t>
                </a:r>
                <a:r>
                  <a:rPr lang="en-US" dirty="0"/>
                  <a:t>parent.</a:t>
                </a:r>
              </a:p>
              <a:p>
                <a:r>
                  <a:rPr lang="en-US" dirty="0"/>
                  <a:t>Parents are chosen according to the preferential attachment model.</a:t>
                </a:r>
              </a:p>
              <a:p>
                <a:pPr lvl="1"/>
                <a:r>
                  <a:rPr lang="en-US" sz="2000" b="1" dirty="0"/>
                  <a:t>The more PT children a node has the more likely it is to generate new knowledge.</a:t>
                </a:r>
              </a:p>
              <a:p>
                <a:r>
                  <a:rPr lang="en-US" sz="2200" dirty="0"/>
                  <a:t>A new node is always </a:t>
                </a:r>
                <a:r>
                  <a:rPr lang="en-US" sz="2200" dirty="0">
                    <a:solidFill>
                      <a:srgbClr val="7030A0"/>
                    </a:solidFill>
                  </a:rPr>
                  <a:t>proclaimed true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48913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3834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0749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404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5090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6060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0620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3093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5542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47897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2255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7019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77950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79846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7704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4947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047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79465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79293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78643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0982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5542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3093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2451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6268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4158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0620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5807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6268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4158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2234" y="577950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7912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1334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0620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3864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404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3042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6509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3213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0530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7864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24512"/>
            <a:ext cx="381001" cy="37147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35B588-06F3-4A2E-8B45-E1DD320048D0}"/>
              </a:ext>
            </a:extLst>
          </p:cNvPr>
          <p:cNvSpPr txBox="1"/>
          <p:nvPr/>
        </p:nvSpPr>
        <p:spPr>
          <a:xfrm>
            <a:off x="485484" y="5550586"/>
            <a:ext cx="15439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New knowledge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0232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1028463" y="51442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16494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Injection of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nodes also have hidden states.</a:t>
                </a:r>
              </a:p>
              <a:p>
                <a:r>
                  <a:rPr lang="en-US" dirty="0"/>
                  <a:t>The hidden label of a new node is determined randomly: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the new node is </a:t>
                </a:r>
                <a:r>
                  <a:rPr lang="en-US" sz="2000" dirty="0">
                    <a:solidFill>
                      <a:srgbClr val="7030A0"/>
                    </a:solidFill>
                  </a:rPr>
                  <a:t>CF</a:t>
                </a:r>
                <a:r>
                  <a:rPr lang="en-US" sz="2000" dirty="0"/>
                  <a:t> and otherwise </a:t>
                </a:r>
                <a:r>
                  <a:rPr lang="en-US" sz="2000" dirty="0">
                    <a:solidFill>
                      <a:srgbClr val="7030A0"/>
                    </a:solidFill>
                  </a:rPr>
                  <a:t>CT.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48913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3834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0749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404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5090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6060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0620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3093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5542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47897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2255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7019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77950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79846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7704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4947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047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79465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79293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78643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0982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5542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3093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2451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6268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4158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0620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5807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6268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4158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1636" y="579045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7912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1334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0620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3864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4043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3042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6509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3213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0530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7864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24512"/>
            <a:ext cx="381001" cy="371476"/>
          </a:xfrm>
          <a:prstGeom prst="ellipse">
            <a:avLst/>
          </a:prstGeom>
          <a:noFill/>
          <a:ln w="63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0232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1028463" y="51442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8899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Injection of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nodes also have hidden states.</a:t>
                </a:r>
              </a:p>
              <a:p>
                <a:r>
                  <a:rPr lang="en-US" dirty="0"/>
                  <a:t>The hidden label of a new node is determined randomly: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the new node is </a:t>
                </a:r>
                <a:r>
                  <a:rPr lang="en-US" sz="2000" dirty="0">
                    <a:solidFill>
                      <a:srgbClr val="7030A0"/>
                    </a:solidFill>
                  </a:rPr>
                  <a:t>CF</a:t>
                </a:r>
                <a:r>
                  <a:rPr lang="en-US" sz="2000" dirty="0"/>
                  <a:t> and otherwise </a:t>
                </a:r>
                <a:r>
                  <a:rPr lang="en-US" sz="2000" dirty="0">
                    <a:solidFill>
                      <a:srgbClr val="7030A0"/>
                    </a:solidFill>
                  </a:rPr>
                  <a:t>CT.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48913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3834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0749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404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5090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6060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0620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3093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5542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47897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2255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7019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77950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79846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7704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4947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047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79465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79293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78643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0982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5542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3093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2451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6268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4158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0620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5807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6268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4158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1636" y="579045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7912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1334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0620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3864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4043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3042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6509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3213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0530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7864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24512"/>
            <a:ext cx="381001" cy="37147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0232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941015" y="515636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</p:spTree>
    <p:extLst>
      <p:ext uri="{BB962C8B-B14F-4D97-AF65-F5344CB8AC3E}">
        <p14:creationId xmlns:p14="http://schemas.microsoft.com/office/powerpoint/2010/main" val="25664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Probabilistic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Quote from unknown </a:t>
                </a:r>
                <a:r>
                  <a:rPr lang="en-US" dirty="0" err="1" smtClean="0"/>
                  <a:t>sourc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“All models are wrong. Some are useful”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5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for Errors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Checks may be </a:t>
                </a:r>
                <a:r>
                  <a:rPr lang="en-US" dirty="0" smtClean="0"/>
                  <a:t>performed </a:t>
                </a:r>
                <a:r>
                  <a:rPr lang="en-US" dirty="0"/>
                  <a:t>whenever a new node is added.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a node preformed a check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Checks are </a:t>
                </a:r>
                <a:r>
                  <a:rPr lang="en-US" dirty="0" smtClean="0"/>
                  <a:t>performed </a:t>
                </a:r>
                <a:r>
                  <a:rPr lang="en-US" dirty="0"/>
                  <a:t>by </a:t>
                </a:r>
                <a:r>
                  <a:rPr lang="en-US" dirty="0">
                    <a:solidFill>
                      <a:srgbClr val="7030A0"/>
                    </a:solidFill>
                  </a:rPr>
                  <a:t>ascending the tree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number of levels to be checked.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51199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6120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3035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6329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7376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8346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2906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5379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7828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50183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4541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930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80236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82132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9990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723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2758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81751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81579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80929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3268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7828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5379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4737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8554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6444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2906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809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8554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6444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1636" y="581331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81409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3620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2906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6150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6329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5328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8795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5499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2816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80929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47372"/>
            <a:ext cx="381001" cy="371476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2518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941015" y="51792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PT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2A14C4-620A-465D-976C-8343BFFB090C}"/>
              </a:ext>
            </a:extLst>
          </p:cNvPr>
          <p:cNvSpPr/>
          <p:nvPr/>
        </p:nvSpPr>
        <p:spPr>
          <a:xfrm>
            <a:off x="1044072" y="571041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39FEED5-BE32-4463-BA78-B5F659B2EA9C}"/>
              </a:ext>
            </a:extLst>
          </p:cNvPr>
          <p:cNvSpPr/>
          <p:nvPr/>
        </p:nvSpPr>
        <p:spPr>
          <a:xfrm>
            <a:off x="1044072" y="626812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B929B0-B515-48F2-82EE-E9D6DB01E51A}"/>
              </a:ext>
            </a:extLst>
          </p:cNvPr>
          <p:cNvCxnSpPr>
            <a:cxnSpLocks/>
            <a:stCxn id="111" idx="4"/>
            <a:endCxn id="52" idx="0"/>
          </p:cNvCxnSpPr>
          <p:nvPr/>
        </p:nvCxnSpPr>
        <p:spPr>
          <a:xfrm flipH="1">
            <a:off x="1234572" y="5518848"/>
            <a:ext cx="1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0D1AC59-A8C7-4E3C-A93B-70CD0D05D6F4}"/>
              </a:ext>
            </a:extLst>
          </p:cNvPr>
          <p:cNvCxnSpPr>
            <a:cxnSpLocks/>
            <a:stCxn id="52" idx="4"/>
            <a:endCxn id="53" idx="0"/>
          </p:cNvCxnSpPr>
          <p:nvPr/>
        </p:nvCxnSpPr>
        <p:spPr>
          <a:xfrm>
            <a:off x="1234572" y="6081894"/>
            <a:ext cx="0" cy="186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EEF174A-7E88-44DD-A68E-6DB01CD5322F}"/>
              </a:ext>
            </a:extLst>
          </p:cNvPr>
          <p:cNvSpPr txBox="1"/>
          <p:nvPr/>
        </p:nvSpPr>
        <p:spPr>
          <a:xfrm>
            <a:off x="1020183" y="574495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0934E-D17F-44C4-8230-36A4296D6E59}"/>
              </a:ext>
            </a:extLst>
          </p:cNvPr>
          <p:cNvSpPr txBox="1"/>
          <p:nvPr/>
        </p:nvSpPr>
        <p:spPr>
          <a:xfrm>
            <a:off x="1019833" y="629997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E228E7-932A-4995-9203-0AAFB1745E9A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019833" y="4701069"/>
            <a:ext cx="130787" cy="498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BBA9B5-B907-44F5-9A76-65098597D26C}"/>
              </a:ext>
            </a:extLst>
          </p:cNvPr>
          <p:cNvSpPr txBox="1"/>
          <p:nvPr/>
        </p:nvSpPr>
        <p:spPr>
          <a:xfrm>
            <a:off x="398803" y="4424070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85CC5-50A9-4858-A72A-C752331FBF72}"/>
              </a:ext>
            </a:extLst>
          </p:cNvPr>
          <p:cNvSpPr txBox="1"/>
          <p:nvPr/>
        </p:nvSpPr>
        <p:spPr>
          <a:xfrm>
            <a:off x="113732" y="6294952"/>
            <a:ext cx="906101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New node</a:t>
            </a:r>
          </a:p>
        </p:txBody>
      </p:sp>
      <p:pic>
        <p:nvPicPr>
          <p:cNvPr id="1026" name="Picture 2" descr="Left Curly Bracket Icon - Free PNG &amp; SVG 117897 - Noun Project">
            <a:extLst>
              <a:ext uri="{FF2B5EF4-FFF2-40B4-BE49-F238E27FC236}">
                <a16:creationId xmlns:a16="http://schemas.microsoft.com/office/drawing/2014/main" id="{11BB0201-6EC3-41A6-B8D6-E2193D61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4021" y="5204629"/>
            <a:ext cx="1517099" cy="15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961B1-9DBB-4FBE-84A6-747A073423A7}"/>
                  </a:ext>
                </a:extLst>
              </p:cNvPr>
              <p:cNvSpPr txBox="1"/>
              <p:nvPr/>
            </p:nvSpPr>
            <p:spPr>
              <a:xfrm>
                <a:off x="1769425" y="5539064"/>
                <a:ext cx="795892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961B1-9DBB-4FBE-84A6-747A07342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425" y="5539064"/>
                <a:ext cx="7958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for Errors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Checks may be </a:t>
                </a:r>
                <a:r>
                  <a:rPr lang="en-US" dirty="0" smtClean="0"/>
                  <a:t>performed </a:t>
                </a:r>
                <a:r>
                  <a:rPr lang="en-US" dirty="0"/>
                  <a:t>whenever a new node is added.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a node preformed a check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Checks are </a:t>
                </a:r>
                <a:r>
                  <a:rPr lang="en-US" dirty="0" smtClean="0"/>
                  <a:t>performed </a:t>
                </a:r>
                <a:r>
                  <a:rPr lang="en-US" dirty="0"/>
                  <a:t>by </a:t>
                </a:r>
                <a:r>
                  <a:rPr lang="en-US" dirty="0">
                    <a:solidFill>
                      <a:srgbClr val="7030A0"/>
                    </a:solidFill>
                  </a:rPr>
                  <a:t>ascending the tree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number of levels to be checked.</a:t>
                </a:r>
              </a:p>
              <a:p>
                <a:r>
                  <a:rPr lang="en-US" sz="2200" dirty="0"/>
                  <a:t>If a CF or PF node is encountered, the public state of the </a:t>
                </a:r>
                <a:r>
                  <a:rPr lang="en-US" sz="2200" b="1" dirty="0"/>
                  <a:t>entire path </a:t>
                </a:r>
                <a:r>
                  <a:rPr lang="en-US" sz="2200" dirty="0"/>
                  <a:t>changes to </a:t>
                </a:r>
                <a:r>
                  <a:rPr lang="en-US" sz="2200" dirty="0">
                    <a:solidFill>
                      <a:srgbClr val="7030A0"/>
                    </a:solidFill>
                  </a:rPr>
                  <a:t>proclaimed false</a:t>
                </a:r>
                <a:r>
                  <a:rPr lang="en-US" sz="2200" dirty="0"/>
                  <a:t>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51199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6120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3035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6329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7376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8346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2906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5379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7828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50183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4541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930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80236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82132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9990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723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2758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81751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81579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80929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3268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7828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5379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4737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8554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6444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2906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809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8554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6444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1636" y="581331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81409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3620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2906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6150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6329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5328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8795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5499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2816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80929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47372"/>
            <a:ext cx="381001" cy="37147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2518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941015" y="51792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2A14C4-620A-465D-976C-8343BFFB090C}"/>
              </a:ext>
            </a:extLst>
          </p:cNvPr>
          <p:cNvSpPr/>
          <p:nvPr/>
        </p:nvSpPr>
        <p:spPr>
          <a:xfrm>
            <a:off x="1044072" y="571041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39FEED5-BE32-4463-BA78-B5F659B2EA9C}"/>
              </a:ext>
            </a:extLst>
          </p:cNvPr>
          <p:cNvSpPr/>
          <p:nvPr/>
        </p:nvSpPr>
        <p:spPr>
          <a:xfrm>
            <a:off x="1044072" y="626812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B929B0-B515-48F2-82EE-E9D6DB01E51A}"/>
              </a:ext>
            </a:extLst>
          </p:cNvPr>
          <p:cNvCxnSpPr>
            <a:cxnSpLocks/>
            <a:stCxn id="111" idx="4"/>
            <a:endCxn id="52" idx="0"/>
          </p:cNvCxnSpPr>
          <p:nvPr/>
        </p:nvCxnSpPr>
        <p:spPr>
          <a:xfrm flipH="1">
            <a:off x="1234572" y="5518848"/>
            <a:ext cx="1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0D1AC59-A8C7-4E3C-A93B-70CD0D05D6F4}"/>
              </a:ext>
            </a:extLst>
          </p:cNvPr>
          <p:cNvCxnSpPr>
            <a:cxnSpLocks/>
            <a:stCxn id="52" idx="4"/>
            <a:endCxn id="53" idx="0"/>
          </p:cNvCxnSpPr>
          <p:nvPr/>
        </p:nvCxnSpPr>
        <p:spPr>
          <a:xfrm>
            <a:off x="1234572" y="6081894"/>
            <a:ext cx="0" cy="186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EEF174A-7E88-44DD-A68E-6DB01CD5322F}"/>
              </a:ext>
            </a:extLst>
          </p:cNvPr>
          <p:cNvSpPr txBox="1"/>
          <p:nvPr/>
        </p:nvSpPr>
        <p:spPr>
          <a:xfrm>
            <a:off x="1020183" y="574495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0934E-D17F-44C4-8230-36A4296D6E59}"/>
              </a:ext>
            </a:extLst>
          </p:cNvPr>
          <p:cNvSpPr txBox="1"/>
          <p:nvPr/>
        </p:nvSpPr>
        <p:spPr>
          <a:xfrm>
            <a:off x="1019833" y="629997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E228E7-932A-4995-9203-0AAFB1745E9A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019833" y="4701069"/>
            <a:ext cx="130787" cy="498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BBA9B5-B907-44F5-9A76-65098597D26C}"/>
              </a:ext>
            </a:extLst>
          </p:cNvPr>
          <p:cNvSpPr txBox="1"/>
          <p:nvPr/>
        </p:nvSpPr>
        <p:spPr>
          <a:xfrm>
            <a:off x="398803" y="4424070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85CC5-50A9-4858-A72A-C752331FBF72}"/>
              </a:ext>
            </a:extLst>
          </p:cNvPr>
          <p:cNvSpPr txBox="1"/>
          <p:nvPr/>
        </p:nvSpPr>
        <p:spPr>
          <a:xfrm>
            <a:off x="113732" y="6294952"/>
            <a:ext cx="906101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New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961B1-9DBB-4FBE-84A6-747A073423A7}"/>
                  </a:ext>
                </a:extLst>
              </p:cNvPr>
              <p:cNvSpPr txBox="1"/>
              <p:nvPr/>
            </p:nvSpPr>
            <p:spPr>
              <a:xfrm>
                <a:off x="1769425" y="5539064"/>
                <a:ext cx="795892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961B1-9DBB-4FBE-84A6-747A07342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425" y="5539064"/>
                <a:ext cx="7958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2" descr="Left Curly Bracket Icon - Free PNG &amp; SVG 117897 - Noun Project">
            <a:extLst>
              <a:ext uri="{FF2B5EF4-FFF2-40B4-BE49-F238E27FC236}">
                <a16:creationId xmlns:a16="http://schemas.microsoft.com/office/drawing/2014/main" id="{EB84243E-A354-4A24-B911-96745585B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4021" y="5204629"/>
            <a:ext cx="1517099" cy="15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Model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1163300" cy="4389120"/>
          </a:xfrm>
        </p:spPr>
        <p:txBody>
          <a:bodyPr/>
          <a:lstStyle/>
          <a:p>
            <a:r>
              <a:rPr lang="en-US" b="1" dirty="0"/>
              <a:t>Tree</a:t>
            </a:r>
            <a:r>
              <a:rPr lang="en-US" dirty="0"/>
              <a:t>: knowledge is represented by a tree.</a:t>
            </a:r>
          </a:p>
          <a:p>
            <a:r>
              <a:rPr lang="en-US" b="1" dirty="0"/>
              <a:t>Preferential attachment</a:t>
            </a:r>
            <a:r>
              <a:rPr lang="en-US" dirty="0"/>
              <a:t>: nodes of high degree are more influential.</a:t>
            </a:r>
          </a:p>
          <a:p>
            <a:r>
              <a:rPr lang="en-US" b="1" dirty="0"/>
              <a:t>Errors: </a:t>
            </a:r>
            <a:r>
              <a:rPr lang="en-US" dirty="0"/>
              <a:t>errors are sometimes introduced when new knowledge is created</a:t>
            </a:r>
          </a:p>
          <a:p>
            <a:r>
              <a:rPr lang="en-US" b="1" dirty="0"/>
              <a:t>Checks: </a:t>
            </a:r>
            <a:r>
              <a:rPr lang="en-US" dirty="0"/>
              <a:t>checks are sometimes preformed when new knowledge is introduced. </a:t>
            </a:r>
          </a:p>
          <a:p>
            <a:r>
              <a:rPr lang="en-US" b="1" dirty="0"/>
              <a:t>Error correction: </a:t>
            </a:r>
            <a:r>
              <a:rPr lang="en-US" dirty="0"/>
              <a:t>when a node is verified to be faulty, the error is announced and the node is effectively eliminated.</a:t>
            </a:r>
          </a:p>
          <a:p>
            <a:pPr marL="393192" lvl="1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3921A4-A871-4491-99FF-C83E333BDD63}"/>
                  </a:ext>
                </a:extLst>
              </p:cNvPr>
              <p:cNvSpPr txBox="1"/>
              <p:nvPr/>
            </p:nvSpPr>
            <p:spPr>
              <a:xfrm>
                <a:off x="838199" y="5384471"/>
                <a:ext cx="10372725" cy="769441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With the parameters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the model is called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dirty="0" err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3921A4-A871-4491-99FF-C83E333BD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384471"/>
                <a:ext cx="10372725" cy="769441"/>
              </a:xfrm>
              <a:prstGeom prst="rect">
                <a:avLst/>
              </a:prstGeom>
              <a:blipFill>
                <a:blip r:embed="rId2"/>
                <a:stretch>
                  <a:fillRect l="-760" t="-3676" r="-526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5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1200" y="2173856"/>
            <a:ext cx="1062344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959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societal knowledge robust?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Why ask this question?</a:t>
            </a:r>
          </a:p>
          <a:p>
            <a:pPr lvl="1"/>
            <a:r>
              <a:rPr lang="en-US" dirty="0" smtClean="0"/>
              <a:t>Builds on error-prone processes</a:t>
            </a:r>
          </a:p>
          <a:p>
            <a:pPr lvl="2"/>
            <a:r>
              <a:rPr lang="en-US" dirty="0" smtClean="0"/>
              <a:t>Collecting Data</a:t>
            </a:r>
          </a:p>
          <a:p>
            <a:pPr lvl="2"/>
            <a:r>
              <a:rPr lang="en-US" dirty="0" smtClean="0"/>
              <a:t>Analyzing it</a:t>
            </a:r>
          </a:p>
          <a:p>
            <a:pPr lvl="2"/>
            <a:r>
              <a:rPr lang="en-US" dirty="0" smtClean="0"/>
              <a:t>Combining results</a:t>
            </a:r>
          </a:p>
          <a:p>
            <a:r>
              <a:rPr lang="en-US" dirty="0" smtClean="0"/>
              <a:t>Last is especially problematic/interesting: Knowledge is cumulative!!</a:t>
            </a:r>
          </a:p>
          <a:p>
            <a:pPr lvl="1"/>
            <a:r>
              <a:rPr lang="en-US" dirty="0" smtClean="0"/>
              <a:t>Accumulation can be very bad for errors!!!!!</a:t>
            </a:r>
          </a:p>
          <a:p>
            <a:r>
              <a:rPr lang="en-US" dirty="0" smtClean="0"/>
              <a:t>There must exist error-correcting processes</a:t>
            </a:r>
          </a:p>
          <a:p>
            <a:pPr lvl="1"/>
            <a:r>
              <a:rPr lang="en-US" dirty="0" smtClean="0"/>
              <a:t>What are they? How do they work? How well do </a:t>
            </a:r>
            <a:r>
              <a:rPr lang="en-US" smtClean="0"/>
              <a:t>they work?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03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11163300" cy="3429000"/>
          </a:xfrm>
        </p:spPr>
        <p:txBody>
          <a:bodyPr/>
          <a:lstStyle/>
          <a:p>
            <a:r>
              <a:rPr lang="en-US" b="1" dirty="0"/>
              <a:t>Effects caused by a single error: </a:t>
            </a:r>
            <a:r>
              <a:rPr lang="en-US" dirty="0"/>
              <a:t>subtree rooted at a </a:t>
            </a:r>
            <a:r>
              <a:rPr lang="en-US" dirty="0">
                <a:solidFill>
                  <a:srgbClr val="7030A0"/>
                </a:solidFill>
              </a:rPr>
              <a:t>CF</a:t>
            </a:r>
            <a:r>
              <a:rPr lang="en-US" dirty="0"/>
              <a:t> node.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628F8-EA79-493C-BC36-F0F392766E96}"/>
              </a:ext>
            </a:extLst>
          </p:cNvPr>
          <p:cNvSpPr txBox="1"/>
          <p:nvPr/>
        </p:nvSpPr>
        <p:spPr>
          <a:xfrm>
            <a:off x="323850" y="1871142"/>
            <a:ext cx="11544300" cy="89255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Question</a:t>
            </a:r>
            <a:endParaRPr lang="en-US" sz="2600" u="sng" dirty="0"/>
          </a:p>
          <a:p>
            <a:r>
              <a:rPr lang="en-US" sz="2600" dirty="0"/>
              <a:t>Can we guarantee that the effects caused by a single error do not propagate?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CBCBC8-CA52-402D-BC25-155D887CEB9E}"/>
              </a:ext>
            </a:extLst>
          </p:cNvPr>
          <p:cNvSpPr/>
          <p:nvPr/>
        </p:nvSpPr>
        <p:spPr>
          <a:xfrm>
            <a:off x="8844154" y="503205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A9E6C-7A1B-48CB-8A70-E08302152937}"/>
              </a:ext>
            </a:extLst>
          </p:cNvPr>
          <p:cNvSpPr/>
          <p:nvPr/>
        </p:nvSpPr>
        <p:spPr>
          <a:xfrm>
            <a:off x="10225953" y="568127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86F1CF-843F-4B01-99FA-316F9C6D5534}"/>
              </a:ext>
            </a:extLst>
          </p:cNvPr>
          <p:cNvSpPr/>
          <p:nvPr/>
        </p:nvSpPr>
        <p:spPr>
          <a:xfrm>
            <a:off x="8234555" y="5650420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60AD3-3E1B-42F4-A5DE-08A439EB9F41}"/>
              </a:ext>
            </a:extLst>
          </p:cNvPr>
          <p:cNvSpPr/>
          <p:nvPr/>
        </p:nvSpPr>
        <p:spPr>
          <a:xfrm>
            <a:off x="8234555" y="628335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79432C-1096-4A48-A940-4B4340ECBF51}"/>
              </a:ext>
            </a:extLst>
          </p:cNvPr>
          <p:cNvSpPr/>
          <p:nvPr/>
        </p:nvSpPr>
        <p:spPr>
          <a:xfrm>
            <a:off x="967147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69C0BC-EED0-4AD7-B958-03954316A02F}"/>
              </a:ext>
            </a:extLst>
          </p:cNvPr>
          <p:cNvSpPr/>
          <p:nvPr/>
        </p:nvSpPr>
        <p:spPr>
          <a:xfrm>
            <a:off x="9072753" y="62938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CF5E2C-7EAC-4DEF-AE93-25BCA2648918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8425055" y="5403532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399CD-4E4C-4A06-9A28-24C0033B5983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9169358" y="5349131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12DE6-4D35-4664-91CB-058BBACFAE38}"/>
              </a:ext>
            </a:extLst>
          </p:cNvPr>
          <p:cNvCxnSpPr>
            <a:cxnSpLocks/>
            <a:stCxn id="22" idx="1"/>
            <a:endCxn id="12" idx="7"/>
          </p:cNvCxnSpPr>
          <p:nvPr/>
        </p:nvCxnSpPr>
        <p:spPr>
          <a:xfrm flipH="1">
            <a:off x="9397957" y="5873861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607C0-53AB-4C0E-9AFE-8361A28D297B}"/>
              </a:ext>
            </a:extLst>
          </p:cNvPr>
          <p:cNvCxnSpPr>
            <a:cxnSpLocks/>
            <a:stCxn id="8" idx="3"/>
            <a:endCxn id="11" idx="0"/>
          </p:cNvCxnSpPr>
          <p:nvPr/>
        </p:nvCxnSpPr>
        <p:spPr>
          <a:xfrm flipH="1">
            <a:off x="9861973" y="5998348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BAA78-FE8D-4891-906E-8E095A1E649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425055" y="6021895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43E7E5-A5E5-4E5C-B17A-DBCB0D63CFFE}"/>
              </a:ext>
            </a:extLst>
          </p:cNvPr>
          <p:cNvSpPr txBox="1"/>
          <p:nvPr/>
        </p:nvSpPr>
        <p:spPr>
          <a:xfrm>
            <a:off x="8834632" y="506547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A7EB6-E95C-41FD-A44D-367F15CF8C5E}"/>
              </a:ext>
            </a:extLst>
          </p:cNvPr>
          <p:cNvSpPr txBox="1"/>
          <p:nvPr/>
        </p:nvSpPr>
        <p:spPr>
          <a:xfrm>
            <a:off x="8219570" y="571312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754D2-1675-4D9D-B10A-CA3584E98D9E}"/>
              </a:ext>
            </a:extLst>
          </p:cNvPr>
          <p:cNvSpPr txBox="1"/>
          <p:nvPr/>
        </p:nvSpPr>
        <p:spPr>
          <a:xfrm>
            <a:off x="8219570" y="632242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1FEF7-729B-4724-B854-55C3D41EE528}"/>
              </a:ext>
            </a:extLst>
          </p:cNvPr>
          <p:cNvSpPr txBox="1"/>
          <p:nvPr/>
        </p:nvSpPr>
        <p:spPr>
          <a:xfrm>
            <a:off x="9063528" y="63413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EBA03-04F6-49C9-9808-35EDF15CD0F8}"/>
              </a:ext>
            </a:extLst>
          </p:cNvPr>
          <p:cNvSpPr txBox="1"/>
          <p:nvPr/>
        </p:nvSpPr>
        <p:spPr>
          <a:xfrm>
            <a:off x="10221869" y="571997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A0622C-9C5D-4086-9E38-88AA060C48CB}"/>
              </a:ext>
            </a:extLst>
          </p:cNvPr>
          <p:cNvSpPr/>
          <p:nvPr/>
        </p:nvSpPr>
        <p:spPr>
          <a:xfrm>
            <a:off x="1022595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DB437-CA20-4F03-83A1-87BBFAF5CE19}"/>
              </a:ext>
            </a:extLst>
          </p:cNvPr>
          <p:cNvSpPr/>
          <p:nvPr/>
        </p:nvSpPr>
        <p:spPr>
          <a:xfrm>
            <a:off x="1075516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F2B48C-BA87-47E0-9823-3932F7F46DEE}"/>
              </a:ext>
            </a:extLst>
          </p:cNvPr>
          <p:cNvSpPr/>
          <p:nvPr/>
        </p:nvSpPr>
        <p:spPr>
          <a:xfrm>
            <a:off x="11378480" y="629239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D1DDE2-0CC8-4BD7-8AC3-DB130C338F02}"/>
              </a:ext>
            </a:extLst>
          </p:cNvPr>
          <p:cNvSpPr txBox="1"/>
          <p:nvPr/>
        </p:nvSpPr>
        <p:spPr>
          <a:xfrm>
            <a:off x="9674775" y="63476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F8AD1F-934A-445D-B833-8D159413C7D7}"/>
              </a:ext>
            </a:extLst>
          </p:cNvPr>
          <p:cNvSpPr txBox="1"/>
          <p:nvPr/>
        </p:nvSpPr>
        <p:spPr>
          <a:xfrm>
            <a:off x="10224691" y="633757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C00BA5-4B93-4AAE-ADE7-E5766C0413D5}"/>
              </a:ext>
            </a:extLst>
          </p:cNvPr>
          <p:cNvSpPr txBox="1"/>
          <p:nvPr/>
        </p:nvSpPr>
        <p:spPr>
          <a:xfrm>
            <a:off x="10755195" y="63358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CFB12C-6C7E-43D6-808E-04CBB58DF105}"/>
              </a:ext>
            </a:extLst>
          </p:cNvPr>
          <p:cNvSpPr txBox="1"/>
          <p:nvPr/>
        </p:nvSpPr>
        <p:spPr>
          <a:xfrm>
            <a:off x="11381301" y="632935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FF579F-E412-4276-8DFE-51A62DCC5B9A}"/>
              </a:ext>
            </a:extLst>
          </p:cNvPr>
          <p:cNvCxnSpPr>
            <a:cxnSpLocks/>
            <a:stCxn id="8" idx="4"/>
            <a:endCxn id="23" idx="0"/>
          </p:cNvCxnSpPr>
          <p:nvPr/>
        </p:nvCxnSpPr>
        <p:spPr>
          <a:xfrm>
            <a:off x="10416453" y="6052749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52A4CC-FDB6-45D5-BD90-14FB91AEE401}"/>
              </a:ext>
            </a:extLst>
          </p:cNvPr>
          <p:cNvCxnSpPr>
            <a:cxnSpLocks/>
            <a:stCxn id="8" idx="5"/>
            <a:endCxn id="24" idx="1"/>
          </p:cNvCxnSpPr>
          <p:nvPr/>
        </p:nvCxnSpPr>
        <p:spPr>
          <a:xfrm>
            <a:off x="10551157" y="5998348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1EBEC6-00CA-4695-B5DD-D8873D9DDD6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606952" y="5873860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A83E634-816B-4A46-90FD-659B1262EE9D}"/>
              </a:ext>
            </a:extLst>
          </p:cNvPr>
          <p:cNvSpPr/>
          <p:nvPr/>
        </p:nvSpPr>
        <p:spPr>
          <a:xfrm>
            <a:off x="7382429" y="5667438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9AB5A2A-2C3A-484D-A72C-957A85076406}"/>
              </a:ext>
            </a:extLst>
          </p:cNvPr>
          <p:cNvSpPr/>
          <p:nvPr/>
        </p:nvSpPr>
        <p:spPr>
          <a:xfrm>
            <a:off x="6963055" y="630561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EE6BFB-3105-4350-8F12-D0BDDAC7CCC2}"/>
              </a:ext>
            </a:extLst>
          </p:cNvPr>
          <p:cNvCxnSpPr>
            <a:cxnSpLocks/>
            <a:stCxn id="33" idx="3"/>
            <a:endCxn id="34" idx="0"/>
          </p:cNvCxnSpPr>
          <p:nvPr/>
        </p:nvCxnSpPr>
        <p:spPr>
          <a:xfrm flipH="1">
            <a:off x="7153555" y="5984512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7F629-ED29-43D5-9201-6EDE5AFF2718}"/>
              </a:ext>
            </a:extLst>
          </p:cNvPr>
          <p:cNvCxnSpPr>
            <a:cxnSpLocks/>
            <a:stCxn id="7" idx="3"/>
            <a:endCxn id="33" idx="0"/>
          </p:cNvCxnSpPr>
          <p:nvPr/>
        </p:nvCxnSpPr>
        <p:spPr>
          <a:xfrm flipH="1">
            <a:off x="7572929" y="5349131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CA1E02F-FE0D-407A-B4D9-AFA36D955A16}"/>
              </a:ext>
            </a:extLst>
          </p:cNvPr>
          <p:cNvSpPr txBox="1"/>
          <p:nvPr/>
        </p:nvSpPr>
        <p:spPr>
          <a:xfrm>
            <a:off x="7382093" y="570099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C11ECB-CB0B-44EA-BD8C-C34B6A630999}"/>
              </a:ext>
            </a:extLst>
          </p:cNvPr>
          <p:cNvSpPr/>
          <p:nvPr/>
        </p:nvSpPr>
        <p:spPr>
          <a:xfrm>
            <a:off x="7667034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BB3DD7-0282-42CE-8D1D-DAA70545A771}"/>
              </a:ext>
            </a:extLst>
          </p:cNvPr>
          <p:cNvCxnSpPr>
            <a:cxnSpLocks/>
            <a:stCxn id="33" idx="5"/>
            <a:endCxn id="38" idx="0"/>
          </p:cNvCxnSpPr>
          <p:nvPr/>
        </p:nvCxnSpPr>
        <p:spPr>
          <a:xfrm>
            <a:off x="7707633" y="5984512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E2F5449-3C58-46F6-9319-069252AEF257}"/>
              </a:ext>
            </a:extLst>
          </p:cNvPr>
          <p:cNvSpPr txBox="1"/>
          <p:nvPr/>
        </p:nvSpPr>
        <p:spPr>
          <a:xfrm>
            <a:off x="6964034" y="63224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228E9A-A6E6-41AB-9950-727B663DCEF9}"/>
              </a:ext>
            </a:extLst>
          </p:cNvPr>
          <p:cNvSpPr txBox="1"/>
          <p:nvPr/>
        </p:nvSpPr>
        <p:spPr>
          <a:xfrm>
            <a:off x="7667034" y="633415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6BA4E9-53DD-49FE-9969-73F5127A4906}"/>
              </a:ext>
            </a:extLst>
          </p:cNvPr>
          <p:cNvSpPr/>
          <p:nvPr/>
        </p:nvSpPr>
        <p:spPr>
          <a:xfrm>
            <a:off x="6190854" y="5656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F619A7-F55D-4133-8624-2DBFAE90BDEC}"/>
              </a:ext>
            </a:extLst>
          </p:cNvPr>
          <p:cNvCxnSpPr>
            <a:cxnSpLocks/>
            <a:stCxn id="7" idx="3"/>
            <a:endCxn id="42" idx="0"/>
          </p:cNvCxnSpPr>
          <p:nvPr/>
        </p:nvCxnSpPr>
        <p:spPr>
          <a:xfrm flipH="1">
            <a:off x="6381354" y="5349131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AE96F18-4F1A-433F-B899-EFC37BA83276}"/>
              </a:ext>
            </a:extLst>
          </p:cNvPr>
          <p:cNvSpPr txBox="1"/>
          <p:nvPr/>
        </p:nvSpPr>
        <p:spPr>
          <a:xfrm>
            <a:off x="6179665" y="568157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06D320-77CB-4068-8E14-ADD8503B8992}"/>
              </a:ext>
            </a:extLst>
          </p:cNvPr>
          <p:cNvSpPr/>
          <p:nvPr/>
        </p:nvSpPr>
        <p:spPr>
          <a:xfrm>
            <a:off x="5768961" y="628335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6696D4-D5D0-40D6-AA47-03BE84EC31D8}"/>
              </a:ext>
            </a:extLst>
          </p:cNvPr>
          <p:cNvCxnSpPr>
            <a:cxnSpLocks/>
            <a:stCxn id="42" idx="3"/>
            <a:endCxn id="45" idx="0"/>
          </p:cNvCxnSpPr>
          <p:nvPr/>
        </p:nvCxnSpPr>
        <p:spPr>
          <a:xfrm flipH="1">
            <a:off x="5959461" y="5973348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EF73571-EE2C-4DEF-8A14-22668ECA4CA3}"/>
              </a:ext>
            </a:extLst>
          </p:cNvPr>
          <p:cNvSpPr/>
          <p:nvPr/>
        </p:nvSpPr>
        <p:spPr>
          <a:xfrm>
            <a:off x="6481173" y="630801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99CA67-0839-4765-B988-82FE529F5398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517123" y="5975064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10ABD41-5CC1-4FC8-83A1-1FA683DE7A5D}"/>
              </a:ext>
            </a:extLst>
          </p:cNvPr>
          <p:cNvSpPr txBox="1"/>
          <p:nvPr/>
        </p:nvSpPr>
        <p:spPr>
          <a:xfrm>
            <a:off x="6483509" y="634823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96E24D-B4BB-477C-A687-C667A77C682D}"/>
              </a:ext>
            </a:extLst>
          </p:cNvPr>
          <p:cNvSpPr txBox="1"/>
          <p:nvPr/>
        </p:nvSpPr>
        <p:spPr>
          <a:xfrm>
            <a:off x="5759266" y="632935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C06BF0A-2371-4B12-A71D-3B5272BB5E56}"/>
              </a:ext>
            </a:extLst>
          </p:cNvPr>
          <p:cNvCxnSpPr>
            <a:cxnSpLocks/>
            <a:stCxn id="52" idx="2"/>
            <a:endCxn id="7" idx="0"/>
          </p:cNvCxnSpPr>
          <p:nvPr/>
        </p:nvCxnSpPr>
        <p:spPr>
          <a:xfrm flipH="1" flipV="1">
            <a:off x="9034654" y="5032057"/>
            <a:ext cx="1315720" cy="19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BC62CD9-6185-4E6F-81CA-DC217F3B6996}"/>
              </a:ext>
            </a:extLst>
          </p:cNvPr>
          <p:cNvSpPr txBox="1"/>
          <p:nvPr/>
        </p:nvSpPr>
        <p:spPr>
          <a:xfrm>
            <a:off x="9729344" y="4775009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</p:spTree>
    <p:extLst>
      <p:ext uri="{BB962C8B-B14F-4D97-AF65-F5344CB8AC3E}">
        <p14:creationId xmlns:p14="http://schemas.microsoft.com/office/powerpoint/2010/main" val="21853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11163300" cy="3429000"/>
          </a:xfrm>
        </p:spPr>
        <p:txBody>
          <a:bodyPr/>
          <a:lstStyle/>
          <a:p>
            <a:r>
              <a:rPr lang="en-US" b="1" dirty="0"/>
              <a:t>Effects caused by a single error: </a:t>
            </a:r>
            <a:r>
              <a:rPr lang="en-US" dirty="0"/>
              <a:t>subtree rooted at a </a:t>
            </a:r>
            <a:r>
              <a:rPr lang="en-US" dirty="0">
                <a:solidFill>
                  <a:srgbClr val="7030A0"/>
                </a:solidFill>
              </a:rPr>
              <a:t>CF</a:t>
            </a:r>
            <a:r>
              <a:rPr lang="en-US" dirty="0"/>
              <a:t> node.</a:t>
            </a:r>
          </a:p>
          <a:p>
            <a:r>
              <a:rPr lang="en-US" b="1" dirty="0"/>
              <a:t>Elimination of errors (observation):</a:t>
            </a:r>
            <a:r>
              <a:rPr lang="en-US" dirty="0"/>
              <a:t> if, at some time, all nodes in a subtree are marked </a:t>
            </a:r>
            <a:r>
              <a:rPr lang="en-US" dirty="0">
                <a:solidFill>
                  <a:srgbClr val="7030A0"/>
                </a:solidFill>
              </a:rPr>
              <a:t>PF, </a:t>
            </a:r>
            <a:r>
              <a:rPr lang="en-US" dirty="0"/>
              <a:t>the subtree is effectively eliminated.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628F8-EA79-493C-BC36-F0F392766E96}"/>
              </a:ext>
            </a:extLst>
          </p:cNvPr>
          <p:cNvSpPr txBox="1"/>
          <p:nvPr/>
        </p:nvSpPr>
        <p:spPr>
          <a:xfrm>
            <a:off x="323850" y="1871142"/>
            <a:ext cx="11544300" cy="89255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Question</a:t>
            </a:r>
            <a:endParaRPr lang="en-US" sz="2600" u="sng" dirty="0"/>
          </a:p>
          <a:p>
            <a:r>
              <a:rPr lang="en-US" sz="2600" dirty="0"/>
              <a:t>Can we guarantee that the effects caused by a single error do not propagate?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CBCBC8-CA52-402D-BC25-155D887CEB9E}"/>
              </a:ext>
            </a:extLst>
          </p:cNvPr>
          <p:cNvSpPr/>
          <p:nvPr/>
        </p:nvSpPr>
        <p:spPr>
          <a:xfrm>
            <a:off x="8844154" y="503205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A9E6C-7A1B-48CB-8A70-E08302152937}"/>
              </a:ext>
            </a:extLst>
          </p:cNvPr>
          <p:cNvSpPr/>
          <p:nvPr/>
        </p:nvSpPr>
        <p:spPr>
          <a:xfrm>
            <a:off x="10225953" y="5681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86F1CF-843F-4B01-99FA-316F9C6D5534}"/>
              </a:ext>
            </a:extLst>
          </p:cNvPr>
          <p:cNvSpPr/>
          <p:nvPr/>
        </p:nvSpPr>
        <p:spPr>
          <a:xfrm>
            <a:off x="8234555" y="565042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60AD3-3E1B-42F4-A5DE-08A439EB9F41}"/>
              </a:ext>
            </a:extLst>
          </p:cNvPr>
          <p:cNvSpPr/>
          <p:nvPr/>
        </p:nvSpPr>
        <p:spPr>
          <a:xfrm>
            <a:off x="8234555" y="628335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79432C-1096-4A48-A940-4B4340ECBF51}"/>
              </a:ext>
            </a:extLst>
          </p:cNvPr>
          <p:cNvSpPr/>
          <p:nvPr/>
        </p:nvSpPr>
        <p:spPr>
          <a:xfrm>
            <a:off x="967147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69C0BC-EED0-4AD7-B958-03954316A02F}"/>
              </a:ext>
            </a:extLst>
          </p:cNvPr>
          <p:cNvSpPr/>
          <p:nvPr/>
        </p:nvSpPr>
        <p:spPr>
          <a:xfrm>
            <a:off x="9072753" y="62938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CF5E2C-7EAC-4DEF-AE93-25BCA2648918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8425055" y="5403532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399CD-4E4C-4A06-9A28-24C0033B5983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9169358" y="5349131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12DE6-4D35-4664-91CB-058BBACFAE38}"/>
              </a:ext>
            </a:extLst>
          </p:cNvPr>
          <p:cNvCxnSpPr>
            <a:cxnSpLocks/>
            <a:stCxn id="22" idx="1"/>
            <a:endCxn id="12" idx="7"/>
          </p:cNvCxnSpPr>
          <p:nvPr/>
        </p:nvCxnSpPr>
        <p:spPr>
          <a:xfrm flipH="1">
            <a:off x="9397957" y="5873861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607C0-53AB-4C0E-9AFE-8361A28D297B}"/>
              </a:ext>
            </a:extLst>
          </p:cNvPr>
          <p:cNvCxnSpPr>
            <a:cxnSpLocks/>
            <a:stCxn id="8" idx="3"/>
            <a:endCxn id="11" idx="0"/>
          </p:cNvCxnSpPr>
          <p:nvPr/>
        </p:nvCxnSpPr>
        <p:spPr>
          <a:xfrm flipH="1">
            <a:off x="9861973" y="5998348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BAA78-FE8D-4891-906E-8E095A1E649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425055" y="6021895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43E7E5-A5E5-4E5C-B17A-DBCB0D63CFFE}"/>
              </a:ext>
            </a:extLst>
          </p:cNvPr>
          <p:cNvSpPr txBox="1"/>
          <p:nvPr/>
        </p:nvSpPr>
        <p:spPr>
          <a:xfrm>
            <a:off x="8834632" y="506547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A7EB6-E95C-41FD-A44D-367F15CF8C5E}"/>
              </a:ext>
            </a:extLst>
          </p:cNvPr>
          <p:cNvSpPr txBox="1"/>
          <p:nvPr/>
        </p:nvSpPr>
        <p:spPr>
          <a:xfrm>
            <a:off x="8219570" y="571312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754D2-1675-4D9D-B10A-CA3584E98D9E}"/>
              </a:ext>
            </a:extLst>
          </p:cNvPr>
          <p:cNvSpPr txBox="1"/>
          <p:nvPr/>
        </p:nvSpPr>
        <p:spPr>
          <a:xfrm>
            <a:off x="8219570" y="632242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1FEF7-729B-4724-B854-55C3D41EE528}"/>
              </a:ext>
            </a:extLst>
          </p:cNvPr>
          <p:cNvSpPr txBox="1"/>
          <p:nvPr/>
        </p:nvSpPr>
        <p:spPr>
          <a:xfrm>
            <a:off x="9063528" y="63413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EBA03-04F6-49C9-9808-35EDF15CD0F8}"/>
              </a:ext>
            </a:extLst>
          </p:cNvPr>
          <p:cNvSpPr txBox="1"/>
          <p:nvPr/>
        </p:nvSpPr>
        <p:spPr>
          <a:xfrm>
            <a:off x="10221869" y="571997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A0622C-9C5D-4086-9E38-88AA060C48CB}"/>
              </a:ext>
            </a:extLst>
          </p:cNvPr>
          <p:cNvSpPr/>
          <p:nvPr/>
        </p:nvSpPr>
        <p:spPr>
          <a:xfrm>
            <a:off x="1022595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DB437-CA20-4F03-83A1-87BBFAF5CE19}"/>
              </a:ext>
            </a:extLst>
          </p:cNvPr>
          <p:cNvSpPr/>
          <p:nvPr/>
        </p:nvSpPr>
        <p:spPr>
          <a:xfrm>
            <a:off x="1075516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F2B48C-BA87-47E0-9823-3932F7F46DEE}"/>
              </a:ext>
            </a:extLst>
          </p:cNvPr>
          <p:cNvSpPr/>
          <p:nvPr/>
        </p:nvSpPr>
        <p:spPr>
          <a:xfrm>
            <a:off x="11378480" y="629239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D1DDE2-0CC8-4BD7-8AC3-DB130C338F02}"/>
              </a:ext>
            </a:extLst>
          </p:cNvPr>
          <p:cNvSpPr txBox="1"/>
          <p:nvPr/>
        </p:nvSpPr>
        <p:spPr>
          <a:xfrm>
            <a:off x="9674775" y="63476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F8AD1F-934A-445D-B833-8D159413C7D7}"/>
              </a:ext>
            </a:extLst>
          </p:cNvPr>
          <p:cNvSpPr txBox="1"/>
          <p:nvPr/>
        </p:nvSpPr>
        <p:spPr>
          <a:xfrm>
            <a:off x="10224691" y="633757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C00BA5-4B93-4AAE-ADE7-E5766C0413D5}"/>
              </a:ext>
            </a:extLst>
          </p:cNvPr>
          <p:cNvSpPr txBox="1"/>
          <p:nvPr/>
        </p:nvSpPr>
        <p:spPr>
          <a:xfrm>
            <a:off x="10755195" y="63358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CFB12C-6C7E-43D6-808E-04CBB58DF105}"/>
              </a:ext>
            </a:extLst>
          </p:cNvPr>
          <p:cNvSpPr txBox="1"/>
          <p:nvPr/>
        </p:nvSpPr>
        <p:spPr>
          <a:xfrm>
            <a:off x="11381301" y="632935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FF579F-E412-4276-8DFE-51A62DCC5B9A}"/>
              </a:ext>
            </a:extLst>
          </p:cNvPr>
          <p:cNvCxnSpPr>
            <a:cxnSpLocks/>
            <a:stCxn id="8" idx="4"/>
            <a:endCxn id="23" idx="0"/>
          </p:cNvCxnSpPr>
          <p:nvPr/>
        </p:nvCxnSpPr>
        <p:spPr>
          <a:xfrm>
            <a:off x="10416453" y="6052749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52A4CC-FDB6-45D5-BD90-14FB91AEE401}"/>
              </a:ext>
            </a:extLst>
          </p:cNvPr>
          <p:cNvCxnSpPr>
            <a:cxnSpLocks/>
            <a:stCxn id="8" idx="5"/>
            <a:endCxn id="24" idx="1"/>
          </p:cNvCxnSpPr>
          <p:nvPr/>
        </p:nvCxnSpPr>
        <p:spPr>
          <a:xfrm>
            <a:off x="10551157" y="5998348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1EBEC6-00CA-4695-B5DD-D8873D9DDD6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606952" y="5873860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A83E634-816B-4A46-90FD-659B1262EE9D}"/>
              </a:ext>
            </a:extLst>
          </p:cNvPr>
          <p:cNvSpPr/>
          <p:nvPr/>
        </p:nvSpPr>
        <p:spPr>
          <a:xfrm>
            <a:off x="7382429" y="5667438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9AB5A2A-2C3A-484D-A72C-957A85076406}"/>
              </a:ext>
            </a:extLst>
          </p:cNvPr>
          <p:cNvSpPr/>
          <p:nvPr/>
        </p:nvSpPr>
        <p:spPr>
          <a:xfrm>
            <a:off x="6963055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EE6BFB-3105-4350-8F12-D0BDDAC7CCC2}"/>
              </a:ext>
            </a:extLst>
          </p:cNvPr>
          <p:cNvCxnSpPr>
            <a:cxnSpLocks/>
            <a:stCxn id="33" idx="3"/>
            <a:endCxn id="34" idx="0"/>
          </p:cNvCxnSpPr>
          <p:nvPr/>
        </p:nvCxnSpPr>
        <p:spPr>
          <a:xfrm flipH="1">
            <a:off x="7153555" y="5984512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7F629-ED29-43D5-9201-6EDE5AFF2718}"/>
              </a:ext>
            </a:extLst>
          </p:cNvPr>
          <p:cNvCxnSpPr>
            <a:cxnSpLocks/>
            <a:stCxn id="7" idx="3"/>
            <a:endCxn id="33" idx="0"/>
          </p:cNvCxnSpPr>
          <p:nvPr/>
        </p:nvCxnSpPr>
        <p:spPr>
          <a:xfrm flipH="1">
            <a:off x="7572929" y="5349131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CA1E02F-FE0D-407A-B4D9-AFA36D955A16}"/>
              </a:ext>
            </a:extLst>
          </p:cNvPr>
          <p:cNvSpPr txBox="1"/>
          <p:nvPr/>
        </p:nvSpPr>
        <p:spPr>
          <a:xfrm>
            <a:off x="7382093" y="570099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C11ECB-CB0B-44EA-BD8C-C34B6A630999}"/>
              </a:ext>
            </a:extLst>
          </p:cNvPr>
          <p:cNvSpPr/>
          <p:nvPr/>
        </p:nvSpPr>
        <p:spPr>
          <a:xfrm>
            <a:off x="7667034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BB3DD7-0282-42CE-8D1D-DAA70545A771}"/>
              </a:ext>
            </a:extLst>
          </p:cNvPr>
          <p:cNvCxnSpPr>
            <a:cxnSpLocks/>
            <a:stCxn id="33" idx="5"/>
            <a:endCxn id="38" idx="0"/>
          </p:cNvCxnSpPr>
          <p:nvPr/>
        </p:nvCxnSpPr>
        <p:spPr>
          <a:xfrm>
            <a:off x="7707633" y="5984512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E2F5449-3C58-46F6-9319-069252AEF257}"/>
              </a:ext>
            </a:extLst>
          </p:cNvPr>
          <p:cNvSpPr txBox="1"/>
          <p:nvPr/>
        </p:nvSpPr>
        <p:spPr>
          <a:xfrm>
            <a:off x="6964034" y="63224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228E9A-A6E6-41AB-9950-727B663DCEF9}"/>
              </a:ext>
            </a:extLst>
          </p:cNvPr>
          <p:cNvSpPr txBox="1"/>
          <p:nvPr/>
        </p:nvSpPr>
        <p:spPr>
          <a:xfrm>
            <a:off x="7667034" y="633415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6BA4E9-53DD-49FE-9969-73F5127A4906}"/>
              </a:ext>
            </a:extLst>
          </p:cNvPr>
          <p:cNvSpPr/>
          <p:nvPr/>
        </p:nvSpPr>
        <p:spPr>
          <a:xfrm>
            <a:off x="6190854" y="5656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F619A7-F55D-4133-8624-2DBFAE90BDEC}"/>
              </a:ext>
            </a:extLst>
          </p:cNvPr>
          <p:cNvCxnSpPr>
            <a:cxnSpLocks/>
            <a:stCxn id="7" idx="3"/>
            <a:endCxn id="42" idx="0"/>
          </p:cNvCxnSpPr>
          <p:nvPr/>
        </p:nvCxnSpPr>
        <p:spPr>
          <a:xfrm flipH="1">
            <a:off x="6381354" y="5349131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AE96F18-4F1A-433F-B899-EFC37BA83276}"/>
              </a:ext>
            </a:extLst>
          </p:cNvPr>
          <p:cNvSpPr txBox="1"/>
          <p:nvPr/>
        </p:nvSpPr>
        <p:spPr>
          <a:xfrm>
            <a:off x="6179665" y="568157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06D320-77CB-4068-8E14-ADD8503B8992}"/>
              </a:ext>
            </a:extLst>
          </p:cNvPr>
          <p:cNvSpPr/>
          <p:nvPr/>
        </p:nvSpPr>
        <p:spPr>
          <a:xfrm>
            <a:off x="5768961" y="628335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6696D4-D5D0-40D6-AA47-03BE84EC31D8}"/>
              </a:ext>
            </a:extLst>
          </p:cNvPr>
          <p:cNvCxnSpPr>
            <a:cxnSpLocks/>
            <a:stCxn id="42" idx="3"/>
            <a:endCxn id="45" idx="0"/>
          </p:cNvCxnSpPr>
          <p:nvPr/>
        </p:nvCxnSpPr>
        <p:spPr>
          <a:xfrm flipH="1">
            <a:off x="5959461" y="5973348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EF73571-EE2C-4DEF-8A14-22668ECA4CA3}"/>
              </a:ext>
            </a:extLst>
          </p:cNvPr>
          <p:cNvSpPr/>
          <p:nvPr/>
        </p:nvSpPr>
        <p:spPr>
          <a:xfrm>
            <a:off x="6481173" y="630801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99CA67-0839-4765-B988-82FE529F5398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517123" y="5975064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10ABD41-5CC1-4FC8-83A1-1FA683DE7A5D}"/>
              </a:ext>
            </a:extLst>
          </p:cNvPr>
          <p:cNvSpPr txBox="1"/>
          <p:nvPr/>
        </p:nvSpPr>
        <p:spPr>
          <a:xfrm>
            <a:off x="6483509" y="634823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96E24D-B4BB-477C-A687-C667A77C682D}"/>
              </a:ext>
            </a:extLst>
          </p:cNvPr>
          <p:cNvSpPr txBox="1"/>
          <p:nvPr/>
        </p:nvSpPr>
        <p:spPr>
          <a:xfrm>
            <a:off x="5759266" y="632935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C06BF0A-2371-4B12-A71D-3B5272BB5E56}"/>
              </a:ext>
            </a:extLst>
          </p:cNvPr>
          <p:cNvCxnSpPr>
            <a:cxnSpLocks/>
            <a:stCxn id="52" idx="2"/>
            <a:endCxn id="7" idx="0"/>
          </p:cNvCxnSpPr>
          <p:nvPr/>
        </p:nvCxnSpPr>
        <p:spPr>
          <a:xfrm flipH="1" flipV="1">
            <a:off x="9034654" y="5032057"/>
            <a:ext cx="1315720" cy="19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BC62CD9-6185-4E6F-81CA-DC217F3B6996}"/>
              </a:ext>
            </a:extLst>
          </p:cNvPr>
          <p:cNvSpPr txBox="1"/>
          <p:nvPr/>
        </p:nvSpPr>
        <p:spPr>
          <a:xfrm>
            <a:off x="9729344" y="4775009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</p:spTree>
    <p:extLst>
      <p:ext uri="{BB962C8B-B14F-4D97-AF65-F5344CB8AC3E}">
        <p14:creationId xmlns:p14="http://schemas.microsoft.com/office/powerpoint/2010/main" val="29063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11163300" cy="3429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628F8-EA79-493C-BC36-F0F392766E96}"/>
              </a:ext>
            </a:extLst>
          </p:cNvPr>
          <p:cNvSpPr txBox="1"/>
          <p:nvPr/>
        </p:nvSpPr>
        <p:spPr>
          <a:xfrm>
            <a:off x="323850" y="1871142"/>
            <a:ext cx="11544300" cy="89255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Question</a:t>
            </a:r>
            <a:endParaRPr lang="en-US" sz="2600" u="sng" dirty="0"/>
          </a:p>
          <a:p>
            <a:r>
              <a:rPr lang="en-US" sz="2600" dirty="0"/>
              <a:t>Can we guarantee that the effects caused by a single error do not propagate?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CBCBC8-CA52-402D-BC25-155D887CEB9E}"/>
              </a:ext>
            </a:extLst>
          </p:cNvPr>
          <p:cNvSpPr/>
          <p:nvPr/>
        </p:nvSpPr>
        <p:spPr>
          <a:xfrm>
            <a:off x="8844154" y="503205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A9E6C-7A1B-48CB-8A70-E08302152937}"/>
              </a:ext>
            </a:extLst>
          </p:cNvPr>
          <p:cNvSpPr/>
          <p:nvPr/>
        </p:nvSpPr>
        <p:spPr>
          <a:xfrm>
            <a:off x="10225953" y="5681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86F1CF-843F-4B01-99FA-316F9C6D5534}"/>
              </a:ext>
            </a:extLst>
          </p:cNvPr>
          <p:cNvSpPr/>
          <p:nvPr/>
        </p:nvSpPr>
        <p:spPr>
          <a:xfrm>
            <a:off x="8234555" y="565042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60AD3-3E1B-42F4-A5DE-08A439EB9F41}"/>
              </a:ext>
            </a:extLst>
          </p:cNvPr>
          <p:cNvSpPr/>
          <p:nvPr/>
        </p:nvSpPr>
        <p:spPr>
          <a:xfrm>
            <a:off x="8234555" y="628335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79432C-1096-4A48-A940-4B4340ECBF51}"/>
              </a:ext>
            </a:extLst>
          </p:cNvPr>
          <p:cNvSpPr/>
          <p:nvPr/>
        </p:nvSpPr>
        <p:spPr>
          <a:xfrm>
            <a:off x="967147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69C0BC-EED0-4AD7-B958-03954316A02F}"/>
              </a:ext>
            </a:extLst>
          </p:cNvPr>
          <p:cNvSpPr/>
          <p:nvPr/>
        </p:nvSpPr>
        <p:spPr>
          <a:xfrm>
            <a:off x="9072753" y="62938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CF5E2C-7EAC-4DEF-AE93-25BCA2648918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8425055" y="5403532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399CD-4E4C-4A06-9A28-24C0033B5983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9169358" y="5349131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12DE6-4D35-4664-91CB-058BBACFAE38}"/>
              </a:ext>
            </a:extLst>
          </p:cNvPr>
          <p:cNvCxnSpPr>
            <a:cxnSpLocks/>
            <a:stCxn id="22" idx="1"/>
            <a:endCxn id="12" idx="7"/>
          </p:cNvCxnSpPr>
          <p:nvPr/>
        </p:nvCxnSpPr>
        <p:spPr>
          <a:xfrm flipH="1">
            <a:off x="9397957" y="5873861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607C0-53AB-4C0E-9AFE-8361A28D297B}"/>
              </a:ext>
            </a:extLst>
          </p:cNvPr>
          <p:cNvCxnSpPr>
            <a:cxnSpLocks/>
            <a:stCxn id="8" idx="3"/>
            <a:endCxn id="11" idx="0"/>
          </p:cNvCxnSpPr>
          <p:nvPr/>
        </p:nvCxnSpPr>
        <p:spPr>
          <a:xfrm flipH="1">
            <a:off x="9861973" y="5998348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BAA78-FE8D-4891-906E-8E095A1E649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425055" y="6021895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43E7E5-A5E5-4E5C-B17A-DBCB0D63CFFE}"/>
              </a:ext>
            </a:extLst>
          </p:cNvPr>
          <p:cNvSpPr txBox="1"/>
          <p:nvPr/>
        </p:nvSpPr>
        <p:spPr>
          <a:xfrm>
            <a:off x="8834632" y="506547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A7EB6-E95C-41FD-A44D-367F15CF8C5E}"/>
              </a:ext>
            </a:extLst>
          </p:cNvPr>
          <p:cNvSpPr txBox="1"/>
          <p:nvPr/>
        </p:nvSpPr>
        <p:spPr>
          <a:xfrm>
            <a:off x="8219570" y="571312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754D2-1675-4D9D-B10A-CA3584E98D9E}"/>
              </a:ext>
            </a:extLst>
          </p:cNvPr>
          <p:cNvSpPr txBox="1"/>
          <p:nvPr/>
        </p:nvSpPr>
        <p:spPr>
          <a:xfrm>
            <a:off x="8219570" y="632242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1FEF7-729B-4724-B854-55C3D41EE528}"/>
              </a:ext>
            </a:extLst>
          </p:cNvPr>
          <p:cNvSpPr txBox="1"/>
          <p:nvPr/>
        </p:nvSpPr>
        <p:spPr>
          <a:xfrm>
            <a:off x="9063528" y="63413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EBA03-04F6-49C9-9808-35EDF15CD0F8}"/>
              </a:ext>
            </a:extLst>
          </p:cNvPr>
          <p:cNvSpPr txBox="1"/>
          <p:nvPr/>
        </p:nvSpPr>
        <p:spPr>
          <a:xfrm>
            <a:off x="10221869" y="571997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A0622C-9C5D-4086-9E38-88AA060C48CB}"/>
              </a:ext>
            </a:extLst>
          </p:cNvPr>
          <p:cNvSpPr/>
          <p:nvPr/>
        </p:nvSpPr>
        <p:spPr>
          <a:xfrm>
            <a:off x="1022595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DB437-CA20-4F03-83A1-87BBFAF5CE19}"/>
              </a:ext>
            </a:extLst>
          </p:cNvPr>
          <p:cNvSpPr/>
          <p:nvPr/>
        </p:nvSpPr>
        <p:spPr>
          <a:xfrm>
            <a:off x="1075516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F2B48C-BA87-47E0-9823-3932F7F46DEE}"/>
              </a:ext>
            </a:extLst>
          </p:cNvPr>
          <p:cNvSpPr/>
          <p:nvPr/>
        </p:nvSpPr>
        <p:spPr>
          <a:xfrm>
            <a:off x="11378480" y="629239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D1DDE2-0CC8-4BD7-8AC3-DB130C338F02}"/>
              </a:ext>
            </a:extLst>
          </p:cNvPr>
          <p:cNvSpPr txBox="1"/>
          <p:nvPr/>
        </p:nvSpPr>
        <p:spPr>
          <a:xfrm>
            <a:off x="9674775" y="63476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F8AD1F-934A-445D-B833-8D159413C7D7}"/>
              </a:ext>
            </a:extLst>
          </p:cNvPr>
          <p:cNvSpPr txBox="1"/>
          <p:nvPr/>
        </p:nvSpPr>
        <p:spPr>
          <a:xfrm>
            <a:off x="10224691" y="633757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C00BA5-4B93-4AAE-ADE7-E5766C0413D5}"/>
              </a:ext>
            </a:extLst>
          </p:cNvPr>
          <p:cNvSpPr txBox="1"/>
          <p:nvPr/>
        </p:nvSpPr>
        <p:spPr>
          <a:xfrm>
            <a:off x="10755195" y="63358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CFB12C-6C7E-43D6-808E-04CBB58DF105}"/>
              </a:ext>
            </a:extLst>
          </p:cNvPr>
          <p:cNvSpPr txBox="1"/>
          <p:nvPr/>
        </p:nvSpPr>
        <p:spPr>
          <a:xfrm>
            <a:off x="11381301" y="632935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FF579F-E412-4276-8DFE-51A62DCC5B9A}"/>
              </a:ext>
            </a:extLst>
          </p:cNvPr>
          <p:cNvCxnSpPr>
            <a:cxnSpLocks/>
            <a:stCxn id="8" idx="4"/>
            <a:endCxn id="23" idx="0"/>
          </p:cNvCxnSpPr>
          <p:nvPr/>
        </p:nvCxnSpPr>
        <p:spPr>
          <a:xfrm>
            <a:off x="10416453" y="6052749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52A4CC-FDB6-45D5-BD90-14FB91AEE401}"/>
              </a:ext>
            </a:extLst>
          </p:cNvPr>
          <p:cNvCxnSpPr>
            <a:cxnSpLocks/>
            <a:stCxn id="8" idx="5"/>
            <a:endCxn id="24" idx="1"/>
          </p:cNvCxnSpPr>
          <p:nvPr/>
        </p:nvCxnSpPr>
        <p:spPr>
          <a:xfrm>
            <a:off x="10551157" y="5998348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1EBEC6-00CA-4695-B5DD-D8873D9DDD6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606952" y="5873860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A83E634-816B-4A46-90FD-659B1262EE9D}"/>
              </a:ext>
            </a:extLst>
          </p:cNvPr>
          <p:cNvSpPr/>
          <p:nvPr/>
        </p:nvSpPr>
        <p:spPr>
          <a:xfrm>
            <a:off x="7382429" y="5667438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9AB5A2A-2C3A-484D-A72C-957A85076406}"/>
              </a:ext>
            </a:extLst>
          </p:cNvPr>
          <p:cNvSpPr/>
          <p:nvPr/>
        </p:nvSpPr>
        <p:spPr>
          <a:xfrm>
            <a:off x="6963055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EE6BFB-3105-4350-8F12-D0BDDAC7CCC2}"/>
              </a:ext>
            </a:extLst>
          </p:cNvPr>
          <p:cNvCxnSpPr>
            <a:cxnSpLocks/>
            <a:stCxn id="33" idx="3"/>
            <a:endCxn id="34" idx="0"/>
          </p:cNvCxnSpPr>
          <p:nvPr/>
        </p:nvCxnSpPr>
        <p:spPr>
          <a:xfrm flipH="1">
            <a:off x="7153555" y="5984512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7F629-ED29-43D5-9201-6EDE5AFF2718}"/>
              </a:ext>
            </a:extLst>
          </p:cNvPr>
          <p:cNvCxnSpPr>
            <a:cxnSpLocks/>
            <a:stCxn id="7" idx="3"/>
            <a:endCxn id="33" idx="0"/>
          </p:cNvCxnSpPr>
          <p:nvPr/>
        </p:nvCxnSpPr>
        <p:spPr>
          <a:xfrm flipH="1">
            <a:off x="7572929" y="5349131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CA1E02F-FE0D-407A-B4D9-AFA36D955A16}"/>
              </a:ext>
            </a:extLst>
          </p:cNvPr>
          <p:cNvSpPr txBox="1"/>
          <p:nvPr/>
        </p:nvSpPr>
        <p:spPr>
          <a:xfrm>
            <a:off x="7382093" y="570099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C11ECB-CB0B-44EA-BD8C-C34B6A630999}"/>
              </a:ext>
            </a:extLst>
          </p:cNvPr>
          <p:cNvSpPr/>
          <p:nvPr/>
        </p:nvSpPr>
        <p:spPr>
          <a:xfrm>
            <a:off x="7667034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BB3DD7-0282-42CE-8D1D-DAA70545A771}"/>
              </a:ext>
            </a:extLst>
          </p:cNvPr>
          <p:cNvCxnSpPr>
            <a:cxnSpLocks/>
            <a:stCxn id="33" idx="5"/>
            <a:endCxn id="38" idx="0"/>
          </p:cNvCxnSpPr>
          <p:nvPr/>
        </p:nvCxnSpPr>
        <p:spPr>
          <a:xfrm>
            <a:off x="7707633" y="5984512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E2F5449-3C58-46F6-9319-069252AEF257}"/>
              </a:ext>
            </a:extLst>
          </p:cNvPr>
          <p:cNvSpPr txBox="1"/>
          <p:nvPr/>
        </p:nvSpPr>
        <p:spPr>
          <a:xfrm>
            <a:off x="6964034" y="63224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228E9A-A6E6-41AB-9950-727B663DCEF9}"/>
              </a:ext>
            </a:extLst>
          </p:cNvPr>
          <p:cNvSpPr txBox="1"/>
          <p:nvPr/>
        </p:nvSpPr>
        <p:spPr>
          <a:xfrm>
            <a:off x="7667034" y="633415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6BA4E9-53DD-49FE-9969-73F5127A4906}"/>
              </a:ext>
            </a:extLst>
          </p:cNvPr>
          <p:cNvSpPr/>
          <p:nvPr/>
        </p:nvSpPr>
        <p:spPr>
          <a:xfrm>
            <a:off x="6190854" y="5656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F619A7-F55D-4133-8624-2DBFAE90BDEC}"/>
              </a:ext>
            </a:extLst>
          </p:cNvPr>
          <p:cNvCxnSpPr>
            <a:cxnSpLocks/>
            <a:stCxn id="7" idx="3"/>
            <a:endCxn id="42" idx="0"/>
          </p:cNvCxnSpPr>
          <p:nvPr/>
        </p:nvCxnSpPr>
        <p:spPr>
          <a:xfrm flipH="1">
            <a:off x="6381354" y="5349131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AE96F18-4F1A-433F-B899-EFC37BA83276}"/>
              </a:ext>
            </a:extLst>
          </p:cNvPr>
          <p:cNvSpPr txBox="1"/>
          <p:nvPr/>
        </p:nvSpPr>
        <p:spPr>
          <a:xfrm>
            <a:off x="6179665" y="568157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06D320-77CB-4068-8E14-ADD8503B8992}"/>
              </a:ext>
            </a:extLst>
          </p:cNvPr>
          <p:cNvSpPr/>
          <p:nvPr/>
        </p:nvSpPr>
        <p:spPr>
          <a:xfrm>
            <a:off x="5768961" y="628335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6696D4-D5D0-40D6-AA47-03BE84EC31D8}"/>
              </a:ext>
            </a:extLst>
          </p:cNvPr>
          <p:cNvCxnSpPr>
            <a:cxnSpLocks/>
            <a:stCxn id="42" idx="3"/>
            <a:endCxn id="45" idx="0"/>
          </p:cNvCxnSpPr>
          <p:nvPr/>
        </p:nvCxnSpPr>
        <p:spPr>
          <a:xfrm flipH="1">
            <a:off x="5959461" y="5973348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EF73571-EE2C-4DEF-8A14-22668ECA4CA3}"/>
              </a:ext>
            </a:extLst>
          </p:cNvPr>
          <p:cNvSpPr/>
          <p:nvPr/>
        </p:nvSpPr>
        <p:spPr>
          <a:xfrm>
            <a:off x="6481173" y="630801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99CA67-0839-4765-B988-82FE529F5398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517123" y="5975064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10ABD41-5CC1-4FC8-83A1-1FA683DE7A5D}"/>
              </a:ext>
            </a:extLst>
          </p:cNvPr>
          <p:cNvSpPr txBox="1"/>
          <p:nvPr/>
        </p:nvSpPr>
        <p:spPr>
          <a:xfrm>
            <a:off x="6483509" y="634823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96E24D-B4BB-477C-A687-C667A77C682D}"/>
              </a:ext>
            </a:extLst>
          </p:cNvPr>
          <p:cNvSpPr txBox="1"/>
          <p:nvPr/>
        </p:nvSpPr>
        <p:spPr>
          <a:xfrm>
            <a:off x="5759266" y="632935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C06BF0A-2371-4B12-A71D-3B5272BB5E56}"/>
              </a:ext>
            </a:extLst>
          </p:cNvPr>
          <p:cNvCxnSpPr>
            <a:cxnSpLocks/>
            <a:stCxn id="52" idx="2"/>
            <a:endCxn id="7" idx="0"/>
          </p:cNvCxnSpPr>
          <p:nvPr/>
        </p:nvCxnSpPr>
        <p:spPr>
          <a:xfrm flipH="1" flipV="1">
            <a:off x="9034654" y="5032057"/>
            <a:ext cx="1315720" cy="19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BC62CD9-6185-4E6F-81CA-DC217F3B6996}"/>
              </a:ext>
            </a:extLst>
          </p:cNvPr>
          <p:cNvSpPr txBox="1"/>
          <p:nvPr/>
        </p:nvSpPr>
        <p:spPr>
          <a:xfrm>
            <a:off x="9729344" y="4775009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4B9C44-4F96-4F4D-8050-0B0CF4069874}"/>
              </a:ext>
            </a:extLst>
          </p:cNvPr>
          <p:cNvSpPr txBox="1"/>
          <p:nvPr/>
        </p:nvSpPr>
        <p:spPr>
          <a:xfrm>
            <a:off x="323850" y="2947286"/>
            <a:ext cx="11544300" cy="169277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Definition</a:t>
            </a:r>
            <a:endParaRPr lang="en-US" sz="26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If every subtree rooted at a CF node is eliminated with probability 1, we say that the </a:t>
            </a:r>
            <a:r>
              <a:rPr lang="en-US" sz="2600" b="1" dirty="0"/>
              <a:t>error effects are completely eliminated.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Otherwise, the </a:t>
            </a:r>
            <a:r>
              <a:rPr lang="en-US" sz="2600" b="1" dirty="0"/>
              <a:t>error effects survive with positive probability.</a:t>
            </a:r>
          </a:p>
        </p:txBody>
      </p:sp>
    </p:spTree>
    <p:extLst>
      <p:ext uri="{BB962C8B-B14F-4D97-AF65-F5344CB8AC3E}">
        <p14:creationId xmlns:p14="http://schemas.microsoft.com/office/powerpoint/2010/main" val="6268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Result – Depth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11163300" cy="3429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Main idea: couple the </a:t>
            </a:r>
            <a:r>
              <a:rPr lang="en-US" b="1" i="1" dirty="0"/>
              <a:t>CKP </a:t>
            </a:r>
            <a:r>
              <a:rPr lang="en-US" dirty="0"/>
              <a:t>with a branching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/>
                  <a:t>Theorem 1</a:t>
                </a:r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600" dirty="0"/>
                  <a:t>, then for any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survives with positive probability.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blipFill>
                <a:blip r:embed="rId2"/>
                <a:stretch>
                  <a:fillRect l="-896" t="-3721" b="-976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91D2192C-707F-462F-B1D6-28890283C02F}"/>
              </a:ext>
            </a:extLst>
          </p:cNvPr>
          <p:cNvSpPr/>
          <p:nvPr/>
        </p:nvSpPr>
        <p:spPr>
          <a:xfrm>
            <a:off x="9532622" y="468153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56FE3FC-1FD5-44F2-881B-1BAC6579FE56}"/>
              </a:ext>
            </a:extLst>
          </p:cNvPr>
          <p:cNvSpPr/>
          <p:nvPr/>
        </p:nvSpPr>
        <p:spPr>
          <a:xfrm>
            <a:off x="10561320" y="604114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14FF34-834F-45C7-9681-055B3AD6F456}"/>
              </a:ext>
            </a:extLst>
          </p:cNvPr>
          <p:cNvSpPr/>
          <p:nvPr/>
        </p:nvSpPr>
        <p:spPr>
          <a:xfrm>
            <a:off x="9532622" y="600241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106C5B-9E25-4C94-8B28-32A6740A0DB2}"/>
              </a:ext>
            </a:extLst>
          </p:cNvPr>
          <p:cNvSpPr/>
          <p:nvPr/>
        </p:nvSpPr>
        <p:spPr>
          <a:xfrm>
            <a:off x="8561075" y="600369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3F19BC8-EC88-4DF3-A046-BFCF6CB0F021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10751820" y="6412621"/>
            <a:ext cx="0" cy="340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1D0E67-A04E-4260-9868-C347C8230211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9723122" y="6373891"/>
            <a:ext cx="0" cy="37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85195B1-3C9E-48B9-BE90-8587FF2F109E}"/>
              </a:ext>
            </a:extLst>
          </p:cNvPr>
          <p:cNvSpPr txBox="1"/>
          <p:nvPr/>
        </p:nvSpPr>
        <p:spPr>
          <a:xfrm>
            <a:off x="9517637" y="474424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E56FF6-CC3B-42BB-B6A1-9297DE7C71B8}"/>
              </a:ext>
            </a:extLst>
          </p:cNvPr>
          <p:cNvSpPr txBox="1"/>
          <p:nvPr/>
        </p:nvSpPr>
        <p:spPr>
          <a:xfrm>
            <a:off x="10534101" y="609917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F29122-376E-4174-83F8-A85E735EADE5}"/>
              </a:ext>
            </a:extLst>
          </p:cNvPr>
          <p:cNvSpPr txBox="1"/>
          <p:nvPr/>
        </p:nvSpPr>
        <p:spPr>
          <a:xfrm>
            <a:off x="9505403" y="60411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036F4A-BDD2-426F-A76D-C6D0D09C384C}"/>
              </a:ext>
            </a:extLst>
          </p:cNvPr>
          <p:cNvSpPr txBox="1"/>
          <p:nvPr/>
        </p:nvSpPr>
        <p:spPr>
          <a:xfrm>
            <a:off x="8533856" y="60411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E7DED5-F65E-4802-80D5-A52EC8EEE60A}"/>
              </a:ext>
            </a:extLst>
          </p:cNvPr>
          <p:cNvCxnSpPr>
            <a:cxnSpLocks/>
          </p:cNvCxnSpPr>
          <p:nvPr/>
        </p:nvCxnSpPr>
        <p:spPr>
          <a:xfrm>
            <a:off x="8747762" y="6373891"/>
            <a:ext cx="0" cy="37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9151E0A-D913-4303-998D-BC5C5E126676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8751575" y="5440680"/>
            <a:ext cx="971547" cy="56301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ACE5AA9-5B73-4BAB-BA30-CA56D686B0F8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723122" y="5440680"/>
            <a:ext cx="0" cy="5617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5A2F976-4A16-4233-8B68-ADD293DC22AD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723122" y="5440680"/>
            <a:ext cx="1028698" cy="6004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EC0D3F6-F405-48DF-AC96-E9B4100430D1}"/>
              </a:ext>
            </a:extLst>
          </p:cNvPr>
          <p:cNvCxnSpPr>
            <a:cxnSpLocks/>
          </p:cNvCxnSpPr>
          <p:nvPr/>
        </p:nvCxnSpPr>
        <p:spPr>
          <a:xfrm>
            <a:off x="9723122" y="5052018"/>
            <a:ext cx="0" cy="3886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C61F804-4A22-4884-B5C8-1A938E87DB99}"/>
              </a:ext>
            </a:extLst>
          </p:cNvPr>
          <p:cNvCxnSpPr>
            <a:cxnSpLocks/>
            <a:stCxn id="85" idx="2"/>
          </p:cNvCxnSpPr>
          <p:nvPr/>
        </p:nvCxnSpPr>
        <p:spPr>
          <a:xfrm flipH="1" flipV="1">
            <a:off x="9931400" y="4903991"/>
            <a:ext cx="1444116" cy="19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5B2A365-0F5E-4680-93F1-F6CC58062F7C}"/>
              </a:ext>
            </a:extLst>
          </p:cNvPr>
          <p:cNvSpPr txBox="1"/>
          <p:nvPr/>
        </p:nvSpPr>
        <p:spPr>
          <a:xfrm>
            <a:off x="10626089" y="4646942"/>
            <a:ext cx="149885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False</a:t>
            </a:r>
          </a:p>
        </p:txBody>
      </p:sp>
    </p:spTree>
    <p:extLst>
      <p:ext uri="{BB962C8B-B14F-4D97-AF65-F5344CB8AC3E}">
        <p14:creationId xmlns:p14="http://schemas.microsoft.com/office/powerpoint/2010/main" val="24929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2" grpId="0"/>
      <p:bldP spid="63" grpId="0"/>
      <p:bldP spid="64" grpId="0"/>
      <p:bldP spid="65" grpId="0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Result – Depth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895600"/>
                <a:ext cx="11163300" cy="3429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Main idea: couple the </a:t>
                </a:r>
                <a:r>
                  <a:rPr lang="en-US" b="1" i="1" dirty="0"/>
                  <a:t>CKP </a:t>
                </a:r>
                <a:r>
                  <a:rPr lang="en-US" dirty="0"/>
                  <a:t>with a branching process.</a:t>
                </a:r>
              </a:p>
              <a:p>
                <a:r>
                  <a:rPr lang="en-US" dirty="0"/>
                  <a:t>We show that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by the time an </a:t>
                </a:r>
                <a:r>
                  <a:rPr lang="en-US" dirty="0">
                    <a:solidFill>
                      <a:srgbClr val="7030A0"/>
                    </a:solidFill>
                  </a:rPr>
                  <a:t>erroneous node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proclaimed false </a:t>
                </a:r>
                <a:r>
                  <a:rPr lang="en-US" dirty="0"/>
                  <a:t>it will effectively create many new components.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895600"/>
                <a:ext cx="11163300" cy="3429000"/>
              </a:xfrm>
              <a:blipFill>
                <a:blip r:embed="rId2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/>
                  <a:t>Theorem 1</a:t>
                </a:r>
                <a:endParaRPr lang="en-US" sz="2600" u="sng" dirty="0"/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600" dirty="0"/>
                  <a:t>, then for any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survive with positive probability.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blipFill>
                <a:blip r:embed="rId3"/>
                <a:stretch>
                  <a:fillRect l="-896" t="-3721" b="-976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91D2192C-707F-462F-B1D6-28890283C02F}"/>
              </a:ext>
            </a:extLst>
          </p:cNvPr>
          <p:cNvSpPr/>
          <p:nvPr/>
        </p:nvSpPr>
        <p:spPr>
          <a:xfrm>
            <a:off x="9532622" y="468153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56FE3FC-1FD5-44F2-881B-1BAC6579FE56}"/>
              </a:ext>
            </a:extLst>
          </p:cNvPr>
          <p:cNvSpPr/>
          <p:nvPr/>
        </p:nvSpPr>
        <p:spPr>
          <a:xfrm>
            <a:off x="10561320" y="604114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14FF34-834F-45C7-9681-055B3AD6F456}"/>
              </a:ext>
            </a:extLst>
          </p:cNvPr>
          <p:cNvSpPr/>
          <p:nvPr/>
        </p:nvSpPr>
        <p:spPr>
          <a:xfrm>
            <a:off x="9532622" y="600241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106C5B-9E25-4C94-8B28-32A6740A0DB2}"/>
              </a:ext>
            </a:extLst>
          </p:cNvPr>
          <p:cNvSpPr/>
          <p:nvPr/>
        </p:nvSpPr>
        <p:spPr>
          <a:xfrm>
            <a:off x="8561075" y="600369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3F19BC8-EC88-4DF3-A046-BFCF6CB0F021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10751820" y="6412621"/>
            <a:ext cx="0" cy="340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1D0E67-A04E-4260-9868-C347C8230211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9723122" y="6373891"/>
            <a:ext cx="0" cy="37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85195B1-3C9E-48B9-BE90-8587FF2F109E}"/>
              </a:ext>
            </a:extLst>
          </p:cNvPr>
          <p:cNvSpPr txBox="1"/>
          <p:nvPr/>
        </p:nvSpPr>
        <p:spPr>
          <a:xfrm>
            <a:off x="9517637" y="474424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E56FF6-CC3B-42BB-B6A1-9297DE7C71B8}"/>
              </a:ext>
            </a:extLst>
          </p:cNvPr>
          <p:cNvSpPr txBox="1"/>
          <p:nvPr/>
        </p:nvSpPr>
        <p:spPr>
          <a:xfrm>
            <a:off x="10534101" y="609917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F29122-376E-4174-83F8-A85E735EADE5}"/>
              </a:ext>
            </a:extLst>
          </p:cNvPr>
          <p:cNvSpPr txBox="1"/>
          <p:nvPr/>
        </p:nvSpPr>
        <p:spPr>
          <a:xfrm>
            <a:off x="9505403" y="60411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036F4A-BDD2-426F-A76D-C6D0D09C384C}"/>
              </a:ext>
            </a:extLst>
          </p:cNvPr>
          <p:cNvSpPr txBox="1"/>
          <p:nvPr/>
        </p:nvSpPr>
        <p:spPr>
          <a:xfrm>
            <a:off x="8533856" y="60411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E7DED5-F65E-4802-80D5-A52EC8EEE60A}"/>
              </a:ext>
            </a:extLst>
          </p:cNvPr>
          <p:cNvCxnSpPr>
            <a:cxnSpLocks/>
          </p:cNvCxnSpPr>
          <p:nvPr/>
        </p:nvCxnSpPr>
        <p:spPr>
          <a:xfrm>
            <a:off x="8747762" y="6373891"/>
            <a:ext cx="0" cy="37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9151E0A-D913-4303-998D-BC5C5E126676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8751575" y="5440680"/>
            <a:ext cx="971547" cy="56301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ACE5AA9-5B73-4BAB-BA30-CA56D686B0F8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723122" y="5440680"/>
            <a:ext cx="0" cy="5617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5A2F976-4A16-4233-8B68-ADD293DC22AD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723122" y="5440680"/>
            <a:ext cx="1028698" cy="6004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EC0D3F6-F405-48DF-AC96-E9B4100430D1}"/>
              </a:ext>
            </a:extLst>
          </p:cNvPr>
          <p:cNvCxnSpPr>
            <a:cxnSpLocks/>
          </p:cNvCxnSpPr>
          <p:nvPr/>
        </p:nvCxnSpPr>
        <p:spPr>
          <a:xfrm>
            <a:off x="9723122" y="5052018"/>
            <a:ext cx="0" cy="3886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3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Result – Depth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/>
                  <a:t>Theorem 1</a:t>
                </a:r>
                <a:endParaRPr lang="en-US" sz="2600" u="sng" dirty="0"/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600" dirty="0"/>
                  <a:t>, then for any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survive with positive probability.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blipFill>
                <a:blip r:embed="rId2"/>
                <a:stretch>
                  <a:fillRect l="-896" t="-3721" b="-976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ED1B060-B6D2-4D61-84A4-F9AADF5E2A40}"/>
              </a:ext>
            </a:extLst>
          </p:cNvPr>
          <p:cNvSpPr txBox="1"/>
          <p:nvPr/>
        </p:nvSpPr>
        <p:spPr>
          <a:xfrm>
            <a:off x="323850" y="3943782"/>
            <a:ext cx="11544300" cy="129266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Conclusion:</a:t>
            </a:r>
            <a:endParaRPr lang="en-US" sz="2600" u="sng" dirty="0"/>
          </a:p>
          <a:p>
            <a:r>
              <a:rPr lang="en-US" sz="2600" dirty="0"/>
              <a:t>To guarantee that error effects are completely eliminated shallow checks are not enough! </a:t>
            </a:r>
          </a:p>
        </p:txBody>
      </p:sp>
    </p:spTree>
    <p:extLst>
      <p:ext uri="{BB962C8B-B14F-4D97-AF65-F5344CB8AC3E}">
        <p14:creationId xmlns:p14="http://schemas.microsoft.com/office/powerpoint/2010/main" val="28023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Result– Checking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2492990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/>
                  <a:t>Theorem 2</a:t>
                </a:r>
                <a:endParaRPr lang="en-US" sz="2600" u="sng" dirty="0"/>
              </a:p>
              <a:p>
                <a:r>
                  <a:rPr lang="en-US" sz="2600" dirty="0"/>
                  <a:t>For any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600" dirty="0"/>
                  <a:t>,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such that: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/>
                  <a:t> 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 </a:t>
                </a:r>
                <a:r>
                  <a:rPr lang="en-US" sz="2600" dirty="0"/>
                  <a:t>are </a:t>
                </a:r>
                <a:r>
                  <a:rPr lang="en-US" sz="2600" dirty="0">
                    <a:solidFill>
                      <a:srgbClr val="7030A0"/>
                    </a:solidFill>
                  </a:rPr>
                  <a:t>completely eliminated</a:t>
                </a:r>
                <a:r>
                  <a:rPr lang="en-US" sz="26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/>
                  <a:t> 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 </a:t>
                </a:r>
                <a:r>
                  <a:rPr lang="en-US" sz="2600" dirty="0">
                    <a:solidFill>
                      <a:srgbClr val="7030A0"/>
                    </a:solidFill>
                  </a:rPr>
                  <a:t>survive with positive probability</a:t>
                </a:r>
                <a:r>
                  <a:rPr lang="en-US" sz="26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2492990"/>
              </a:xfrm>
              <a:prstGeom prst="rect">
                <a:avLst/>
              </a:prstGeom>
              <a:blipFill>
                <a:blip r:embed="rId2"/>
                <a:stretch>
                  <a:fillRect l="-896" t="-1942" r="-211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D35F460-AB64-45B0-B17D-F987B5347892}"/>
              </a:ext>
            </a:extLst>
          </p:cNvPr>
          <p:cNvSpPr txBox="1"/>
          <p:nvPr/>
        </p:nvSpPr>
        <p:spPr>
          <a:xfrm>
            <a:off x="323850" y="4967910"/>
            <a:ext cx="11544300" cy="129266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Conclusion:</a:t>
            </a:r>
            <a:endParaRPr lang="en-US" sz="2600" u="sng" dirty="0"/>
          </a:p>
          <a:p>
            <a:r>
              <a:rPr lang="en-US" sz="2600" dirty="0"/>
              <a:t>When the checking procedure is not too shallow, there is a minimal amount of effort to invest in checking to guarantee the elimination of error effects.</a:t>
            </a:r>
          </a:p>
        </p:txBody>
      </p:sp>
    </p:spTree>
    <p:extLst>
      <p:ext uri="{BB962C8B-B14F-4D97-AF65-F5344CB8AC3E}">
        <p14:creationId xmlns:p14="http://schemas.microsoft.com/office/powerpoint/2010/main" val="11065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Result– Main Ideas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FDEF8-EE79-4232-AD67-0CADE008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/>
          <a:lstStyle/>
          <a:p>
            <a:r>
              <a:rPr lang="en-US" dirty="0"/>
              <a:t>Proof of Theorem 2 is based on a (sub\super-)martingale analysis.</a:t>
            </a:r>
          </a:p>
          <a:p>
            <a:r>
              <a:rPr lang="en-US" dirty="0"/>
              <a:t>We consider some observables in the process and identify regimes in which they </a:t>
            </a:r>
            <a:r>
              <a:rPr lang="en-US" dirty="0">
                <a:solidFill>
                  <a:srgbClr val="7030A0"/>
                </a:solidFill>
              </a:rPr>
              <a:t>increase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decrease</a:t>
            </a:r>
            <a:r>
              <a:rPr lang="en-US" dirty="0"/>
              <a:t> in expectation.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Number of </a:t>
            </a:r>
            <a:r>
              <a:rPr lang="en-US" dirty="0">
                <a:solidFill>
                  <a:srgbClr val="7030A0"/>
                </a:solidFill>
              </a:rPr>
              <a:t>proclaimed true leaves</a:t>
            </a:r>
            <a:r>
              <a:rPr lang="en-US" dirty="0"/>
              <a:t> in the tree.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Distribution of depths </a:t>
            </a:r>
            <a:r>
              <a:rPr lang="en-US" dirty="0"/>
              <a:t>in proclaimed true subtree.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807B4D-8C4D-40FD-9CA4-E95E5233397B}"/>
              </a:ext>
            </a:extLst>
          </p:cNvPr>
          <p:cNvSpPr/>
          <p:nvPr/>
        </p:nvSpPr>
        <p:spPr>
          <a:xfrm>
            <a:off x="10651399" y="595879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98FB51-DD71-4803-8DFF-97AF20E4E31C}"/>
              </a:ext>
            </a:extLst>
          </p:cNvPr>
          <p:cNvSpPr/>
          <p:nvPr/>
        </p:nvSpPr>
        <p:spPr>
          <a:xfrm>
            <a:off x="9677226" y="596805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3BFDDF-00E1-41CF-8616-7E7D19112AD9}"/>
              </a:ext>
            </a:extLst>
          </p:cNvPr>
          <p:cNvSpPr/>
          <p:nvPr/>
        </p:nvSpPr>
        <p:spPr>
          <a:xfrm>
            <a:off x="8705679" y="596933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3FDC26-0F8F-41CA-9937-A3BDF1D2EE88}"/>
              </a:ext>
            </a:extLst>
          </p:cNvPr>
          <p:cNvSpPr txBox="1"/>
          <p:nvPr/>
        </p:nvSpPr>
        <p:spPr>
          <a:xfrm>
            <a:off x="10624180" y="601682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0E86F-F4DA-4218-8A08-6C748D82A76B}"/>
              </a:ext>
            </a:extLst>
          </p:cNvPr>
          <p:cNvSpPr txBox="1"/>
          <p:nvPr/>
        </p:nvSpPr>
        <p:spPr>
          <a:xfrm>
            <a:off x="9650007" y="60067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CDD200-2421-48DB-9001-1B3610DA7D7E}"/>
              </a:ext>
            </a:extLst>
          </p:cNvPr>
          <p:cNvSpPr txBox="1"/>
          <p:nvPr/>
        </p:nvSpPr>
        <p:spPr>
          <a:xfrm>
            <a:off x="8678460" y="60067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8ED45E-325E-4C76-8B93-B8B03D272307}"/>
              </a:ext>
            </a:extLst>
          </p:cNvPr>
          <p:cNvSpPr/>
          <p:nvPr/>
        </p:nvSpPr>
        <p:spPr>
          <a:xfrm>
            <a:off x="7850131" y="5968578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4FD0-2D20-451A-9E2C-DF8D4C874033}"/>
              </a:ext>
            </a:extLst>
          </p:cNvPr>
          <p:cNvSpPr/>
          <p:nvPr/>
        </p:nvSpPr>
        <p:spPr>
          <a:xfrm>
            <a:off x="6903177" y="596805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3BA327-39BC-4186-B3E9-29C0AD15009B}"/>
              </a:ext>
            </a:extLst>
          </p:cNvPr>
          <p:cNvSpPr/>
          <p:nvPr/>
        </p:nvSpPr>
        <p:spPr>
          <a:xfrm>
            <a:off x="5931630" y="596933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EF868D-48D3-4D95-9F1D-444B71504736}"/>
              </a:ext>
            </a:extLst>
          </p:cNvPr>
          <p:cNvSpPr txBox="1"/>
          <p:nvPr/>
        </p:nvSpPr>
        <p:spPr>
          <a:xfrm>
            <a:off x="7822912" y="602660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4669B5-7772-4DBC-9A65-085D7B8957C7}"/>
              </a:ext>
            </a:extLst>
          </p:cNvPr>
          <p:cNvSpPr txBox="1"/>
          <p:nvPr/>
        </p:nvSpPr>
        <p:spPr>
          <a:xfrm>
            <a:off x="6875958" y="60067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8BBC1F-76F2-440F-9CC4-ECE9D1B5A8EF}"/>
              </a:ext>
            </a:extLst>
          </p:cNvPr>
          <p:cNvSpPr txBox="1"/>
          <p:nvPr/>
        </p:nvSpPr>
        <p:spPr>
          <a:xfrm>
            <a:off x="5904411" y="60067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8D7EE2-0410-4D59-87DA-0975789CE11D}"/>
              </a:ext>
            </a:extLst>
          </p:cNvPr>
          <p:cNvSpPr/>
          <p:nvPr/>
        </p:nvSpPr>
        <p:spPr>
          <a:xfrm>
            <a:off x="9677226" y="53560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3F9A30-85E0-4F59-A3F5-00F76647A33E}"/>
              </a:ext>
            </a:extLst>
          </p:cNvPr>
          <p:cNvSpPr/>
          <p:nvPr/>
        </p:nvSpPr>
        <p:spPr>
          <a:xfrm>
            <a:off x="8705679" y="5357310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0FD758-4E91-48A3-8FD2-8789DF276E5C}"/>
              </a:ext>
            </a:extLst>
          </p:cNvPr>
          <p:cNvSpPr txBox="1"/>
          <p:nvPr/>
        </p:nvSpPr>
        <p:spPr>
          <a:xfrm>
            <a:off x="9650007" y="539476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C199A-DE54-4084-9F2D-9A2D817531B3}"/>
              </a:ext>
            </a:extLst>
          </p:cNvPr>
          <p:cNvSpPr txBox="1"/>
          <p:nvPr/>
        </p:nvSpPr>
        <p:spPr>
          <a:xfrm>
            <a:off x="8678460" y="539476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0C86CF-65BB-4D19-B607-2D0253B54F72}"/>
              </a:ext>
            </a:extLst>
          </p:cNvPr>
          <p:cNvSpPr/>
          <p:nvPr/>
        </p:nvSpPr>
        <p:spPr>
          <a:xfrm>
            <a:off x="7850131" y="535655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5A49ABC-1A93-4B9D-87EE-F1091AADD4B0}"/>
              </a:ext>
            </a:extLst>
          </p:cNvPr>
          <p:cNvSpPr/>
          <p:nvPr/>
        </p:nvSpPr>
        <p:spPr>
          <a:xfrm>
            <a:off x="6903177" y="53560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93A5B5-A763-4C55-BEB6-C0A4B9B05883}"/>
              </a:ext>
            </a:extLst>
          </p:cNvPr>
          <p:cNvSpPr txBox="1"/>
          <p:nvPr/>
        </p:nvSpPr>
        <p:spPr>
          <a:xfrm>
            <a:off x="7822912" y="541458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B5B3A2-E25F-4177-A048-96BB538A7862}"/>
              </a:ext>
            </a:extLst>
          </p:cNvPr>
          <p:cNvSpPr txBox="1"/>
          <p:nvPr/>
        </p:nvSpPr>
        <p:spPr>
          <a:xfrm>
            <a:off x="6875958" y="539476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2F77ED-B602-47FF-ADDF-3F842AB8F590}"/>
              </a:ext>
            </a:extLst>
          </p:cNvPr>
          <p:cNvSpPr/>
          <p:nvPr/>
        </p:nvSpPr>
        <p:spPr>
          <a:xfrm>
            <a:off x="8235214" y="469598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676110-E816-4E8F-9FE6-4A598A665BB5}"/>
              </a:ext>
            </a:extLst>
          </p:cNvPr>
          <p:cNvSpPr txBox="1"/>
          <p:nvPr/>
        </p:nvSpPr>
        <p:spPr>
          <a:xfrm>
            <a:off x="8207995" y="475401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BB04E7B-9D22-4888-A007-AD10760DCA6D}"/>
              </a:ext>
            </a:extLst>
          </p:cNvPr>
          <p:cNvCxnSpPr>
            <a:cxnSpLocks/>
            <a:stCxn id="37" idx="4"/>
            <a:endCxn id="25" idx="0"/>
          </p:cNvCxnSpPr>
          <p:nvPr/>
        </p:nvCxnSpPr>
        <p:spPr>
          <a:xfrm flipH="1">
            <a:off x="6122130" y="5727506"/>
            <a:ext cx="971547" cy="241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930AA2-C163-4E2E-A1F9-347C4F643C2D}"/>
              </a:ext>
            </a:extLst>
          </p:cNvPr>
          <p:cNvCxnSpPr>
            <a:cxnSpLocks/>
          </p:cNvCxnSpPr>
          <p:nvPr/>
        </p:nvCxnSpPr>
        <p:spPr>
          <a:xfrm>
            <a:off x="7093677" y="5728785"/>
            <a:ext cx="0" cy="27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DED6AB-03FD-4541-9DD5-E6336AA2BA1A}"/>
              </a:ext>
            </a:extLst>
          </p:cNvPr>
          <p:cNvCxnSpPr>
            <a:cxnSpLocks/>
            <a:stCxn id="36" idx="4"/>
            <a:endCxn id="22" idx="0"/>
          </p:cNvCxnSpPr>
          <p:nvPr/>
        </p:nvCxnSpPr>
        <p:spPr>
          <a:xfrm>
            <a:off x="8040631" y="5728029"/>
            <a:ext cx="0" cy="24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9C953F-9C9C-4B78-9DC1-E78C8A07E01C}"/>
              </a:ext>
            </a:extLst>
          </p:cNvPr>
          <p:cNvCxnSpPr>
            <a:cxnSpLocks/>
          </p:cNvCxnSpPr>
          <p:nvPr/>
        </p:nvCxnSpPr>
        <p:spPr>
          <a:xfrm>
            <a:off x="8897119" y="5718244"/>
            <a:ext cx="0" cy="28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5CD03E-2BDA-4E5D-ABA8-01300F621185}"/>
              </a:ext>
            </a:extLst>
          </p:cNvPr>
          <p:cNvCxnSpPr>
            <a:cxnSpLocks/>
            <a:stCxn id="32" idx="4"/>
            <a:endCxn id="9" idx="0"/>
          </p:cNvCxnSpPr>
          <p:nvPr/>
        </p:nvCxnSpPr>
        <p:spPr>
          <a:xfrm>
            <a:off x="9867726" y="5727506"/>
            <a:ext cx="0" cy="24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1E1141D-CE32-4124-B9A5-DF65151E02D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867727" y="5727506"/>
            <a:ext cx="974172" cy="231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062CAF-41FF-46D3-B585-4F737F2436E6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8040631" y="5061793"/>
            <a:ext cx="390138" cy="29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A39487-5ED5-4E20-8E06-F0E39B70B82A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7093677" y="5056125"/>
            <a:ext cx="1332037" cy="299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F9F1E53-ACF1-42A9-96B1-482E3249F93D}"/>
              </a:ext>
            </a:extLst>
          </p:cNvPr>
          <p:cNvCxnSpPr>
            <a:cxnSpLocks/>
            <a:stCxn id="41" idx="4"/>
            <a:endCxn id="33" idx="0"/>
          </p:cNvCxnSpPr>
          <p:nvPr/>
        </p:nvCxnSpPr>
        <p:spPr>
          <a:xfrm>
            <a:off x="8425714" y="5067461"/>
            <a:ext cx="470465" cy="28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3169EAB-0AFE-44DC-820E-BC8FEDC06234}"/>
              </a:ext>
            </a:extLst>
          </p:cNvPr>
          <p:cNvCxnSpPr>
            <a:cxnSpLocks/>
            <a:stCxn id="41" idx="4"/>
            <a:endCxn id="32" idx="0"/>
          </p:cNvCxnSpPr>
          <p:nvPr/>
        </p:nvCxnSpPr>
        <p:spPr>
          <a:xfrm>
            <a:off x="8425714" y="5067461"/>
            <a:ext cx="1442012" cy="28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D8C758FE-FFAF-4434-9148-B71714B9EFC2}"/>
              </a:ext>
            </a:extLst>
          </p:cNvPr>
          <p:cNvSpPr/>
          <p:nvPr/>
        </p:nvSpPr>
        <p:spPr>
          <a:xfrm>
            <a:off x="5358384" y="5786059"/>
            <a:ext cx="6224016" cy="742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FC6A0D4-8977-4C26-8772-9939FC85ABAD}"/>
              </a:ext>
            </a:extLst>
          </p:cNvPr>
          <p:cNvCxnSpPr/>
          <p:nvPr/>
        </p:nvCxnSpPr>
        <p:spPr>
          <a:xfrm>
            <a:off x="2944368" y="6172200"/>
            <a:ext cx="22219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2AE136E-F53D-4CE8-9860-3A4F038DC114}"/>
              </a:ext>
            </a:extLst>
          </p:cNvPr>
          <p:cNvCxnSpPr>
            <a:cxnSpLocks/>
          </p:cNvCxnSpPr>
          <p:nvPr/>
        </p:nvCxnSpPr>
        <p:spPr>
          <a:xfrm>
            <a:off x="2944368" y="5519928"/>
            <a:ext cx="38313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571CAB4-FE10-4A61-8D6B-A0A5F7C67ABA}"/>
              </a:ext>
            </a:extLst>
          </p:cNvPr>
          <p:cNvCxnSpPr>
            <a:cxnSpLocks/>
          </p:cNvCxnSpPr>
          <p:nvPr/>
        </p:nvCxnSpPr>
        <p:spPr>
          <a:xfrm>
            <a:off x="2944368" y="4876800"/>
            <a:ext cx="50962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FDEF8-EE79-4232-AD67-0CADE008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/>
          <a:lstStyle/>
          <a:p>
            <a:r>
              <a:rPr lang="en-US" dirty="0"/>
              <a:t>With a refined analysis we also consider other structural properties.</a:t>
            </a:r>
          </a:p>
          <a:p>
            <a:r>
              <a:rPr lang="en-US" dirty="0"/>
              <a:t>When the </a:t>
            </a:r>
            <a:r>
              <a:rPr lang="en-US" i="1" dirty="0">
                <a:solidFill>
                  <a:srgbClr val="7030A0"/>
                </a:solidFill>
              </a:rPr>
              <a:t>error effect survives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Identify parameters which ensure that </a:t>
            </a:r>
            <a:r>
              <a:rPr lang="en-US" b="1" dirty="0"/>
              <a:t>false components are sublinear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Also </a:t>
            </a:r>
            <a:r>
              <a:rPr lang="en-US" b="1" dirty="0"/>
              <a:t>control the size </a:t>
            </a:r>
            <a:r>
              <a:rPr lang="en-US" dirty="0"/>
              <a:t>of the components.</a:t>
            </a:r>
          </a:p>
          <a:p>
            <a:r>
              <a:rPr lang="en-US" dirty="0"/>
              <a:t>When the </a:t>
            </a:r>
            <a:r>
              <a:rPr lang="en-US" i="1" dirty="0">
                <a:solidFill>
                  <a:srgbClr val="7030A0"/>
                </a:solidFill>
              </a:rPr>
              <a:t>error effect is completely eliminated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Identify parameters which also ensure that </a:t>
            </a:r>
            <a:r>
              <a:rPr lang="en-US" b="1" dirty="0"/>
              <a:t>proportion of false nodes </a:t>
            </a:r>
            <a:r>
              <a:rPr lang="en-US" dirty="0"/>
              <a:t>in the tree is always </a:t>
            </a:r>
            <a:r>
              <a:rPr lang="en-US" b="1" dirty="0"/>
              <a:t>at the noise level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B8FDEF8-EE79-4232-AD67-0CADE0089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480"/>
                <a:ext cx="10972800" cy="4389120"/>
              </a:xfrm>
            </p:spPr>
            <p:txBody>
              <a:bodyPr/>
              <a:lstStyle/>
              <a:p>
                <a:r>
                  <a:rPr lang="en-US" b="1" dirty="0"/>
                  <a:t>The mysterious case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Can the error effect be eliminated when only preforming depth 3 checks?</a:t>
                </a:r>
              </a:p>
              <a:p>
                <a:r>
                  <a:rPr lang="en-US" b="1" dirty="0"/>
                  <a:t>Phase transitions</a:t>
                </a:r>
                <a:r>
                  <a:rPr lang="en-US" i="1" dirty="0"/>
                  <a:t>:</a:t>
                </a:r>
              </a:p>
              <a:p>
                <a:pPr lvl="1"/>
                <a:r>
                  <a:rPr lang="en-US" dirty="0"/>
                  <a:t>Determine the value of the critical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More general models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Can similar results be obtained for DAGS, instead of tree?</a:t>
                </a:r>
              </a:p>
              <a:p>
                <a:pPr lvl="1"/>
                <a:r>
                  <a:rPr lang="en-US" dirty="0"/>
                  <a:t>Will require to define an appropriate preferential attachment model on DAGs, which allows “similar knowledge” units to cluster.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B8FDEF8-EE79-4232-AD67-0CADE008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480"/>
                <a:ext cx="10972800" cy="4389120"/>
              </a:xfrm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0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6CF1-FB0F-421C-B5FD-05BAB436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1904 Lebesgue proved the following theorem: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“A projection of a measurable set is measurable”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13B1D-536F-4E22-B36C-98062A06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70954"/>
            <a:ext cx="3546874" cy="29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1200" y="2173856"/>
            <a:ext cx="1062344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70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6CF1-FB0F-421C-B5FD-05BAB436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Google Scholar the paper has 303 citations.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13B1D-536F-4E22-B36C-98062A06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70954"/>
            <a:ext cx="3546874" cy="2982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BDD34F-A838-4E15-9488-AC60A040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39" y="3170954"/>
            <a:ext cx="5705475" cy="1095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4A28B4-B5D5-4F92-A80D-75B1D73944CC}"/>
              </a:ext>
            </a:extLst>
          </p:cNvPr>
          <p:cNvSpPr/>
          <p:nvPr/>
        </p:nvSpPr>
        <p:spPr>
          <a:xfrm>
            <a:off x="6975566" y="3979817"/>
            <a:ext cx="879565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E2E035-2157-4BBD-B403-086960EEC4CB}"/>
              </a:ext>
            </a:extLst>
          </p:cNvPr>
          <p:cNvCxnSpPr>
            <a:cxnSpLocks/>
          </p:cNvCxnSpPr>
          <p:nvPr/>
        </p:nvCxnSpPr>
        <p:spPr>
          <a:xfrm>
            <a:off x="5029200" y="3000375"/>
            <a:ext cx="0" cy="37528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6CF1-FB0F-421C-B5FD-05BAB436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Google Scholar the paper has 303 citations.</a:t>
            </a:r>
          </a:p>
          <a:p>
            <a:r>
              <a:rPr lang="en-US" dirty="0"/>
              <a:t>Some citations prior to 1917.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13B1D-536F-4E22-B36C-98062A06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70954"/>
            <a:ext cx="3546874" cy="2982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BDD34F-A838-4E15-9488-AC60A040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39" y="3170954"/>
            <a:ext cx="5705475" cy="1095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4A28B4-B5D5-4F92-A80D-75B1D73944CC}"/>
              </a:ext>
            </a:extLst>
          </p:cNvPr>
          <p:cNvSpPr/>
          <p:nvPr/>
        </p:nvSpPr>
        <p:spPr>
          <a:xfrm>
            <a:off x="6975566" y="3979817"/>
            <a:ext cx="879565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2E5AD-0525-4F2A-841B-810C673E1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06" y="4488565"/>
            <a:ext cx="4562680" cy="1013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AC71E9-19B1-43DB-9792-94B1601D83B3}"/>
              </a:ext>
            </a:extLst>
          </p:cNvPr>
          <p:cNvSpPr/>
          <p:nvPr/>
        </p:nvSpPr>
        <p:spPr>
          <a:xfrm>
            <a:off x="8896350" y="5303085"/>
            <a:ext cx="330381" cy="159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E5544F-E517-4C01-9863-04F27405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092" y="5185015"/>
            <a:ext cx="557348" cy="316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A09D8-1695-4255-B4D3-387597A84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606" y="5514654"/>
            <a:ext cx="4519765" cy="8983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9E9C82-5391-4065-BCAF-01FFF19F5AC2}"/>
              </a:ext>
            </a:extLst>
          </p:cNvPr>
          <p:cNvCxnSpPr>
            <a:cxnSpLocks/>
          </p:cNvCxnSpPr>
          <p:nvPr/>
        </p:nvCxnSpPr>
        <p:spPr>
          <a:xfrm>
            <a:off x="5029200" y="3000375"/>
            <a:ext cx="0" cy="37528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E24AE1-24B6-4BE7-8BB5-6510594C41BA}"/>
              </a:ext>
            </a:extLst>
          </p:cNvPr>
          <p:cNvCxnSpPr>
            <a:cxnSpLocks/>
          </p:cNvCxnSpPr>
          <p:nvPr/>
        </p:nvCxnSpPr>
        <p:spPr>
          <a:xfrm>
            <a:off x="5029200" y="4342638"/>
            <a:ext cx="62388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6CF1-FB0F-421C-B5FD-05BAB436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Google Scholar the paper has 303 citations.</a:t>
            </a:r>
          </a:p>
          <a:p>
            <a:r>
              <a:rPr lang="en-US" dirty="0"/>
              <a:t>Some citations are from before 1917.</a:t>
            </a:r>
          </a:p>
          <a:p>
            <a:r>
              <a:rPr lang="en-US" dirty="0"/>
              <a:t>In 1917 </a:t>
            </a:r>
            <a:r>
              <a:rPr lang="en-US" dirty="0" err="1"/>
              <a:t>Suslin</a:t>
            </a:r>
            <a:r>
              <a:rPr lang="en-US" dirty="0"/>
              <a:t> discovered a counterexample: </a:t>
            </a:r>
          </a:p>
          <a:p>
            <a:pPr marL="393192" lvl="1" indent="0">
              <a:buNone/>
            </a:pPr>
            <a:r>
              <a:rPr lang="en-US" dirty="0">
                <a:solidFill>
                  <a:srgbClr val="7030A0"/>
                </a:solidFill>
              </a:rPr>
              <a:t>	“There exists a projection of measurable set which is not </a:t>
            </a:r>
            <a:r>
              <a:rPr lang="en-US" dirty="0" err="1">
                <a:solidFill>
                  <a:srgbClr val="7030A0"/>
                </a:solidFill>
              </a:rPr>
              <a:t>mesurable</a:t>
            </a:r>
            <a:r>
              <a:rPr lang="en-US" dirty="0">
                <a:solidFill>
                  <a:srgbClr val="7030A0"/>
                </a:solidFill>
              </a:rPr>
              <a:t>”</a:t>
            </a:r>
          </a:p>
          <a:p>
            <a:r>
              <a:rPr lang="en-US" dirty="0"/>
              <a:t>Happy ending: The field of “Descriptive set theory” was born.</a:t>
            </a:r>
          </a:p>
          <a:p>
            <a:r>
              <a:rPr lang="en-US" b="1" dirty="0"/>
              <a:t>Did the mistake propagate?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2E5AD-0525-4F2A-841B-810C673E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06" y="4488565"/>
            <a:ext cx="4562680" cy="1013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AC71E9-19B1-43DB-9792-94B1601D83B3}"/>
              </a:ext>
            </a:extLst>
          </p:cNvPr>
          <p:cNvSpPr/>
          <p:nvPr/>
        </p:nvSpPr>
        <p:spPr>
          <a:xfrm>
            <a:off x="8896350" y="5303085"/>
            <a:ext cx="330381" cy="159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E5544F-E517-4C01-9863-04F27405B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92" y="5185015"/>
            <a:ext cx="557348" cy="316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A09D8-1695-4255-B4D3-387597A84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06" y="5514654"/>
            <a:ext cx="4519765" cy="8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13B1D-536F-4E22-B36C-98062A06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70954"/>
            <a:ext cx="3546874" cy="2982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BDD34F-A838-4E15-9488-AC60A040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39" y="3170954"/>
            <a:ext cx="5705475" cy="1095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4A28B4-B5D5-4F92-A80D-75B1D73944CC}"/>
              </a:ext>
            </a:extLst>
          </p:cNvPr>
          <p:cNvSpPr/>
          <p:nvPr/>
        </p:nvSpPr>
        <p:spPr>
          <a:xfrm>
            <a:off x="6975566" y="3979817"/>
            <a:ext cx="879565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2E5AD-0525-4F2A-841B-810C673E1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06" y="4488565"/>
            <a:ext cx="4562680" cy="1013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AC71E9-19B1-43DB-9792-94B1601D83B3}"/>
              </a:ext>
            </a:extLst>
          </p:cNvPr>
          <p:cNvSpPr/>
          <p:nvPr/>
        </p:nvSpPr>
        <p:spPr>
          <a:xfrm>
            <a:off x="8896350" y="5303085"/>
            <a:ext cx="330381" cy="159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E5544F-E517-4C01-9863-04F27405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092" y="5185015"/>
            <a:ext cx="557348" cy="316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A09D8-1695-4255-B4D3-387597A84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606" y="5514654"/>
            <a:ext cx="4519765" cy="8983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9E9C82-5391-4065-BCAF-01FFF19F5AC2}"/>
              </a:ext>
            </a:extLst>
          </p:cNvPr>
          <p:cNvCxnSpPr>
            <a:cxnSpLocks/>
          </p:cNvCxnSpPr>
          <p:nvPr/>
        </p:nvCxnSpPr>
        <p:spPr>
          <a:xfrm>
            <a:off x="5029200" y="3000375"/>
            <a:ext cx="0" cy="37528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E24AE1-24B6-4BE7-8BB5-6510594C41BA}"/>
              </a:ext>
            </a:extLst>
          </p:cNvPr>
          <p:cNvCxnSpPr>
            <a:cxnSpLocks/>
          </p:cNvCxnSpPr>
          <p:nvPr/>
        </p:nvCxnSpPr>
        <p:spPr>
          <a:xfrm>
            <a:off x="5029200" y="4342638"/>
            <a:ext cx="62388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3413E65-D835-4E14-9E6B-FADD19C60443}"/>
              </a:ext>
            </a:extLst>
          </p:cNvPr>
          <p:cNvSpPr txBox="1"/>
          <p:nvPr/>
        </p:nvSpPr>
        <p:spPr>
          <a:xfrm>
            <a:off x="323850" y="1871142"/>
            <a:ext cx="11544300" cy="89255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Question</a:t>
            </a:r>
            <a:endParaRPr lang="en-US" sz="2600" u="sng" dirty="0"/>
          </a:p>
          <a:p>
            <a:r>
              <a:rPr lang="en-US" sz="2600" dirty="0"/>
              <a:t>Can we guarantee that the effects caused by a single error do not propagate?</a:t>
            </a:r>
          </a:p>
        </p:txBody>
      </p:sp>
    </p:spTree>
    <p:extLst>
      <p:ext uri="{BB962C8B-B14F-4D97-AF65-F5344CB8AC3E}">
        <p14:creationId xmlns:p14="http://schemas.microsoft.com/office/powerpoint/2010/main" val="14204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E962-6E19-4077-B5CD-96AB23A0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Knowledge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359F2-E540-46F6-86E9-F4D897B8C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paper we model the process of accumulating knowledge.</a:t>
            </a:r>
          </a:p>
          <a:p>
            <a:r>
              <a:rPr lang="en-US" dirty="0"/>
              <a:t>Main properties:</a:t>
            </a:r>
          </a:p>
          <a:p>
            <a:pPr lvl="1"/>
            <a:r>
              <a:rPr lang="en-US" dirty="0"/>
              <a:t>New “units of knowledge” build upon previous units.</a:t>
            </a:r>
          </a:p>
          <a:p>
            <a:pPr lvl="1"/>
            <a:r>
              <a:rPr lang="en-US" dirty="0"/>
              <a:t>Errors are sometimes introduced and may propagate forward.</a:t>
            </a:r>
          </a:p>
          <a:p>
            <a:pPr lvl="1"/>
            <a:r>
              <a:rPr lang="en-US" dirty="0"/>
              <a:t>Errors can be checked and removed from the process.</a:t>
            </a:r>
          </a:p>
          <a:p>
            <a:r>
              <a:rPr lang="en-US" dirty="0"/>
              <a:t>We study </a:t>
            </a:r>
            <a:r>
              <a:rPr lang="en-US" b="1" dirty="0"/>
              <a:t>structural properties </a:t>
            </a:r>
            <a:r>
              <a:rPr lang="en-US" dirty="0"/>
              <a:t>of the process.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0A283-E4F1-4D47-8236-51E730FC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88" y="4892536"/>
            <a:ext cx="1994914" cy="1825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9E9D67-ADC2-4210-9CC1-52F30DEF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99" y="4928069"/>
            <a:ext cx="3147867" cy="182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DEA32-47F8-4928-87F8-4F8B32AE5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4850541"/>
            <a:ext cx="2074373" cy="16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1200" y="2173856"/>
            <a:ext cx="1062344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The Model</a:t>
            </a:r>
          </a:p>
        </p:txBody>
      </p:sp>
    </p:spTree>
    <p:extLst>
      <p:ext uri="{BB962C8B-B14F-4D97-AF65-F5344CB8AC3E}">
        <p14:creationId xmlns:p14="http://schemas.microsoft.com/office/powerpoint/2010/main" val="32608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36971</TotalTime>
  <Words>1617</Words>
  <Application>Microsoft Office PowerPoint</Application>
  <PresentationFormat>Widescreen</PresentationFormat>
  <Paragraphs>334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Gisha</vt:lpstr>
      <vt:lpstr>Palatino Linotype</vt:lpstr>
      <vt:lpstr>Wingdings 2</vt:lpstr>
      <vt:lpstr>Presentation on brainstorming</vt:lpstr>
      <vt:lpstr>Is this correct? Let’s Check!</vt:lpstr>
      <vt:lpstr>Is societal knowledge robust?</vt:lpstr>
      <vt:lpstr>Lebesgue’s Mistake</vt:lpstr>
      <vt:lpstr>Lebesgue’s Mistake</vt:lpstr>
      <vt:lpstr>Lebesgue’s Mistake</vt:lpstr>
      <vt:lpstr>Lebesgue’s Mistake</vt:lpstr>
      <vt:lpstr>Today</vt:lpstr>
      <vt:lpstr>Cumulative Knowledge Process</vt:lpstr>
      <vt:lpstr>PowerPoint Presentation</vt:lpstr>
      <vt:lpstr>Representation of Knowledge</vt:lpstr>
      <vt:lpstr>The Model </vt:lpstr>
      <vt:lpstr>Accumulating Knowledge </vt:lpstr>
      <vt:lpstr>Injection of Errors</vt:lpstr>
      <vt:lpstr>Injection of Errors</vt:lpstr>
      <vt:lpstr>Aside: Probabilistic Models</vt:lpstr>
      <vt:lpstr>Checking for Errors</vt:lpstr>
      <vt:lpstr>Checking for Errors</vt:lpstr>
      <vt:lpstr>The Model - Summary</vt:lpstr>
      <vt:lpstr>PowerPoint Presentation</vt:lpstr>
      <vt:lpstr>Error Effects</vt:lpstr>
      <vt:lpstr>Error Effects</vt:lpstr>
      <vt:lpstr>Error Effects</vt:lpstr>
      <vt:lpstr>First Result – Depth Matters</vt:lpstr>
      <vt:lpstr>First Result – Depth Matters</vt:lpstr>
      <vt:lpstr>First Result – Depth Matters</vt:lpstr>
      <vt:lpstr>Second Result– Checking Matters</vt:lpstr>
      <vt:lpstr>Second Result– Main Ideas</vt:lpstr>
      <vt:lpstr>Further Results</vt:lpstr>
      <vt:lpstr>Future Directions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arguments in non-convex optimization: Finding stationary points in low dimension</dc:title>
  <dc:creator>Dan Mikulincer</dc:creator>
  <cp:lastModifiedBy>Madhu Sudan</cp:lastModifiedBy>
  <cp:revision>175</cp:revision>
  <dcterms:created xsi:type="dcterms:W3CDTF">2019-08-09T18:40:16Z</dcterms:created>
  <dcterms:modified xsi:type="dcterms:W3CDTF">2023-03-11T13:25:03Z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f42aa342-8706-4288-bd11-ebb85995028c_Enabled">
    <vt:lpwstr>True</vt:lpwstr>
  </property>
  <property fmtid="{D5CDD505-2E9C-101B-9397-08002B2CF9AE}" pid="13" name="MSIP_Label_f42aa342-8706-4288-bd11-ebb85995028c_SiteId">
    <vt:lpwstr>72f988bf-86f1-41af-91ab-2d7cd011db47</vt:lpwstr>
  </property>
  <property fmtid="{D5CDD505-2E9C-101B-9397-08002B2CF9AE}" pid="14" name="MSIP_Label_f42aa342-8706-4288-bd11-ebb85995028c_Owner">
    <vt:lpwstr>t-damiku@microsoft.com</vt:lpwstr>
  </property>
  <property fmtid="{D5CDD505-2E9C-101B-9397-08002B2CF9AE}" pid="15" name="MSIP_Label_f42aa342-8706-4288-bd11-ebb85995028c_SetDate">
    <vt:lpwstr>2019-08-09T19:08:09.7008021Z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ActionId">
    <vt:lpwstr>5f299107-f57b-474a-8d61-8d8b871f1418</vt:lpwstr>
  </property>
  <property fmtid="{D5CDD505-2E9C-101B-9397-08002B2CF9AE}" pid="19" name="MSIP_Label_f42aa342-8706-4288-bd11-ebb85995028c_Extended_MSFT_Method">
    <vt:lpwstr>Automatic</vt:lpwstr>
  </property>
  <property fmtid="{D5CDD505-2E9C-101B-9397-08002B2CF9AE}" pid="20" name="Sensitivity">
    <vt:lpwstr>General</vt:lpwstr>
  </property>
</Properties>
</file>