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44"/>
  </p:notesMasterIdLst>
  <p:handoutMasterIdLst>
    <p:handoutMasterId r:id="rId45"/>
  </p:handoutMasterIdLst>
  <p:sldIdLst>
    <p:sldId id="314" r:id="rId6"/>
    <p:sldId id="971" r:id="rId7"/>
    <p:sldId id="992" r:id="rId8"/>
    <p:sldId id="993" r:id="rId9"/>
    <p:sldId id="958" r:id="rId10"/>
    <p:sldId id="972" r:id="rId11"/>
    <p:sldId id="977" r:id="rId12"/>
    <p:sldId id="979" r:id="rId13"/>
    <p:sldId id="980" r:id="rId14"/>
    <p:sldId id="994" r:id="rId15"/>
    <p:sldId id="981" r:id="rId16"/>
    <p:sldId id="960" r:id="rId17"/>
    <p:sldId id="964" r:id="rId18"/>
    <p:sldId id="963" r:id="rId19"/>
    <p:sldId id="982" r:id="rId20"/>
    <p:sldId id="961" r:id="rId21"/>
    <p:sldId id="990" r:id="rId22"/>
    <p:sldId id="983" r:id="rId23"/>
    <p:sldId id="995" r:id="rId24"/>
    <p:sldId id="984" r:id="rId25"/>
    <p:sldId id="962" r:id="rId26"/>
    <p:sldId id="985" r:id="rId27"/>
    <p:sldId id="987" r:id="rId28"/>
    <p:sldId id="1010" r:id="rId29"/>
    <p:sldId id="1011" r:id="rId30"/>
    <p:sldId id="1012" r:id="rId31"/>
    <p:sldId id="1008" r:id="rId32"/>
    <p:sldId id="986" r:id="rId33"/>
    <p:sldId id="998" r:id="rId34"/>
    <p:sldId id="1000" r:id="rId35"/>
    <p:sldId id="1001" r:id="rId36"/>
    <p:sldId id="1014" r:id="rId37"/>
    <p:sldId id="999" r:id="rId38"/>
    <p:sldId id="1013" r:id="rId39"/>
    <p:sldId id="1003" r:id="rId40"/>
    <p:sldId id="1004" r:id="rId41"/>
    <p:sldId id="965" r:id="rId42"/>
    <p:sldId id="989" r:id="rId43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Copperplate Gothic Bold" panose="020E0705020206020404" pitchFamily="34" charset="0"/>
      <p:regular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Cambria Math" panose="02040503050406030204" pitchFamily="18" charset="0"/>
      <p:regular r:id="rId53"/>
    </p:embeddedFont>
  </p:embeddedFontLst>
  <p:custDataLst>
    <p:tags r:id="rId54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FFFF"/>
    <a:srgbClr val="CC00CC"/>
    <a:srgbClr val="FF0066"/>
    <a:srgbClr val="CC99FF"/>
    <a:srgbClr val="FF0000"/>
    <a:srgbClr val="9933FF"/>
    <a:srgbClr val="00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72426" autoAdjust="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8865" y="6245225"/>
            <a:ext cx="5103339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38</a:t>
            </a: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42641" y="6247313"/>
            <a:ext cx="5136635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38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1.png"/><Relationship Id="rId7" Type="http://schemas.openxmlformats.org/officeDocument/2006/relationships/image" Target="../media/image30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computerhistory.org/timeline/images/1954_turing_large.jpg&amp;imgrefurl=http://www.computerhistory.org/timeline/?category=ppc&amp;h=1005&amp;w=800&amp;sz=242&amp;hl=en&amp;start=3&amp;usg=__Hg3z-5VhK-Yj1hBHqGJ3Nr1Mhzg=&amp;tbnid=KguL6TNbK0S4_M:&amp;tbnh=149&amp;tbnw=119&amp;prev=/images?q=turing&amp;gbv=2&amp;hl=en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adeptis.ru/vinci/john_von_neumann7.jpg&amp;imgrefurl=http://www.adeptis.ru/vinci/m_part1_3.html&amp;h=410&amp;w=360&amp;sz=30&amp;hl=en&amp;start=1&amp;usg=__rFd7r2A9svZgFBNj8QHD0DcdvDc=&amp;tbnid=z__h9wWlZY1PIM:&amp;tbnh=125&amp;tbnw=110&amp;prev=/images?q=von+neumann&amp;gbv=2&amp;hl=en&amp;sa=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B050"/>
                </a:solidFill>
              </a:rPr>
              <a:t>October 3, 2023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Math Pict Lang: Proofs and Computation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26274" y="230963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effectLst/>
              </a:rPr>
              <a:t>Proofs and Computation</a:t>
            </a:r>
            <a:endParaRPr lang="en-US" sz="32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II. Ancient History</a:t>
            </a:r>
            <a:br>
              <a:rPr lang="en-US" sz="4800" dirty="0"/>
            </a:br>
            <a:r>
              <a:rPr lang="en-US" dirty="0">
                <a:solidFill>
                  <a:srgbClr val="FF0000"/>
                </a:solidFill>
              </a:rPr>
              <a:t>Efficient Verification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10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Modern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[Gödel 1956] in letter to von Neumann: “Is there a more “effective” procedure to find proof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if one exists?”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steps?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err="1"/>
                  <a:t>Cobham</a:t>
                </a:r>
                <a:r>
                  <a:rPr lang="en-US" dirty="0"/>
                  <a:t>, Edmonds, </a:t>
                </a:r>
                <a:r>
                  <a:rPr lang="en-US" dirty="0" err="1"/>
                  <a:t>Hartmanis</a:t>
                </a:r>
                <a:r>
                  <a:rPr lang="en-US" dirty="0"/>
                  <a:t>, Stearns – 60s]:</a:t>
                </a:r>
              </a:p>
              <a:p>
                <a:pPr lvl="1"/>
                <a:r>
                  <a:rPr lang="en-US" dirty="0"/>
                  <a:t>Time Complexity is a (coarse) measure.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!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</m:oMath>
                </a14:m>
                <a:r>
                  <a:rPr lang="en-US" dirty="0"/>
                  <a:t> problems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Edmonds Conjecture: Travelling Salesman Problem is not solvable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41425" y="2555875"/>
            <a:ext cx="5518381" cy="959908"/>
            <a:chOff x="1260475" y="2930525"/>
            <a:chExt cx="5518381" cy="959908"/>
          </a:xfrm>
        </p:grpSpPr>
        <p:pic>
          <p:nvPicPr>
            <p:cNvPr id="1026" name="Picture 2" descr="C:\Users\Madhu Sudan\Desktop\Unknown-person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5" y="2930525"/>
              <a:ext cx="908050" cy="90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adhu Sudan\Desktop\10819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474" y="2968625"/>
              <a:ext cx="920382" cy="86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dhu Sudan\Desktop\RMC2005_080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-1" r="8711" b="55186"/>
            <a:stretch/>
          </p:blipFill>
          <p:spPr bwMode="auto">
            <a:xfrm>
              <a:off x="4368800" y="2968625"/>
              <a:ext cx="1009650" cy="89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dhu Sudan\Desktop\edmond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2968625"/>
              <a:ext cx="825500" cy="92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28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Proofs, Complexity &amp; Optimization!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C:\Users\Madhu Sudan\Desktop\Cook-NSERC-13-2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t="1" r="17850" b="44800"/>
          <a:stretch/>
        </p:blipFill>
        <p:spPr bwMode="auto">
          <a:xfrm>
            <a:off x="915671" y="1025460"/>
            <a:ext cx="1427480" cy="15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dhu Sudan\Desktop\06-1557-108.levin_0.j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t="-2" r="37477" b="46227"/>
          <a:stretch/>
        </p:blipFill>
        <p:spPr bwMode="auto">
          <a:xfrm>
            <a:off x="4818379" y="996820"/>
            <a:ext cx="1811021" cy="16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3151" y="1031811"/>
            <a:ext cx="23609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[Cook ’71] </a:t>
            </a:r>
          </a:p>
          <a:p>
            <a:pPr algn="l">
              <a:buNone/>
            </a:pPr>
            <a:r>
              <a:rPr lang="en-US" dirty="0"/>
              <a:t>Complexity of </a:t>
            </a:r>
          </a:p>
          <a:p>
            <a:pPr algn="l">
              <a:buNone/>
            </a:pPr>
            <a:r>
              <a:rPr lang="en-US" dirty="0"/>
              <a:t>Theorem Proving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8300" y="1012630"/>
            <a:ext cx="236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[Levin ’73] </a:t>
            </a:r>
          </a:p>
          <a:p>
            <a:pPr algn="l">
              <a:buNone/>
            </a:pPr>
            <a:r>
              <a:rPr lang="en-US" dirty="0"/>
              <a:t>Universal Search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609600" y="1524000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defRPr>
                </a:lvl9pPr>
              </a:lstStyle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Formalized Edmond’s Conjecture: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𝑁𝑃</m:t>
                    </m:r>
                    <m:r>
                      <a:rPr lang="en-US" b="0" i="1" kern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kern="0" dirty="0"/>
                  <a:t> Problems w. efficiently verifiable solutions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kern="0" dirty="0">
                    <a:solidFill>
                      <a:schemeClr val="accent6">
                        <a:lumMod val="50000"/>
                      </a:schemeClr>
                    </a:solidFill>
                  </a:rPr>
                  <a:t>-complete </a:t>
                </a:r>
                <a:r>
                  <a:rPr lang="en-US" kern="0" dirty="0"/>
                  <a:t>= Hardest problem in NP</a:t>
                </a:r>
              </a:p>
              <a:p>
                <a:pPr lvl="2"/>
                <a:r>
                  <a:rPr lang="en-US" i="1" kern="0" dirty="0"/>
                  <a:t>Theorem-Proving</a:t>
                </a:r>
                <a:r>
                  <a:rPr lang="en-US" kern="0" dirty="0"/>
                  <a:t> NP-Complete</a:t>
                </a:r>
              </a:p>
              <a:p>
                <a:pPr lvl="2"/>
                <a:r>
                  <a:rPr lang="en-US" i="1" kern="0" dirty="0"/>
                  <a:t>SAT</a:t>
                </a:r>
                <a:r>
                  <a:rPr lang="en-US" kern="0" dirty="0"/>
                  <a:t> (simple format of proofs) NP-complete</a:t>
                </a:r>
              </a:p>
              <a:p>
                <a:pPr lvl="2"/>
                <a:r>
                  <a:rPr lang="en-US" i="1" kern="0" dirty="0"/>
                  <a:t>Domino tiling </a:t>
                </a:r>
                <a:r>
                  <a:rPr lang="en-US" kern="0" dirty="0"/>
                  <a:t>NP-Complete</a:t>
                </a:r>
              </a:p>
              <a:p>
                <a:pPr lvl="2"/>
                <a:r>
                  <a:rPr lang="en-US" kern="0" dirty="0" err="1"/>
                  <a:t>Godel’s</a:t>
                </a:r>
                <a:r>
                  <a:rPr lang="en-US" kern="0" dirty="0"/>
                  <a:t> question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kern="0" dirty="0"/>
                  <a:t> “Is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𝑁𝑃</m:t>
                    </m:r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r>
                      <a:rPr lang="en-US" b="0" i="1" kern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kern="0" dirty="0"/>
                  <a:t>?”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24000"/>
                <a:ext cx="8229600" cy="4724400"/>
              </a:xfrm>
              <a:prstGeom prst="rect">
                <a:avLst/>
              </a:prstGeom>
              <a:blipFill rotWithShape="1">
                <a:blip r:embed="rId4"/>
                <a:stretch>
                  <a:fillRect l="-296" r="-1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Proofs, Complexity &amp; Optimization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Showed central importance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Nineteen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-Complete!</a:t>
                </a:r>
              </a:p>
              <a:p>
                <a:pPr lvl="1"/>
                <a:r>
                  <a:rPr lang="en-US" dirty="0"/>
                  <a:t>Cover optimization, logic, </a:t>
                </a:r>
                <a:r>
                  <a:rPr lang="en-US" dirty="0" err="1"/>
                  <a:t>combinatorics</a:t>
                </a:r>
                <a:r>
                  <a:rPr lang="en-US" dirty="0"/>
                  <a:t>, graph theory, chip design.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C:\Users\Madhu Sud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60450"/>
            <a:ext cx="1376363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076" y="1060450"/>
            <a:ext cx="4886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[Karp ‘72] Reducibility among </a:t>
            </a:r>
          </a:p>
          <a:p>
            <a:pPr algn="l">
              <a:buNone/>
            </a:pPr>
            <a:r>
              <a:rPr lang="en-US" dirty="0"/>
              <a:t>combinatorial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5922600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Map Coloring</a:t>
            </a:r>
            <a:r>
              <a:rPr lang="en-US" dirty="0"/>
              <a:t>: Can you color a given map with 3-colors, </a:t>
            </a:r>
            <a:r>
              <a:rPr lang="en-US" dirty="0" err="1"/>
              <a:t>s.t.</a:t>
            </a:r>
            <a:r>
              <a:rPr lang="en-US" dirty="0"/>
              <a:t> bordering states have diff. colors?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4" name="Picture 2" descr="C:\Users\Madhu Sudan\Desktop\map-of-the-usa-coloring-page-7l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b="2341"/>
          <a:stretch/>
        </p:blipFill>
        <p:spPr bwMode="auto">
          <a:xfrm>
            <a:off x="1403350" y="2151380"/>
            <a:ext cx="59055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78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Travelling Salesman Problem: (TSP) – Find tour of minimum length visiting given set of cities.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C:\Users\Madhu Sudan\Desktop\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46300"/>
            <a:ext cx="56673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374" y="4813300"/>
            <a:ext cx="353173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900" dirty="0"/>
              <a:t>Image due to [Applegate, Bixby, </a:t>
            </a:r>
            <a:r>
              <a:rPr lang="en-US" sz="900" dirty="0" err="1"/>
              <a:t>Chvatal</a:t>
            </a:r>
            <a:r>
              <a:rPr lang="en-US" sz="900" dirty="0"/>
              <a:t>, Cook]. </a:t>
            </a:r>
          </a:p>
          <a:p>
            <a:pPr algn="l">
              <a:buNone/>
            </a:pPr>
            <a:r>
              <a:rPr lang="en-US" sz="900" dirty="0"/>
              <a:t>Optimal TSP visiting ~13000 most populated cities in US.</a:t>
            </a:r>
          </a:p>
        </p:txBody>
      </p:sp>
    </p:spTree>
    <p:extLst>
      <p:ext uri="{BB962C8B-B14F-4D97-AF65-F5344CB8AC3E}">
        <p14:creationId xmlns:p14="http://schemas.microsoft.com/office/powerpoint/2010/main" val="17508909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Biology: </a:t>
            </a:r>
            <a:r>
              <a:rPr lang="en-US" dirty="0"/>
              <a:t>Fold DNA sequence so as to minimize energy.</a:t>
            </a:r>
          </a:p>
          <a:p>
            <a:r>
              <a:rPr lang="en-US" dirty="0">
                <a:solidFill>
                  <a:schemeClr val="bg2"/>
                </a:solidFill>
              </a:rPr>
              <a:t>Economics: </a:t>
            </a:r>
            <a:r>
              <a:rPr lang="en-US" dirty="0"/>
              <a:t>Finding optimal portfolio of stocks subject to budget constraint.</a:t>
            </a:r>
          </a:p>
          <a:p>
            <a:r>
              <a:rPr lang="en-US" dirty="0">
                <a:solidFill>
                  <a:schemeClr val="bg2"/>
                </a:solidFill>
              </a:rPr>
              <a:t>Industrial Engineering: </a:t>
            </a:r>
            <a:r>
              <a:rPr lang="en-US" dirty="0"/>
              <a:t>Schedule tasks subject to precedence constraints to minimize completion time.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479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to Proof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4500" y="1250950"/>
                <a:ext cx="8540750" cy="4724400"/>
              </a:xfrm>
            </p:spPr>
            <p:txBody>
              <a:bodyPr/>
              <a:lstStyle/>
              <a:p>
                <a:r>
                  <a:rPr lang="en-US" dirty="0"/>
                  <a:t>NP-Complete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Format for proofs.</a:t>
                </a:r>
              </a:p>
              <a:p>
                <a:pPr lvl="1"/>
                <a:r>
                  <a:rPr lang="en-US" dirty="0"/>
                  <a:t>3-coloring is NP-complete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exists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Map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regions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has proof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Map is 3-colorable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r>
                  <a:rPr lang="en-US" dirty="0"/>
                  <a:t> no proofs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Map not 3-colorable</a:t>
                </a:r>
              </a:p>
              <a:p>
                <a:r>
                  <a:rPr lang="en-US" dirty="0"/>
                  <a:t>Format?</a:t>
                </a:r>
              </a:p>
              <a:p>
                <a:pPr lvl="1"/>
                <a:r>
                  <a:rPr lang="en-US" dirty="0"/>
                  <a:t>Rather than conventional proof, can simply give coloring of map!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Advantage: Error is local (two improperly colored regions)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500" y="1250950"/>
                <a:ext cx="8540750" cy="4724400"/>
              </a:xfrm>
              <a:blipFill>
                <a:blip r:embed="rId2"/>
                <a:stretch>
                  <a:fillRect l="-357" t="-1290" r="-2427" b="-1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2450" y="4905375"/>
            <a:ext cx="2771775" cy="384175"/>
            <a:chOff x="1822450" y="4994275"/>
            <a:chExt cx="2771775" cy="384175"/>
          </a:xfrm>
        </p:grpSpPr>
        <p:sp>
          <p:nvSpPr>
            <p:cNvPr id="7" name="Rectangle 6"/>
            <p:cNvSpPr/>
            <p:nvPr/>
          </p:nvSpPr>
          <p:spPr bwMode="auto">
            <a:xfrm>
              <a:off x="1822450" y="4997450"/>
              <a:ext cx="247650" cy="37465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089400" y="4994275"/>
              <a:ext cx="247650" cy="37465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78100" y="4997450"/>
              <a:ext cx="247650" cy="37465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70100" y="4994275"/>
              <a:ext cx="247650" cy="37465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594100" y="4997450"/>
              <a:ext cx="247650" cy="37465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086100" y="4994275"/>
              <a:ext cx="247650" cy="37465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30450" y="4997450"/>
              <a:ext cx="247650" cy="37465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828925" y="5003800"/>
              <a:ext cx="247650" cy="37465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46575" y="4994275"/>
              <a:ext cx="247650" cy="37465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41750" y="4994275"/>
              <a:ext cx="247650" cy="37465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46450" y="4994275"/>
              <a:ext cx="247650" cy="37465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1155" y="4530179"/>
                <a:ext cx="39294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/>
                  <a:t>Verifier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</a:p>
              <a:p>
                <a:pPr algn="l">
                  <a:buNone/>
                </a:pPr>
                <a:r>
                  <a:rPr lang="en-US" dirty="0"/>
                  <a:t>verifies coloring is good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55" y="4530179"/>
                <a:ext cx="392940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05" t="-4762" r="-1240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endCxn id="16" idx="2"/>
          </p:cNvCxnSpPr>
          <p:nvPr/>
        </p:nvCxnSpPr>
        <p:spPr bwMode="auto">
          <a:xfrm flipV="1">
            <a:off x="2454275" y="5283200"/>
            <a:ext cx="0" cy="317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965575" y="5276850"/>
            <a:ext cx="0" cy="317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33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229600" cy="4645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Don’t know …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If P=NP …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Cryptography might well be impossible (current systems all broken simultaneously)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All optimization problems become “easy”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… You get whatever you wish … if you can verify satisfaction.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Mathematicians replaced by computers.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dirty="0"/>
              <a:t>If P≠NP …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… Consistent with current thinking, so no radical changes.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Proof would be very educational.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Might provide sound cryptosystems.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dirty="0"/>
              <a:t>Independent of </a:t>
            </a:r>
            <a:r>
              <a:rPr lang="en-US" altLang="en-US" dirty="0" err="1"/>
              <a:t>Peano’s</a:t>
            </a:r>
            <a:r>
              <a:rPr lang="en-US" altLang="en-US" dirty="0"/>
              <a:t> axioms, Choice …?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 lvl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October 3,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Math Pict Lang: Proofs and Computation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EEA9-C33B-4892-99BD-F2A6129BA5BD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 P=NP?</a:t>
            </a:r>
          </a:p>
        </p:txBody>
      </p:sp>
      <p:sp>
        <p:nvSpPr>
          <p:cNvPr id="1007620" name="Text Box 4"/>
          <p:cNvSpPr txBox="1">
            <a:spLocks noChangeArrowheads="1"/>
          </p:cNvSpPr>
          <p:nvPr/>
        </p:nvSpPr>
        <p:spPr bwMode="auto">
          <a:xfrm>
            <a:off x="465138" y="2546350"/>
            <a:ext cx="848201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en-US" dirty="0"/>
              <a:t>“</a:t>
            </a:r>
            <a:r>
              <a:rPr lang="en-US" altLang="en-US" i="1" dirty="0"/>
              <a:t>Of all the Clay Problems, this might be the one to find the shortest solution, by an amateur mathematician</a:t>
            </a:r>
            <a:r>
              <a:rPr lang="en-US" altLang="en-US" dirty="0"/>
              <a:t>.”</a:t>
            </a:r>
          </a:p>
          <a:p>
            <a:pPr algn="l">
              <a:buNone/>
            </a:pPr>
            <a:r>
              <a:rPr lang="en-US" altLang="en-US" dirty="0"/>
              <a:t>- Devlin, </a:t>
            </a:r>
            <a:r>
              <a:rPr lang="en-US" altLang="en-US" i="1" dirty="0"/>
              <a:t>The </a:t>
            </a:r>
            <a:r>
              <a:rPr lang="en-US" altLang="en-US" i="1" dirty="0" err="1"/>
              <a:t>Millenium</a:t>
            </a:r>
            <a:r>
              <a:rPr lang="en-US" altLang="en-US" i="1" dirty="0"/>
              <a:t> Problems (Possibly thinking P=NP)</a:t>
            </a:r>
          </a:p>
        </p:txBody>
      </p:sp>
      <p:sp>
        <p:nvSpPr>
          <p:cNvPr id="1007621" name="Text Box 5"/>
          <p:cNvSpPr txBox="1">
            <a:spLocks noChangeArrowheads="1"/>
          </p:cNvSpPr>
          <p:nvPr/>
        </p:nvSpPr>
        <p:spPr bwMode="auto">
          <a:xfrm>
            <a:off x="457201" y="3956397"/>
            <a:ext cx="8489949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en-US" dirty="0"/>
              <a:t>“</a:t>
            </a:r>
            <a:r>
              <a:rPr lang="en-US" altLang="en-US" i="1" dirty="0"/>
              <a:t>If someone shows P=NP, then they prove any theorem they wish. So they would walk away not just with $1M, but $6M by solving all the Clay Problems!”</a:t>
            </a:r>
          </a:p>
          <a:p>
            <a:pPr algn="l">
              <a:buNone/>
            </a:pPr>
            <a:r>
              <a:rPr lang="en-US" altLang="en-US" dirty="0"/>
              <a:t>- Lance </a:t>
            </a:r>
            <a:r>
              <a:rPr lang="en-US" altLang="en-US" dirty="0" err="1"/>
              <a:t>Fortnow</a:t>
            </a:r>
            <a:r>
              <a:rPr lang="en-US" altLang="en-US" dirty="0"/>
              <a:t>, </a:t>
            </a:r>
            <a:r>
              <a:rPr lang="en-US" altLang="en-US" i="1" dirty="0"/>
              <a:t>Complexity Blog</a:t>
            </a:r>
          </a:p>
        </p:txBody>
      </p:sp>
      <p:sp>
        <p:nvSpPr>
          <p:cNvPr id="1007622" name="Text Box 6"/>
          <p:cNvSpPr txBox="1">
            <a:spLocks noChangeArrowheads="1"/>
          </p:cNvSpPr>
          <p:nvPr/>
        </p:nvSpPr>
        <p:spPr bwMode="auto">
          <a:xfrm>
            <a:off x="457200" y="5581650"/>
            <a:ext cx="848994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/>
              <a:t>“P = NP?” is Mathematics-Complete !!</a:t>
            </a:r>
            <a:endParaRPr lang="en-US" altLang="en-US" i="1" dirty="0"/>
          </a:p>
        </p:txBody>
      </p:sp>
      <p:pic>
        <p:nvPicPr>
          <p:cNvPr id="3074" name="Picture 2" descr="C:\Users\Madhu Sudan\Desktop\fortnow_l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4648894"/>
            <a:ext cx="636587" cy="8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9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0" grpId="0" animBg="1"/>
      <p:bldP spid="1007621" grpId="0" animBg="1"/>
      <p:bldP spid="10076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III. Recent History</a:t>
            </a:r>
            <a:br>
              <a:rPr lang="en-US" sz="4800" dirty="0"/>
            </a:br>
            <a:r>
              <a:rPr lang="en-US" sz="2400" dirty="0">
                <a:solidFill>
                  <a:srgbClr val="FF0000"/>
                </a:solidFill>
              </a:rPr>
              <a:t>Proofs and Randomness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938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talk: Proofs and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“Computer Assisted Proofs ?”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Appel-Haken</a:t>
            </a:r>
            <a:r>
              <a:rPr lang="en-US" dirty="0"/>
              <a:t>] – 4-color theorem</a:t>
            </a:r>
          </a:p>
          <a:p>
            <a:pPr lvl="1"/>
            <a:r>
              <a:rPr lang="en-US" dirty="0"/>
              <a:t>[Hales] – </a:t>
            </a:r>
            <a:r>
              <a:rPr lang="en-US" dirty="0" err="1"/>
              <a:t>Kepler</a:t>
            </a:r>
            <a:r>
              <a:rPr lang="en-US" dirty="0"/>
              <a:t> Conjecture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Petkovsky,Wilf,Zeilberger</a:t>
            </a:r>
            <a:r>
              <a:rPr lang="en-US" dirty="0"/>
              <a:t>] – “A=B”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953250" y="1552718"/>
            <a:ext cx="939800" cy="8321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0239" y="1635448"/>
            <a:ext cx="902811" cy="45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/>
              <a:t>No!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8900" y="3314700"/>
            <a:ext cx="6988175" cy="3076883"/>
            <a:chOff x="1358900" y="3314700"/>
            <a:chExt cx="6988175" cy="307688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4133850" y="4032250"/>
              <a:ext cx="14319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13"/>
            <p:cNvGrpSpPr/>
            <p:nvPr/>
          </p:nvGrpSpPr>
          <p:grpSpPr>
            <a:xfrm>
              <a:off x="1358900" y="3314700"/>
              <a:ext cx="2774950" cy="1435100"/>
              <a:chOff x="1358900" y="3314700"/>
              <a:chExt cx="2774950" cy="14351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1358900" y="3314700"/>
                <a:ext cx="2774950" cy="14351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13505" y="3770640"/>
                <a:ext cx="246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/>
                  <a:t>Mathematics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62337" y="4956483"/>
              <a:ext cx="2774950" cy="1435100"/>
              <a:chOff x="1358900" y="3314700"/>
              <a:chExt cx="2774950" cy="14351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358900" y="3314700"/>
                <a:ext cx="2774950" cy="14351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73807" y="3770640"/>
                <a:ext cx="2145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/>
                  <a:t>Computing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72125" y="3321050"/>
              <a:ext cx="2774950" cy="1435100"/>
              <a:chOff x="1358900" y="3314700"/>
              <a:chExt cx="2774950" cy="1435100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1358900" y="3314700"/>
                <a:ext cx="2774950" cy="14351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3794" y="3770640"/>
                <a:ext cx="1305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/>
                  <a:t>Proofs</a:t>
                </a:r>
              </a:p>
            </p:txBody>
          </p:sp>
        </p:grpSp>
        <p:cxnSp>
          <p:nvCxnSpPr>
            <p:cNvPr id="25" name="Straight Arrow Connector 24"/>
            <p:cNvCxnSpPr>
              <a:stCxn id="19" idx="4"/>
              <a:endCxn id="16" idx="7"/>
            </p:cNvCxnSpPr>
            <p:nvPr/>
          </p:nvCxnSpPr>
          <p:spPr bwMode="auto">
            <a:xfrm flipH="1">
              <a:off x="5830905" y="4756150"/>
              <a:ext cx="1128695" cy="4104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2876550" y="4756150"/>
              <a:ext cx="1102695" cy="4006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3476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&amp; Modern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74100" cy="4724400"/>
          </a:xfrm>
        </p:spPr>
        <p:txBody>
          <a:bodyPr/>
          <a:lstStyle/>
          <a:p>
            <a:r>
              <a:rPr lang="en-US" dirty="0"/>
              <a:t>Emphasis on Randomness.</a:t>
            </a:r>
          </a:p>
          <a:p>
            <a:pPr lvl="1"/>
            <a:r>
              <a:rPr lang="en-US" dirty="0"/>
              <a:t>Randomness can potentially speed up algorithms.</a:t>
            </a:r>
          </a:p>
          <a:p>
            <a:pPr lvl="1"/>
            <a:r>
              <a:rPr lang="en-US" dirty="0"/>
              <a:t>Essential for </a:t>
            </a:r>
          </a:p>
          <a:p>
            <a:pPr lvl="2"/>
            <a:r>
              <a:rPr lang="en-US" dirty="0"/>
              <a:t>Equilibrium behavior </a:t>
            </a:r>
          </a:p>
          <a:p>
            <a:pPr lvl="2"/>
            <a:r>
              <a:rPr lang="en-US" dirty="0"/>
              <a:t>Coordination among multiple players</a:t>
            </a:r>
          </a:p>
          <a:p>
            <a:pPr lvl="2"/>
            <a:r>
              <a:rPr lang="en-US" dirty="0"/>
              <a:t>Cryptography</a:t>
            </a:r>
          </a:p>
          <a:p>
            <a:pPr lvl="2"/>
            <a:endParaRPr lang="en-US" dirty="0"/>
          </a:p>
          <a:p>
            <a:r>
              <a:rPr lang="en-US" dirty="0"/>
              <a:t>But it probably can’t help with Logic – right? </a:t>
            </a:r>
          </a:p>
          <a:p>
            <a:pPr lvl="1"/>
            <a:r>
              <a:rPr lang="en-US" dirty="0"/>
              <a:t>Actually – it does!!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86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err="1"/>
                  <a:t>Goldwasser</a:t>
                </a:r>
                <a:r>
                  <a:rPr lang="en-US" dirty="0"/>
                  <a:t>,    </a:t>
                </a:r>
                <a:r>
                  <a:rPr lang="en-US" dirty="0" err="1"/>
                  <a:t>Micali</a:t>
                </a:r>
                <a:r>
                  <a:rPr lang="en-US" dirty="0"/>
                  <a:t>,   </a:t>
                </a:r>
                <a:r>
                  <a:rPr lang="en-US" dirty="0" err="1"/>
                  <a:t>Rackoff</a:t>
                </a:r>
                <a:r>
                  <a:rPr lang="en-US" dirty="0"/>
                  <a:t>],  [</a:t>
                </a:r>
                <a:r>
                  <a:rPr lang="en-US" dirty="0" err="1"/>
                  <a:t>Babai</a:t>
                </a:r>
                <a:r>
                  <a:rPr lang="en-US" dirty="0"/>
                  <a:t>] ~1985</a:t>
                </a:r>
              </a:p>
              <a:p>
                <a:r>
                  <a:rPr lang="en-US" dirty="0"/>
                  <a:t>Verifier asks questions and </a:t>
                </a:r>
                <a:r>
                  <a:rPr lang="en-US" dirty="0" err="1"/>
                  <a:t>Prover</a:t>
                </a:r>
                <a:r>
                  <a:rPr lang="en-US" dirty="0"/>
                  <a:t> responds:</a:t>
                </a:r>
              </a:p>
              <a:p>
                <a:pPr lvl="1"/>
                <a:r>
                  <a:rPr lang="en-US" sz="2000" dirty="0"/>
                  <a:t>Space of questions exponentially large in the length!</a:t>
                </a:r>
              </a:p>
              <a:p>
                <a:pPr lvl="1"/>
                <a:r>
                  <a:rPr lang="en-US" sz="2000" dirty="0" err="1"/>
                  <a:t>Prover</a:t>
                </a:r>
                <a:r>
                  <a:rPr lang="en-US" sz="2000" dirty="0"/>
                  <a:t> has to be ready for all!</a:t>
                </a:r>
              </a:p>
              <a:p>
                <a:r>
                  <a:rPr lang="en-US" dirty="0"/>
                  <a:t>Many striking examples:</a:t>
                </a:r>
              </a:p>
              <a:p>
                <a:pPr lvl="1"/>
                <a:r>
                  <a:rPr lang="en-US" sz="2000" dirty="0"/>
                  <a:t>Pepsi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sz="2000" dirty="0"/>
                  <a:t> Coke! (“Graphs not isomorphic”)</a:t>
                </a:r>
              </a:p>
              <a:p>
                <a:pPr lvl="1"/>
                <a:r>
                  <a:rPr lang="en-US" sz="2000" dirty="0"/>
                  <a:t>Can prove “theorem has no short proof”.</a:t>
                </a:r>
              </a:p>
              <a:p>
                <a:pPr lvl="1"/>
                <a:r>
                  <a:rPr lang="en-US" sz="2000" dirty="0"/>
                  <a:t>“IP = PSPACE” [LFKN, Shamir]</a:t>
                </a:r>
              </a:p>
              <a:p>
                <a:r>
                  <a:rPr lang="en-US" sz="2000" dirty="0"/>
                  <a:t>“Zero Knowledge Protocols” – Foundations of Secure communication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r="-14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2" descr="C:\Users\Madhu Sudan\Desktop\ShowImage.ash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05"/>
          <a:stretch/>
        </p:blipFill>
        <p:spPr bwMode="auto">
          <a:xfrm>
            <a:off x="1031240" y="1244014"/>
            <a:ext cx="1718310" cy="15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dhu Sudan\Desktop\inde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945" r="22008" b="14362"/>
          <a:stretch/>
        </p:blipFill>
        <p:spPr bwMode="auto">
          <a:xfrm>
            <a:off x="2815590" y="1244014"/>
            <a:ext cx="1782887" cy="15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dhu Sudan\Desktop\rackof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15381" r="8821" b="39546"/>
          <a:stretch/>
        </p:blipFill>
        <p:spPr bwMode="auto">
          <a:xfrm>
            <a:off x="4703445" y="1244014"/>
            <a:ext cx="1578610" cy="15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dhu Sudan\Desktop\6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244014"/>
            <a:ext cx="1149350" cy="15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21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Probabilistically Checkable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proofs have to be read in entirety to verify?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098" name="Picture 2" descr="C:\Users\Madhu Sudan\Desktop\piequal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000250"/>
            <a:ext cx="3810000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dhu Sudan\Desktop\2equal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65338"/>
            <a:ext cx="4145880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3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Probabilistically Checkable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proofs have to be read in entirety to verify?</a:t>
                </a:r>
              </a:p>
              <a:p>
                <a:pPr lvl="1"/>
                <a:r>
                  <a:rPr lang="en-US" dirty="0"/>
                  <a:t>Conventional formats for proofs – YES!</a:t>
                </a:r>
              </a:p>
              <a:p>
                <a:pPr lvl="1"/>
                <a:r>
                  <a:rPr lang="en-US" dirty="0"/>
                  <a:t>But we can change the format!</a:t>
                </a:r>
              </a:p>
              <a:p>
                <a:r>
                  <a:rPr lang="en-US" dirty="0"/>
                  <a:t>Format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Verification Algorithm</a:t>
                </a:r>
              </a:p>
              <a:p>
                <a:pPr lvl="1"/>
                <a:r>
                  <a:rPr lang="en-US" dirty="0"/>
                  <a:t>Any verifier is ok, provided: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/>
                  <a:t> has proof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000" dirty="0"/>
                  <a:t> in standard system,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 should accept some proof of length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ℓ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/>
                  <a:t> has no proofs,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 should not accept any proof </a:t>
                </a:r>
              </a:p>
              <a:p>
                <a:r>
                  <a:rPr lang="en-US" dirty="0"/>
                  <a:t>PCP Theorem [</a:t>
                </a:r>
                <a:r>
                  <a:rPr lang="en-US" sz="1600" dirty="0" err="1"/>
                  <a:t>Arora</a:t>
                </a:r>
                <a:r>
                  <a:rPr lang="en-US" sz="1600" dirty="0"/>
                  <a:t>, Lund, </a:t>
                </a:r>
                <a:r>
                  <a:rPr lang="en-US" sz="1600" dirty="0" err="1"/>
                  <a:t>Motwani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Safra</a:t>
                </a:r>
                <a:r>
                  <a:rPr lang="en-US" sz="1600" dirty="0"/>
                  <a:t>, Sudan, </a:t>
                </a:r>
                <a:r>
                  <a:rPr lang="en-US" sz="1600" dirty="0" err="1"/>
                  <a:t>Szegedy</a:t>
                </a:r>
                <a:r>
                  <a:rPr lang="en-US" sz="1600" dirty="0"/>
                  <a:t> ‘92</a:t>
                </a:r>
                <a:r>
                  <a:rPr lang="en-US" dirty="0"/>
                  <a:t>]:</a:t>
                </a:r>
              </a:p>
              <a:p>
                <a:pPr marL="0" indent="0">
                  <a:buNone/>
                </a:pPr>
                <a:r>
                  <a:rPr lang="en-US" sz="2000" dirty="0"/>
                  <a:t>A format exists where V reads only</a:t>
                </a:r>
              </a:p>
              <a:p>
                <a:pPr marL="0" indent="0">
                  <a:buNone/>
                </a:pPr>
                <a:r>
                  <a:rPr lang="en-US" sz="2000" dirty="0"/>
                  <a:t>constant number of bits of proof!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61" r="-741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2070" y="4470400"/>
                <a:ext cx="2628669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cs typeface="+mn-cs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70" y="4470400"/>
                <a:ext cx="2628669" cy="526939"/>
              </a:xfrm>
              <a:prstGeom prst="rect">
                <a:avLst/>
              </a:prstGeom>
              <a:blipFill rotWithShape="1">
                <a:blip r:embed="rId3"/>
                <a:stretch>
                  <a:fillRect l="-255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240099" y="5412081"/>
            <a:ext cx="3616323" cy="930352"/>
            <a:chOff x="5392499" y="5435253"/>
            <a:chExt cx="3616323" cy="930352"/>
          </a:xfrm>
        </p:grpSpPr>
        <p:pic>
          <p:nvPicPr>
            <p:cNvPr id="1026" name="Picture 2" descr="C:\Users\Madhu Sudan\Desktop\arora-13_300p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499" y="5454953"/>
              <a:ext cx="679450" cy="910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049723" y="5435253"/>
              <a:ext cx="2959099" cy="921097"/>
              <a:chOff x="1143001" y="-976016"/>
              <a:chExt cx="2959099" cy="921097"/>
            </a:xfrm>
          </p:grpSpPr>
          <p:pic>
            <p:nvPicPr>
              <p:cNvPr id="1027" name="Picture 3" descr="C:\Users\Madhu Sudan\Desktop\cl9862.png_11113811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1" y="-976016"/>
                <a:ext cx="698499" cy="921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Madhu Sudan\Desktop\330px-Rajeev_Motwani_in_2006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833" y="-956316"/>
                <a:ext cx="807183" cy="901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Madhu Sudan\Desktop\dscn0007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016" y="-956317"/>
                <a:ext cx="850503" cy="887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Madhu Sudan\Desktop\myfig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519" y="-956316"/>
                <a:ext cx="595581" cy="89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13350" y="4438650"/>
                <a:ext cx="12153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001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350" y="4438650"/>
                <a:ext cx="1215397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3065"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9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Inspecting a building:</a:t>
                </a:r>
              </a:p>
              <a:p>
                <a:pPr lvl="1"/>
                <a:r>
                  <a:rPr lang="en-US" dirty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atoms”</a:t>
                </a:r>
              </a:p>
              <a:p>
                <a:pPr lvl="1"/>
                <a:r>
                  <a:rPr lang="en-US" dirty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rooms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walls”</a:t>
                </a:r>
              </a:p>
              <a:p>
                <a:r>
                  <a:rPr lang="en-US" dirty="0"/>
                  <a:t>Former view: </a:t>
                </a:r>
              </a:p>
              <a:p>
                <a:pPr lvl="1"/>
                <a:r>
                  <a:rPr lang="en-US" dirty="0"/>
                  <a:t>Verifying stability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-checks.</a:t>
                </a:r>
              </a:p>
              <a:p>
                <a:r>
                  <a:rPr lang="en-US" dirty="0"/>
                  <a:t>Latter view:</a:t>
                </a:r>
              </a:p>
              <a:p>
                <a:pPr lvl="1"/>
                <a:r>
                  <a:rPr lang="en-US" dirty="0"/>
                  <a:t>Verifying stability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-checks +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-”stability of wall-checks”.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Walls!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8254" y="178680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l" eaLnBrk="0" hangingPunct="0"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…    OR</a:t>
            </a:r>
          </a:p>
        </p:txBody>
      </p:sp>
    </p:spTree>
    <p:extLst>
      <p:ext uri="{BB962C8B-B14F-4D97-AF65-F5344CB8AC3E}">
        <p14:creationId xmlns:p14="http://schemas.microsoft.com/office/powerpoint/2010/main" val="3512060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/>
                  <a:t>-mile view of PCPs: Polynomials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</p:spPr>
            <p:txBody>
              <a:bodyPr/>
              <a:lstStyle/>
              <a:p>
                <a:r>
                  <a:rPr lang="en-US" dirty="0"/>
                  <a:t>A (NP-)complete statement:</a:t>
                </a:r>
              </a:p>
              <a:p>
                <a:pPr lvl="1"/>
                <a:r>
                  <a:rPr lang="en-US" sz="2000" dirty="0"/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/>
                  <a:t>-colorable.</a:t>
                </a:r>
              </a:p>
              <a:p>
                <a:pPr lvl="1"/>
                <a:r>
                  <a:rPr lang="en-US" sz="2000" dirty="0"/>
                  <a:t>Proof: Coloring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Θ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sz="2000" dirty="0"/>
                  <a:t>bits).</a:t>
                </a:r>
              </a:p>
              <a:p>
                <a:pPr lvl="1"/>
                <a:r>
                  <a:rPr lang="en-US" sz="2000" dirty="0"/>
                  <a:t>Verification: Read entire coloring.</a:t>
                </a:r>
              </a:p>
              <a:p>
                <a:r>
                  <a:rPr lang="en-US" dirty="0"/>
                  <a:t>PCP Idea: Glue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bits using polynomials (deg.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2000" dirty="0"/>
                  <a:t>Key fact: Non-zero polynomial usually non-zero.</a:t>
                </a:r>
              </a:p>
              <a:p>
                <a:r>
                  <a:rPr lang="en-US" dirty="0"/>
                  <a:t>Equivalent (NP-)complete statement:</a:t>
                </a:r>
              </a:p>
              <a:p>
                <a:pPr lvl="1"/>
                <a:r>
                  <a:rPr lang="en-US" sz="2000" dirty="0"/>
                  <a:t>Given: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sz="2000" dirty="0"/>
                  <a:t> local map from poly’s to poly’s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dirty="0"/>
                  <a:t> poly’s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Verification:</a:t>
                </a:r>
              </a:p>
              <a:p>
                <a:pPr lvl="2"/>
                <a:r>
                  <a:rPr lang="en-US" sz="2000" dirty="0"/>
                  <a:t>Step 1: Test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are polynomials</a:t>
                </a:r>
              </a:p>
              <a:p>
                <a:pPr lvl="2"/>
                <a:r>
                  <a:rPr lang="en-US" sz="2000" dirty="0"/>
                  <a:t>Step 2: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for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  <a:blipFill>
                <a:blip r:embed="rId3"/>
                <a:stretch>
                  <a:fillRect l="-358" t="-1161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158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= Wall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Reduction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b="0" dirty="0"/>
                  <a:t>-coloring to polynomial satisfiability [Ben-Sasson-S.’04]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            +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152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21" y="1239320"/>
            <a:ext cx="1590680" cy="1507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(Optimal) PCPs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985569"/>
            <a:ext cx="8737600" cy="3259655"/>
          </a:xfrm>
        </p:spPr>
        <p:txBody>
          <a:bodyPr/>
          <a:lstStyle/>
          <a:p>
            <a:r>
              <a:rPr lang="en-US" dirty="0"/>
              <a:t>[Raz’94, Hastad‘97, Dinur’06, Moshkovitz-Raz’08]: Series of remarkable improvements: Reduced error, reduced #queried bits, Reduced size of PCP:</a:t>
            </a:r>
          </a:p>
          <a:p>
            <a:pPr lvl="1"/>
            <a:r>
              <a:rPr lang="en-US" dirty="0"/>
              <a:t>Current: For barely super-linear blowup in size, PCP can be verified reading 3 bits to get error ½.</a:t>
            </a:r>
          </a:p>
          <a:p>
            <a:r>
              <a:rPr lang="en-US" dirty="0"/>
              <a:t>Ingredients: Fourier analysis, Expander graphs, Error-correcting codes, Information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249718"/>
            <a:ext cx="998353" cy="149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1" y="1239320"/>
            <a:ext cx="1437629" cy="149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30" y="1239321"/>
            <a:ext cx="1376195" cy="14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58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PCPs and Approximate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Classical connection: [Cook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Karp]:</a:t>
                </a:r>
              </a:p>
              <a:p>
                <a:pPr lvl="1"/>
                <a:r>
                  <a:rPr lang="en-US" sz="2000" dirty="0"/>
                  <a:t>Solving optimization problems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2000" dirty="0"/>
                  <a:t> finding proofs</a:t>
                </a:r>
              </a:p>
              <a:p>
                <a:r>
                  <a:rPr lang="en-US" dirty="0"/>
                  <a:t>New Connection: [</a:t>
                </a:r>
                <a:r>
                  <a:rPr lang="en-US" dirty="0" err="1"/>
                  <a:t>Feige</a:t>
                </a:r>
                <a:r>
                  <a:rPr lang="en-US" dirty="0"/>
                  <a:t> et al., </a:t>
                </a:r>
                <a:r>
                  <a:rPr lang="en-US" dirty="0" err="1"/>
                  <a:t>Arora</a:t>
                </a:r>
                <a:r>
                  <a:rPr lang="en-US" dirty="0"/>
                  <a:t> et al.]</a:t>
                </a:r>
              </a:p>
              <a:p>
                <a:pPr lvl="1"/>
                <a:r>
                  <a:rPr lang="en-US" sz="2000" dirty="0"/>
                  <a:t>Solving optimization problems </a:t>
                </a:r>
                <a:r>
                  <a:rPr lang="en-US" sz="2000" u="sng" dirty="0"/>
                  <a:t>approximately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2000" dirty="0"/>
                  <a:t> finding </a:t>
                </a:r>
                <a:r>
                  <a:rPr lang="en-US" sz="2000" u="sng" dirty="0"/>
                  <a:t>nearly valid</a:t>
                </a:r>
                <a:r>
                  <a:rPr lang="en-US" sz="2000" dirty="0"/>
                  <a:t> proofs.</a:t>
                </a:r>
              </a:p>
              <a:p>
                <a:pPr lvl="1"/>
                <a:r>
                  <a:rPr lang="en-US" sz="2000" dirty="0"/>
                  <a:t>Existence of nearly valid proofs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2000" dirty="0"/>
                  <a:t> Existence of perfectly valid proofs (due to PCPs)!</a:t>
                </a:r>
              </a:p>
              <a:p>
                <a:pPr lvl="1"/>
                <a:r>
                  <a:rPr lang="en-US" sz="2000" dirty="0"/>
                  <a:t>Conclude: Solving (some/many) optimizations approximately is as hard as solving them exactly!</a:t>
                </a:r>
              </a:p>
              <a:p>
                <a:r>
                  <a:rPr lang="en-US" dirty="0"/>
                  <a:t>1992-today: PCP-induced revolution in understanding </a:t>
                </a:r>
                <a:r>
                  <a:rPr lang="en-US" dirty="0" err="1"/>
                  <a:t>approximability</a:t>
                </a:r>
                <a:r>
                  <a:rPr lang="en-US" dirty="0"/>
                  <a:t>!!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IV. Current Directions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527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91F5-451F-4A23-AE55-9D64B47F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D84D5-75CD-43D5-ACEB-DE27A9BF4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I. Prehistoric stuff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to 1950)</a:t>
                </a:r>
              </a:p>
              <a:p>
                <a:pPr lvl="1"/>
                <a:r>
                  <a:rPr lang="en-US" dirty="0"/>
                  <a:t>Logic &amp; (Theory of) Computing</a:t>
                </a:r>
              </a:p>
              <a:p>
                <a:r>
                  <a:rPr lang="en-US" dirty="0"/>
                  <a:t>II. Ancient history (1950-1980)</a:t>
                </a:r>
              </a:p>
              <a:p>
                <a:pPr lvl="1"/>
                <a:r>
                  <a:rPr lang="en-US" dirty="0"/>
                  <a:t>P, NP, and Optimization</a:t>
                </a:r>
              </a:p>
              <a:p>
                <a:r>
                  <a:rPr lang="en-US" dirty="0"/>
                  <a:t>III. Recent history (1980-2010)</a:t>
                </a:r>
              </a:p>
              <a:p>
                <a:pPr lvl="1"/>
                <a:r>
                  <a:rPr lang="en-US" dirty="0"/>
                  <a:t>Interaction, Randomness</a:t>
                </a:r>
              </a:p>
              <a:p>
                <a:pPr lvl="1"/>
                <a:r>
                  <a:rPr lang="en-US" dirty="0"/>
                  <a:t>Connections to approximate optimization</a:t>
                </a:r>
              </a:p>
              <a:p>
                <a:r>
                  <a:rPr lang="en-US" dirty="0"/>
                  <a:t>IV. Current themes:</a:t>
                </a:r>
              </a:p>
              <a:p>
                <a:pPr lvl="1"/>
                <a:r>
                  <a:rPr lang="en-US" dirty="0"/>
                  <a:t>Unique games conjecture + </a:t>
                </a:r>
                <a:r>
                  <a:rPr lang="en-US" dirty="0" smtClean="0"/>
                  <a:t>progress</a:t>
                </a:r>
              </a:p>
              <a:p>
                <a:pPr lvl="1"/>
                <a:r>
                  <a:rPr lang="en-US" dirty="0" smtClean="0"/>
                  <a:t>Proving Quantum Behavior</a:t>
                </a:r>
                <a:endParaRPr lang="en-US" dirty="0"/>
              </a:p>
              <a:p>
                <a:r>
                  <a:rPr lang="en-US" dirty="0"/>
                  <a:t>V. Future?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D84D5-75CD-43D5-ACEB-DE27A9BF4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b="-6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8B4D-E92C-41B2-85DE-BB396EA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33F6C-00FE-46F6-9679-6FA1F204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25573-52D9-42AD-A283-CE3BEF5B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5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Games and a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linear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distinguish: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fraction of equations </a:t>
                </a:r>
                <a:r>
                  <a:rPr lang="en-US" dirty="0" err="1"/>
                  <a:t>satisfiable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fraction of equations </a:t>
                </a:r>
                <a:r>
                  <a:rPr lang="en-US" dirty="0" err="1"/>
                  <a:t>satisfiable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 err="1"/>
                  <a:t>Thm</a:t>
                </a:r>
                <a:r>
                  <a:rPr lang="en-US" dirty="0"/>
                  <a:t> [</a:t>
                </a:r>
                <a:r>
                  <a:rPr lang="en-US" dirty="0" err="1"/>
                  <a:t>Hastad</a:t>
                </a:r>
                <a:r>
                  <a:rPr lang="en-US" dirty="0"/>
                  <a:t> ’97]: NP-hard even if each equation has only 3 variables.</a:t>
                </a:r>
              </a:p>
              <a:p>
                <a:r>
                  <a:rPr lang="en-US" dirty="0"/>
                  <a:t>Unique Game setting: 2 variables/equation</a:t>
                </a:r>
              </a:p>
              <a:p>
                <a:r>
                  <a:rPr lang="en-US" dirty="0"/>
                  <a:t>Conjecture [</a:t>
                </a:r>
                <a:r>
                  <a:rPr lang="en-US" dirty="0" err="1"/>
                  <a:t>Khot</a:t>
                </a:r>
                <a:r>
                  <a:rPr lang="en-US" dirty="0"/>
                  <a:t>]: Still NP-hard …</a:t>
                </a:r>
              </a:p>
              <a:p>
                <a:r>
                  <a:rPr lang="en-US" dirty="0"/>
                  <a:t>Implications: Many!</a:t>
                </a:r>
              </a:p>
              <a:p>
                <a:pPr lvl="1"/>
                <a:r>
                  <a:rPr lang="en-US" dirty="0"/>
                  <a:t>Roughly – for very broad class of optimization problems, a natural “convex relaxation and rounding” is best possible.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889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2" descr="C:\Users\Madhu Sudan\Desktop\k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70" y="53975"/>
            <a:ext cx="9525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Unique?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09749"/>
          </a:xfrm>
        </p:spPr>
        <p:txBody>
          <a:bodyPr/>
          <a:lstStyle/>
          <a:p>
            <a:r>
              <a:rPr lang="en-US" dirty="0"/>
              <a:t>Inspires “2-prover proof system” (game):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8865" y="6245225"/>
            <a:ext cx="5103339" cy="476250"/>
          </a:xfrm>
        </p:spPr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084320" y="3535662"/>
            <a:ext cx="853440" cy="90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43" y="3668298"/>
                <a:ext cx="2851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3" y="3668298"/>
                <a:ext cx="2851614" cy="400110"/>
              </a:xfrm>
              <a:prstGeom prst="rect">
                <a:avLst/>
              </a:prstGeom>
              <a:blipFill>
                <a:blip r:embed="rId2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472" y="4683270"/>
                <a:ext cx="3800785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2" y="4683270"/>
                <a:ext cx="3800785" cy="423770"/>
              </a:xfrm>
              <a:prstGeom prst="rect">
                <a:avLst/>
              </a:prstGeom>
              <a:blipFill>
                <a:blip r:embed="rId3"/>
                <a:stretch>
                  <a:fillRect t="-10000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31343" y="3788453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V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33898" y="2178305"/>
            <a:ext cx="1010193" cy="992777"/>
            <a:chOff x="2333898" y="2535374"/>
            <a:chExt cx="1010193" cy="99277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333898" y="2535374"/>
              <a:ext cx="940525" cy="992777"/>
            </a:xfrm>
            <a:prstGeom prst="roundRect">
              <a:avLst/>
            </a:prstGeom>
            <a:solidFill>
              <a:srgbClr val="FFC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2440575" y="2786985"/>
                  <a:ext cx="9035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40575" y="2786985"/>
                  <a:ext cx="90351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847807" y="2229383"/>
            <a:ext cx="1010193" cy="992777"/>
            <a:chOff x="2333898" y="2535374"/>
            <a:chExt cx="1010193" cy="99277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333898" y="2535374"/>
              <a:ext cx="940525" cy="992777"/>
            </a:xfrm>
            <a:prstGeom prst="roundRect">
              <a:avLst/>
            </a:prstGeom>
            <a:solidFill>
              <a:srgbClr val="FFC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2440575" y="2786985"/>
                  <a:ext cx="9035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40575" y="2786985"/>
                  <a:ext cx="90351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>
            <a:stCxn id="7" idx="1"/>
          </p:cNvCxnSpPr>
          <p:nvPr/>
        </p:nvCxnSpPr>
        <p:spPr bwMode="auto">
          <a:xfrm flipH="1" flipV="1">
            <a:off x="3273135" y="2770972"/>
            <a:ext cx="936168" cy="8973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7" idx="1"/>
          </p:cNvCxnSpPr>
          <p:nvPr/>
        </p:nvCxnSpPr>
        <p:spPr bwMode="auto">
          <a:xfrm flipV="1">
            <a:off x="4837607" y="2725772"/>
            <a:ext cx="1010200" cy="9691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16929" y="2730607"/>
                <a:ext cx="722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29" y="2730607"/>
                <a:ext cx="722811" cy="400110"/>
              </a:xfrm>
              <a:prstGeom prst="rect">
                <a:avLst/>
              </a:prstGeom>
              <a:blipFill>
                <a:blip r:embed="rId6"/>
                <a:stretch>
                  <a:fillRect l="-12605" r="-420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88229" y="2770972"/>
                <a:ext cx="722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29" y="2770972"/>
                <a:ext cx="722811" cy="400110"/>
              </a:xfrm>
              <a:prstGeom prst="rect">
                <a:avLst/>
              </a:prstGeom>
              <a:blipFill>
                <a:blip r:embed="rId7"/>
                <a:stretch>
                  <a:fillRect l="-12605" r="-42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endCxn id="7" idx="2"/>
          </p:cNvCxnSpPr>
          <p:nvPr/>
        </p:nvCxnSpPr>
        <p:spPr bwMode="auto">
          <a:xfrm>
            <a:off x="3274423" y="3130717"/>
            <a:ext cx="809897" cy="8577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7" idx="6"/>
          </p:cNvCxnSpPr>
          <p:nvPr/>
        </p:nvCxnSpPr>
        <p:spPr bwMode="auto">
          <a:xfrm flipH="1">
            <a:off x="4937760" y="3210350"/>
            <a:ext cx="910048" cy="7781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30187" y="3358453"/>
                <a:ext cx="722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87" y="3358453"/>
                <a:ext cx="722811" cy="400110"/>
              </a:xfrm>
              <a:prstGeom prst="rect">
                <a:avLst/>
              </a:prstGeom>
              <a:blipFill>
                <a:blip r:embed="rId8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73135" y="3478573"/>
                <a:ext cx="722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35" y="3478573"/>
                <a:ext cx="72281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>
            <a:off x="4511040" y="4441354"/>
            <a:ext cx="0" cy="556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897778" y="4951855"/>
                <a:ext cx="4990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78" y="4951855"/>
                <a:ext cx="4990011" cy="400110"/>
              </a:xfrm>
              <a:prstGeom prst="rect">
                <a:avLst/>
              </a:prstGeom>
              <a:blipFill>
                <a:blip r:embed="rId10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flipH="1">
                <a:off x="-812577" y="4161187"/>
                <a:ext cx="3893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812577" y="4161187"/>
                <a:ext cx="3893738" cy="400110"/>
              </a:xfrm>
              <a:prstGeom prst="rect">
                <a:avLst/>
              </a:prstGeom>
              <a:blipFill>
                <a:blip r:embed="rId11"/>
                <a:stretch>
                  <a:fillRect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0303" y="5604922"/>
                <a:ext cx="90536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UGC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Perfect+Sound</a:t>
                </a:r>
                <a:r>
                  <a:rPr lang="en-US" dirty="0"/>
                  <a:t> Proof system with negligible error</a:t>
                </a:r>
              </a:p>
              <a:p>
                <a:pPr>
                  <a:buNone/>
                </a:pPr>
                <a:r>
                  <a:rPr lang="en-US" dirty="0"/>
                  <a:t>Unique? Condition on answer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answer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unique + vice versa!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3" y="5604922"/>
                <a:ext cx="9053697" cy="769441"/>
              </a:xfrm>
              <a:prstGeom prst="rect">
                <a:avLst/>
              </a:prstGeom>
              <a:blipFill>
                <a:blip r:embed="rId12"/>
                <a:stretch>
                  <a:fillRect l="-337" t="-4724" r="-606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91047" y="3521407"/>
            <a:ext cx="3319949" cy="1476055"/>
            <a:chOff x="5691047" y="3521407"/>
            <a:chExt cx="3319949" cy="147605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691047" y="3521407"/>
              <a:ext cx="3319949" cy="14760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7932" y="3605156"/>
              <a:ext cx="3098925" cy="1366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sz="1800" dirty="0"/>
                <a:t>[Khot,Minzer,Safra’17]: </a:t>
              </a:r>
            </a:p>
            <a:p>
              <a:pPr algn="l">
                <a:buNone/>
              </a:pPr>
              <a:r>
                <a:rPr lang="en-US" sz="1800" dirty="0"/>
                <a:t>Proof of analogous </a:t>
              </a:r>
            </a:p>
            <a:p>
              <a:pPr algn="l">
                <a:buNone/>
              </a:pPr>
              <a:r>
                <a:rPr lang="en-US" sz="1800" dirty="0"/>
                <a:t>conjecture for system of </a:t>
              </a:r>
            </a:p>
            <a:p>
              <a:pPr algn="l">
                <a:buNone/>
              </a:pPr>
              <a:r>
                <a:rPr lang="en-US" sz="1800" u="sng" dirty="0"/>
                <a:t>quadratic</a:t>
              </a:r>
              <a:r>
                <a:rPr lang="en-US" sz="1800" dirty="0"/>
                <a:t> equations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9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0" grpId="0"/>
      <p:bldP spid="35" grpId="0"/>
      <p:bldP spid="36" grpId="0"/>
      <p:bldP spid="45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9CE1-D9ED-0B6D-D194-CFB4CDC6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&amp; </a:t>
            </a:r>
            <a:r>
              <a:rPr lang="en-US" dirty="0" err="1"/>
              <a:t>Quantumness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3B199-5680-35C4-8E96-892A35F03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CHSH game: Proving laws of quantum mechanics to a skeptic.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;                   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;                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Accept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Classical strategy wins </a:t>
                </a:r>
                <a:r>
                  <a:rPr lang="en-US" sz="1800" dirty="0" err="1"/>
                  <a:t>w.p.</a:t>
                </a:r>
                <a:r>
                  <a:rPr lang="en-US" sz="1800" dirty="0"/>
                  <a:t> ¾</a:t>
                </a:r>
              </a:p>
              <a:p>
                <a:pPr lvl="1"/>
                <a:r>
                  <a:rPr lang="en-US" sz="1800" dirty="0"/>
                  <a:t>Quantum strategy (A &amp; B share entanglement) wins </a:t>
                </a:r>
                <a:r>
                  <a:rPr lang="en-US" sz="1800" dirty="0" err="1"/>
                  <a:t>w.p.</a:t>
                </a:r>
                <a:r>
                  <a:rPr lang="en-US" sz="1800" dirty="0"/>
                  <a:t>  ~.85 </a:t>
                </a:r>
              </a:p>
              <a:p>
                <a:r>
                  <a:rPr lang="en-US" dirty="0"/>
                  <a:t>Modern “extensions”: </a:t>
                </a:r>
              </a:p>
              <a:p>
                <a:pPr lvl="1"/>
                <a:r>
                  <a:rPr lang="en-US" sz="1800" dirty="0"/>
                  <a:t>[Mahadev]: Classical verification of quantum computation. </a:t>
                </a:r>
              </a:p>
              <a:p>
                <a:pPr lvl="1"/>
                <a:r>
                  <a:rPr lang="en-US" sz="1800" dirty="0"/>
                  <a:t>[</a:t>
                </a:r>
                <a:r>
                  <a:rPr lang="en-US" sz="1800" dirty="0" err="1"/>
                  <a:t>Ji,Natarajan,Vidick,Wright,Yuen</a:t>
                </a:r>
                <a:r>
                  <a:rPr lang="en-US" sz="1800" dirty="0"/>
                  <a:t>]: Interactive verification of all computable functions. </a:t>
                </a:r>
              </a:p>
              <a:p>
                <a:pPr lvl="2"/>
                <a:r>
                  <a:rPr lang="en-US" sz="1800" dirty="0"/>
                  <a:t>Ingredient: Alice and Bob can prove to V that they have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qubits of entanglement by consuming tiny number of qubits. (</a:t>
                </a:r>
                <a:r>
                  <a:rPr lang="en-US" sz="1800" dirty="0" err="1"/>
                  <a:t>e.g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1800" dirty="0"/>
                  <a:t> qubits)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3B199-5680-35C4-8E96-892A35F03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926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273C-683E-1685-2473-CD2D4088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138D0-C28A-3DAB-61D5-39E5FE43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F7F3F-1670-46D6-BA22-D6D34768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1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V. Future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0424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18415" cy="4724400"/>
          </a:xfrm>
        </p:spPr>
        <p:txBody>
          <a:bodyPr/>
          <a:lstStyle/>
          <a:p>
            <a:r>
              <a:rPr lang="en-US" dirty="0"/>
              <a:t>PCPs as method to understand (in)</a:t>
            </a:r>
            <a:r>
              <a:rPr lang="en-US" dirty="0" err="1"/>
              <a:t>approximability</a:t>
            </a:r>
            <a:r>
              <a:rPr lang="en-US" dirty="0"/>
              <a:t>: HUGELY successful</a:t>
            </a:r>
          </a:p>
          <a:p>
            <a:endParaRPr lang="en-US" dirty="0"/>
          </a:p>
          <a:p>
            <a:r>
              <a:rPr lang="en-US" dirty="0"/>
              <a:t>PCPs as a positive method:</a:t>
            </a:r>
          </a:p>
          <a:p>
            <a:pPr lvl="1"/>
            <a:r>
              <a:rPr lang="en-US" dirty="0"/>
              <a:t>Make verification easier …</a:t>
            </a:r>
          </a:p>
          <a:p>
            <a:pPr lvl="1"/>
            <a:r>
              <a:rPr lang="en-US" dirty="0"/>
              <a:t>… much more limited</a:t>
            </a:r>
          </a:p>
          <a:p>
            <a:pPr lvl="1"/>
            <a:r>
              <a:rPr lang="en-US" dirty="0"/>
              <a:t>(Actually used in </a:t>
            </a:r>
            <a:r>
              <a:rPr lang="en-US" dirty="0" err="1"/>
              <a:t>blockchain</a:t>
            </a:r>
            <a:r>
              <a:rPr lang="en-US" dirty="0"/>
              <a:t>/cryptocurrencies)</a:t>
            </a:r>
          </a:p>
          <a:p>
            <a:pPr lvl="1"/>
            <a:endParaRPr lang="en-US" dirty="0"/>
          </a:p>
          <a:p>
            <a:r>
              <a:rPr lang="en-US" dirty="0"/>
              <a:t>Why so limited?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86283"/>
              </p:ext>
            </p:extLst>
          </p:nvPr>
        </p:nvGraphicFramePr>
        <p:xfrm>
          <a:off x="5774466" y="2052350"/>
          <a:ext cx="2912334" cy="218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6858000" imgH="5143500" progId="Acrobat.Document.DC">
                  <p:embed/>
                </p:oleObj>
              </mc:Choice>
              <mc:Fallback>
                <p:oleObj name="Acrobat Document" r:id="rId3" imgW="6858000" imgH="5143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4466" y="2052350"/>
                        <a:ext cx="2912334" cy="2184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08054" y="3959602"/>
            <a:ext cx="3194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(from Yael </a:t>
            </a:r>
            <a:r>
              <a:rPr lang="en-US" sz="1200" dirty="0" err="1"/>
              <a:t>Kalai</a:t>
            </a:r>
            <a:r>
              <a:rPr lang="en-US" sz="1200" dirty="0"/>
              <a:t>: “Evolution of Proofs”)</a:t>
            </a:r>
          </a:p>
        </p:txBody>
      </p:sp>
    </p:spTree>
    <p:extLst>
      <p:ext uri="{BB962C8B-B14F-4D97-AF65-F5344CB8AC3E}">
        <p14:creationId xmlns:p14="http://schemas.microsoft.com/office/powerpoint/2010/main" val="350738572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Proofs: Standard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Small (Constant) Number of Axioms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Peano</a:t>
                </a:r>
                <a:r>
                  <a:rPr lang="en-US" dirty="0"/>
                  <a:t>, etc.</a:t>
                </a:r>
              </a:p>
              <a:p>
                <a:r>
                  <a:rPr lang="en-US" dirty="0"/>
                  <a:t>Medium Sized Theorem: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…</a:t>
                </a:r>
              </a:p>
              <a:p>
                <a:r>
                  <a:rPr lang="en-US" dirty="0"/>
                  <a:t>Big Proof:</a:t>
                </a:r>
              </a:p>
              <a:p>
                <a:pPr lvl="1"/>
                <a:r>
                  <a:rPr lang="en-US" dirty="0"/>
                  <a:t>Blah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</a:t>
                </a:r>
                <a:r>
                  <a:rPr lang="en-US" dirty="0"/>
                  <a:t> blah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blah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421407" y="1131456"/>
            <a:ext cx="2567707" cy="443490"/>
            <a:chOff x="9217891" y="3364345"/>
            <a:chExt cx="2438400" cy="369455"/>
          </a:xfrm>
        </p:grpSpPr>
        <p:sp>
          <p:nvSpPr>
            <p:cNvPr id="8" name="Rectangle 7"/>
            <p:cNvSpPr/>
            <p:nvPr/>
          </p:nvSpPr>
          <p:spPr bwMode="auto">
            <a:xfrm>
              <a:off x="10261601" y="3364345"/>
              <a:ext cx="350981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17891" y="3364345"/>
              <a:ext cx="2438400" cy="333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7650" y="1131456"/>
            <a:ext cx="2567707" cy="480288"/>
            <a:chOff x="9217891" y="3364345"/>
            <a:chExt cx="2438400" cy="4001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778220" y="3364345"/>
              <a:ext cx="1295948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17891" y="3364345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2436" y="1139825"/>
            <a:ext cx="5283199" cy="443490"/>
            <a:chOff x="8497556" y="3364345"/>
            <a:chExt cx="5017143" cy="3694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497556" y="3364345"/>
              <a:ext cx="5017143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840653" y="3364345"/>
                  <a:ext cx="2438400" cy="333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0653" y="3364345"/>
                  <a:ext cx="2438400" cy="333317"/>
                </a:xfrm>
                <a:prstGeom prst="rect">
                  <a:avLst/>
                </a:prstGeom>
                <a:blipFill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214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proofs assume large context.</a:t>
            </a:r>
          </a:p>
          <a:p>
            <a:pPr lvl="1"/>
            <a:r>
              <a:rPr lang="en-US" dirty="0"/>
              <a:t>“</a:t>
            </a:r>
            <a:r>
              <a:rPr lang="en-US" sz="2000" i="1" dirty="0"/>
              <a:t>By some estimates a proof that 2+2=4 in ZFC would require about 20000 steps … so we will use a huge set of axioms to shorten our proofs – namely, everything from high-school mathematics</a:t>
            </a:r>
            <a:r>
              <a:rPr lang="en-US" dirty="0"/>
              <a:t>” </a:t>
            </a:r>
          </a:p>
          <a:p>
            <a:pPr marL="457200" lvl="1" indent="0">
              <a:buNone/>
            </a:pPr>
            <a:r>
              <a:rPr lang="en-US" sz="2000" dirty="0"/>
              <a:t>[</a:t>
            </a:r>
            <a:r>
              <a:rPr lang="en-US" sz="2000" dirty="0" err="1"/>
              <a:t>Lehman,Leighton,Meyer</a:t>
            </a:r>
            <a:r>
              <a:rPr lang="en-US" sz="2000" dirty="0"/>
              <a:t> – Notes for MIT 6.042]</a:t>
            </a:r>
          </a:p>
          <a:p>
            <a:r>
              <a:rPr lang="en-US" dirty="0"/>
              <a:t>Context (= huge set of axioms) shortens proofs. </a:t>
            </a:r>
          </a:p>
          <a:p>
            <a:r>
              <a:rPr lang="en-US" dirty="0"/>
              <a:t>But context is uncertain!</a:t>
            </a:r>
          </a:p>
          <a:p>
            <a:pPr lvl="1"/>
            <a:r>
              <a:rPr lang="en-US" sz="2000" dirty="0"/>
              <a:t>What is “high school mathematics”?</a:t>
            </a:r>
          </a:p>
          <a:p>
            <a:r>
              <a:rPr lang="en-US" dirty="0"/>
              <a:t>Need to understand how this works?</a:t>
            </a:r>
          </a:p>
          <a:p>
            <a:pPr lvl="1"/>
            <a:r>
              <a:rPr lang="en-US" sz="2000" dirty="0"/>
              <a:t>Context, uncertainty, communication</a:t>
            </a:r>
          </a:p>
          <a:p>
            <a:pPr lvl="1"/>
            <a:r>
              <a:rPr lang="en-US" sz="2000" dirty="0"/>
              <a:t>Mind, reasoning,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as a science:</a:t>
            </a:r>
          </a:p>
          <a:p>
            <a:pPr lvl="1"/>
            <a:r>
              <a:rPr lang="en-US" dirty="0"/>
              <a:t>Goes to the very heart of scientific inquiry.</a:t>
            </a:r>
          </a:p>
          <a:p>
            <a:pPr lvl="2"/>
            <a:r>
              <a:rPr lang="en-US" sz="2000" dirty="0"/>
              <a:t>What big implications follow from local steps? </a:t>
            </a:r>
          </a:p>
          <a:p>
            <a:r>
              <a:rPr lang="en-US" dirty="0"/>
              <a:t>Search for proofs captures essence of all search and optimization.</a:t>
            </a:r>
          </a:p>
          <a:p>
            <a:r>
              <a:rPr lang="en-US" dirty="0"/>
              <a:t>“Is P=NP?” Central mathematical question.</a:t>
            </a:r>
          </a:p>
          <a:p>
            <a:pPr lvl="1"/>
            <a:r>
              <a:rPr lang="en-US" dirty="0"/>
              <a:t>Still open.</a:t>
            </a:r>
          </a:p>
          <a:p>
            <a:r>
              <a:rPr lang="en-US" dirty="0"/>
              <a:t>What are proofs?</a:t>
            </a:r>
          </a:p>
          <a:p>
            <a:pPr lvl="1"/>
            <a:r>
              <a:rPr lang="en-US" dirty="0"/>
              <a:t>Many implications of randomness &amp; interaction</a:t>
            </a:r>
          </a:p>
          <a:p>
            <a:pPr lvl="1"/>
            <a:r>
              <a:rPr lang="en-US" dirty="0"/>
              <a:t>Not yet totally understood …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… Up to us to define and design!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8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4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/>
              <a:t>I. Prehistory</a:t>
            </a:r>
            <a:br>
              <a:rPr lang="en-US" sz="4800" dirty="0"/>
            </a:br>
            <a:r>
              <a:rPr lang="en-US" sz="2000" dirty="0">
                <a:solidFill>
                  <a:srgbClr val="FF0000"/>
                </a:solidFill>
              </a:rPr>
              <a:t>Provable statements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7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Attempts to convert reasoning to symbolic manipulation.</a:t>
            </a:r>
          </a:p>
          <a:p>
            <a:r>
              <a:rPr lang="en-US" dirty="0"/>
              <a:t>Remarkably powerful.</a:t>
            </a:r>
          </a:p>
          <a:p>
            <a:endParaRPr lang="en-US" dirty="0"/>
          </a:p>
          <a:p>
            <a:r>
              <a:rPr lang="en-US" dirty="0"/>
              <a:t>Originated independently, and with different levels of impact, in different civilizations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6015850"/>
            <a:ext cx="5137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600" dirty="0"/>
              <a:t>"Aristotle </a:t>
            </a:r>
            <a:r>
              <a:rPr lang="en-US" sz="600" dirty="0" err="1"/>
              <a:t>Altemps</a:t>
            </a:r>
            <a:r>
              <a:rPr lang="en-US" sz="600" dirty="0"/>
              <a:t> Inv8575" by Copy of Lysippus - </a:t>
            </a:r>
            <a:r>
              <a:rPr lang="en-US" sz="600" dirty="0" err="1"/>
              <a:t>Jastrow</a:t>
            </a:r>
            <a:r>
              <a:rPr lang="en-US" sz="600" dirty="0"/>
              <a:t> (2006). Licensed under Public Domain via Commons - https://commons.wikimedia.org/wiki/File:Aristotle_Altemps_Inv8575.jpg#/media/File:Aristotle_Altemps_Inv8575.jpg</a:t>
            </a:r>
          </a:p>
        </p:txBody>
      </p:sp>
      <p:pic>
        <p:nvPicPr>
          <p:cNvPr id="1026" name="Picture 2" descr="C:\Users\Madhu Sudan\Desktop\800px-Aristotle_Altemps_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10" y="0"/>
            <a:ext cx="154179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58900" y="4076700"/>
            <a:ext cx="6988175" cy="1441450"/>
            <a:chOff x="1358900" y="4076700"/>
            <a:chExt cx="6988175" cy="144145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133850" y="4794250"/>
              <a:ext cx="14319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1358900" y="4076700"/>
              <a:ext cx="2774950" cy="1435100"/>
              <a:chOff x="1358900" y="3314700"/>
              <a:chExt cx="2774950" cy="1435100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1358900" y="3314700"/>
                <a:ext cx="2774950" cy="14351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13505" y="3770640"/>
                <a:ext cx="246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/>
                  <a:t>Mathematics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572125" y="4083050"/>
              <a:ext cx="2774950" cy="1435100"/>
              <a:chOff x="1358900" y="3314700"/>
              <a:chExt cx="2774950" cy="1435100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358900" y="3314700"/>
                <a:ext cx="2774950" cy="14351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93794" y="3770640"/>
                <a:ext cx="1305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/>
                  <a:t>Proofs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88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Boole (1815-1864)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249" y="1346662"/>
                <a:ext cx="8395855" cy="472440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strange math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; ∨,∧, ¬)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 Derivation:</a:t>
                </a:r>
              </a:p>
              <a:p>
                <a:pPr lvl="1"/>
                <a:r>
                  <a:rPr lang="en-US" dirty="0"/>
                  <a:t>Axiom: Repetition does not add knowledge</a:t>
                </a:r>
              </a:p>
              <a:p>
                <a:pPr lvl="2"/>
                <a:r>
                  <a:rPr lang="en-US" dirty="0"/>
                  <a:t>Formally: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/>
                  <a:t>Example: </a:t>
                </a:r>
                <a:r>
                  <a:rPr lang="en-US" sz="2000" dirty="0"/>
                  <a:t>Object is Good and Good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2000" dirty="0"/>
                  <a:t> Object is Good</a:t>
                </a:r>
              </a:p>
              <a:p>
                <a:pPr lvl="1"/>
                <a:r>
                  <a:rPr lang="en-US" dirty="0"/>
                  <a:t>Consequence: Principle of Contradiction</a:t>
                </a:r>
              </a:p>
              <a:p>
                <a:pPr lvl="2"/>
                <a:r>
                  <a:rPr lang="en-US" sz="2000" dirty="0"/>
                  <a:t>“… it is impossible for any being to possess a quality and at the same time to not possess it.”</a:t>
                </a:r>
              </a:p>
              <a:p>
                <a:pPr lvl="2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¬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or</a:t>
                </a:r>
                <a:r>
                  <a:rPr lang="en-US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¬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does not hold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49" y="1346662"/>
                <a:ext cx="8395855" cy="4724400"/>
              </a:xfrm>
              <a:blipFill>
                <a:blip r:embed="rId2"/>
                <a:stretch>
                  <a:fillRect l="-363" r="-145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C:\Users\Madhu Sudan\Desktop\Boole-Colour-Ske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6" y="0"/>
            <a:ext cx="2693324" cy="26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3374" y="5602777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algn="l" eaLnBrk="0" hangingPunct="0">
              <a:buClr>
                <a:srgbClr val="00CCFF"/>
              </a:buClr>
              <a:buNone/>
            </a:pP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/>
              </a:rPr>
              <a:t>(page 34)</a:t>
            </a:r>
            <a:endParaRPr lang="en-US" sz="24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/>
            </a:endParaRPr>
          </a:p>
        </p:txBody>
      </p:sp>
      <p:cxnSp>
        <p:nvCxnSpPr>
          <p:cNvPr id="10" name="Straight Arrow Connector 9"/>
          <p:cNvCxnSpPr>
            <a:stCxn id="13" idx="2"/>
            <a:endCxn id="15" idx="6"/>
          </p:cNvCxnSpPr>
          <p:nvPr/>
        </p:nvCxnSpPr>
        <p:spPr bwMode="auto">
          <a:xfrm flipH="1" flipV="1">
            <a:off x="2957803" y="1421217"/>
            <a:ext cx="965073" cy="34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1095829" y="1026090"/>
            <a:ext cx="1861974" cy="790253"/>
            <a:chOff x="1358900" y="3314700"/>
            <a:chExt cx="2774950" cy="1435100"/>
          </a:xfrm>
        </p:grpSpPr>
        <p:sp>
          <p:nvSpPr>
            <p:cNvPr id="15" name="Oval 14"/>
            <p:cNvSpPr/>
            <p:nvPr/>
          </p:nvSpPr>
          <p:spPr bwMode="auto">
            <a:xfrm>
              <a:off x="1358900" y="3314700"/>
              <a:ext cx="2774950" cy="14351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6995" y="3724513"/>
              <a:ext cx="2458758" cy="670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Mathematics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2876" y="1029587"/>
            <a:ext cx="1861974" cy="790253"/>
            <a:chOff x="1358900" y="3314700"/>
            <a:chExt cx="2774950" cy="1435100"/>
          </a:xfrm>
        </p:grpSpPr>
        <p:sp>
          <p:nvSpPr>
            <p:cNvPr id="13" name="Oval 12"/>
            <p:cNvSpPr/>
            <p:nvPr/>
          </p:nvSpPr>
          <p:spPr bwMode="auto">
            <a:xfrm>
              <a:off x="1358900" y="3314700"/>
              <a:ext cx="2774950" cy="14351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3634" y="3701450"/>
              <a:ext cx="1345484" cy="670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Proofs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741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Whither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does the logic capture mathematics?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2" descr="C:\Users\Madhu Sudan\Desktop\Georg_Canto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0" y="2388154"/>
            <a:ext cx="1418018" cy="18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026" y="4276695"/>
            <a:ext cx="171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/>
              <a:t>Cantor‘1890: Logic may face some problems?</a:t>
            </a:r>
          </a:p>
        </p:txBody>
      </p:sp>
      <p:pic>
        <p:nvPicPr>
          <p:cNvPr id="10" name="Picture 3" descr="C:\Users\Madhu Sudan\Desktop\hi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45" y="2387473"/>
            <a:ext cx="1367190" cy="18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501" y="4301579"/>
            <a:ext cx="15113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/>
              <a:t>Hilbert ‘1900:</a:t>
            </a:r>
          </a:p>
          <a:p>
            <a:pPr algn="l">
              <a:buNone/>
            </a:pPr>
            <a:r>
              <a:rPr lang="en-US" sz="1800" dirty="0"/>
              <a:t>Should capture everything!</a:t>
            </a:r>
          </a:p>
        </p:txBody>
      </p:sp>
      <p:pic>
        <p:nvPicPr>
          <p:cNvPr id="14" name="Picture 4" descr="C:\Users\Madhu Sudan\Desktop\kurt-gode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60" y="2387472"/>
            <a:ext cx="1313316" cy="18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dhu Sudan\Desktop\Church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3" y="2387134"/>
            <a:ext cx="1473266" cy="18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Madhu Sudan\Desktop\tur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47" y="2387475"/>
            <a:ext cx="1681853" cy="18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33801" y="4282528"/>
            <a:ext cx="204469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 err="1"/>
              <a:t>Godel</a:t>
            </a:r>
            <a:r>
              <a:rPr lang="en-US" sz="1800" dirty="0"/>
              <a:t> ‘1920s:</a:t>
            </a:r>
          </a:p>
          <a:p>
            <a:pPr algn="l">
              <a:buNone/>
            </a:pPr>
            <a:r>
              <a:rPr lang="en-US" sz="1800" dirty="0"/>
              <a:t>Incompleteness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5850" y="447675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/>
              <a:t>Church-Turing 1930s: Incompleteness holds for any effective reasoning procedure.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84035" y="5219700"/>
            <a:ext cx="2562157" cy="1111250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035" y="5390604"/>
            <a:ext cx="2562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This statement 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is not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9118" y="5759629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7254" y="5759689"/>
            <a:ext cx="1510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provable</a:t>
            </a:r>
          </a:p>
        </p:txBody>
      </p:sp>
    </p:spTree>
    <p:extLst>
      <p:ext uri="{BB962C8B-B14F-4D97-AF65-F5344CB8AC3E}">
        <p14:creationId xmlns:p14="http://schemas.microsoft.com/office/powerpoint/2010/main" val="283652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9" grpId="0"/>
      <p:bldP spid="11" grpId="0" animBg="1"/>
      <p:bldP spid="13" grpId="0"/>
      <p:bldP spid="16" grpId="0"/>
      <p:bldP spid="16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3, 2023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Pict Lang: Proofs and Computation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7FDF-16D7-435D-9402-1EF7BF27F22D}" type="slidenum">
              <a:rPr lang="ar-SA"/>
              <a:pPr/>
              <a:t>8</a:t>
            </a:fld>
            <a:endParaRPr lang="en-US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Turing’s Machine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 of computer</a:t>
            </a:r>
          </a:p>
          <a:p>
            <a:endParaRPr lang="en-US" dirty="0">
              <a:latin typeface="Cambria Math" pitchFamily="18" charset="0"/>
            </a:endParaRPr>
          </a:p>
        </p:txBody>
      </p:sp>
      <p:pic>
        <p:nvPicPr>
          <p:cNvPr id="1006596" name="Picture 4" descr="1954_turing_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593850"/>
            <a:ext cx="12176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7" name="Oval 5"/>
          <p:cNvSpPr>
            <a:spLocks noChangeArrowheads="1"/>
          </p:cNvSpPr>
          <p:nvPr/>
        </p:nvSpPr>
        <p:spPr bwMode="auto">
          <a:xfrm>
            <a:off x="2095500" y="3898900"/>
            <a:ext cx="2044700" cy="1943100"/>
          </a:xfrm>
          <a:prstGeom prst="ellipse">
            <a:avLst/>
          </a:prstGeom>
          <a:solidFill>
            <a:srgbClr val="CCFFCC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285750"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Finite    </a:t>
            </a:r>
          </a:p>
          <a:p>
            <a:pPr marL="742950" indent="-285750"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State    </a:t>
            </a:r>
          </a:p>
          <a:p>
            <a:pPr marL="742950" indent="-285750"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Control    </a:t>
            </a:r>
          </a:p>
        </p:txBody>
      </p:sp>
      <p:sp>
        <p:nvSpPr>
          <p:cNvPr id="1006600" name="Freeform 8"/>
          <p:cNvSpPr>
            <a:spLocks/>
          </p:cNvSpPr>
          <p:nvPr/>
        </p:nvSpPr>
        <p:spPr bwMode="auto">
          <a:xfrm>
            <a:off x="4075113" y="4230688"/>
            <a:ext cx="1779587" cy="1233487"/>
          </a:xfrm>
          <a:custGeom>
            <a:avLst/>
            <a:gdLst>
              <a:gd name="T0" fmla="*/ 0 w 1121"/>
              <a:gd name="T1" fmla="*/ 584 h 777"/>
              <a:gd name="T2" fmla="*/ 936 w 1121"/>
              <a:gd name="T3" fmla="*/ 680 h 777"/>
              <a:gd name="T4" fmla="*/ 1112 w 1121"/>
              <a:gd name="T5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1" h="777">
                <a:moveTo>
                  <a:pt x="0" y="584"/>
                </a:moveTo>
                <a:cubicBezTo>
                  <a:pt x="375" y="680"/>
                  <a:pt x="751" y="777"/>
                  <a:pt x="936" y="680"/>
                </a:cubicBezTo>
                <a:cubicBezTo>
                  <a:pt x="1121" y="583"/>
                  <a:pt x="1083" y="113"/>
                  <a:pt x="1112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1" name="Text Box 9"/>
          <p:cNvSpPr txBox="1">
            <a:spLocks noChangeArrowheads="1"/>
          </p:cNvSpPr>
          <p:nvPr/>
        </p:nvSpPr>
        <p:spPr bwMode="auto">
          <a:xfrm>
            <a:off x="5353050" y="4794250"/>
            <a:ext cx="118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R/W</a:t>
            </a:r>
          </a:p>
        </p:txBody>
      </p:sp>
      <p:grpSp>
        <p:nvGrpSpPr>
          <p:cNvPr id="1006628" name="Group 36"/>
          <p:cNvGrpSpPr>
            <a:grpSpLocks/>
          </p:cNvGrpSpPr>
          <p:nvPr/>
        </p:nvGrpSpPr>
        <p:grpSpPr bwMode="auto">
          <a:xfrm>
            <a:off x="4708525" y="3900488"/>
            <a:ext cx="3971925" cy="333375"/>
            <a:chOff x="2966" y="2457"/>
            <a:chExt cx="2502" cy="210"/>
          </a:xfrm>
        </p:grpSpPr>
        <p:sp>
          <p:nvSpPr>
            <p:cNvPr id="1006603" name="Rectangle 11"/>
            <p:cNvSpPr>
              <a:spLocks noChangeArrowheads="1"/>
            </p:cNvSpPr>
            <p:nvPr/>
          </p:nvSpPr>
          <p:spPr bwMode="auto">
            <a:xfrm>
              <a:off x="2966" y="2459"/>
              <a:ext cx="2502" cy="197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4" name="Line 12"/>
            <p:cNvSpPr>
              <a:spLocks noChangeShapeType="1"/>
            </p:cNvSpPr>
            <p:nvPr/>
          </p:nvSpPr>
          <p:spPr bwMode="auto">
            <a:xfrm flipH="1">
              <a:off x="3174" y="2467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5" name="Line 13"/>
            <p:cNvSpPr>
              <a:spLocks noChangeShapeType="1"/>
            </p:cNvSpPr>
            <p:nvPr/>
          </p:nvSpPr>
          <p:spPr bwMode="auto">
            <a:xfrm flipH="1">
              <a:off x="3380" y="2468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6" name="Line 14"/>
            <p:cNvSpPr>
              <a:spLocks noChangeShapeType="1"/>
            </p:cNvSpPr>
            <p:nvPr/>
          </p:nvSpPr>
          <p:spPr bwMode="auto">
            <a:xfrm flipH="1">
              <a:off x="3571" y="2478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7" name="Line 15"/>
            <p:cNvSpPr>
              <a:spLocks noChangeShapeType="1"/>
            </p:cNvSpPr>
            <p:nvPr/>
          </p:nvSpPr>
          <p:spPr bwMode="auto">
            <a:xfrm flipH="1">
              <a:off x="3778" y="2463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8" name="Line 16"/>
            <p:cNvSpPr>
              <a:spLocks noChangeShapeType="1"/>
            </p:cNvSpPr>
            <p:nvPr/>
          </p:nvSpPr>
          <p:spPr bwMode="auto">
            <a:xfrm flipH="1">
              <a:off x="4571" y="2464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9" name="Line 17"/>
            <p:cNvSpPr>
              <a:spLocks noChangeShapeType="1"/>
            </p:cNvSpPr>
            <p:nvPr/>
          </p:nvSpPr>
          <p:spPr bwMode="auto">
            <a:xfrm flipH="1">
              <a:off x="4788" y="2457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0" name="Line 18"/>
            <p:cNvSpPr>
              <a:spLocks noChangeShapeType="1"/>
            </p:cNvSpPr>
            <p:nvPr/>
          </p:nvSpPr>
          <p:spPr bwMode="auto">
            <a:xfrm flipH="1">
              <a:off x="5012" y="2476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1" name="Line 19"/>
            <p:cNvSpPr>
              <a:spLocks noChangeShapeType="1"/>
            </p:cNvSpPr>
            <p:nvPr/>
          </p:nvSpPr>
          <p:spPr bwMode="auto">
            <a:xfrm flipH="1">
              <a:off x="5246" y="2469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2" name="Line 20"/>
            <p:cNvSpPr>
              <a:spLocks noChangeShapeType="1"/>
            </p:cNvSpPr>
            <p:nvPr/>
          </p:nvSpPr>
          <p:spPr bwMode="auto">
            <a:xfrm flipH="1">
              <a:off x="3982" y="2469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3" name="Line 21"/>
            <p:cNvSpPr>
              <a:spLocks noChangeShapeType="1"/>
            </p:cNvSpPr>
            <p:nvPr/>
          </p:nvSpPr>
          <p:spPr bwMode="auto">
            <a:xfrm flipH="1">
              <a:off x="4383" y="2474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4" name="Line 22"/>
            <p:cNvSpPr>
              <a:spLocks noChangeShapeType="1"/>
            </p:cNvSpPr>
            <p:nvPr/>
          </p:nvSpPr>
          <p:spPr bwMode="auto">
            <a:xfrm flipH="1">
              <a:off x="4179" y="2467"/>
              <a:ext cx="0" cy="1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6623" name="Group 31"/>
          <p:cNvGrpSpPr>
            <a:grpSpLocks/>
          </p:cNvGrpSpPr>
          <p:nvPr/>
        </p:nvGrpSpPr>
        <p:grpSpPr bwMode="auto">
          <a:xfrm>
            <a:off x="0" y="4572000"/>
            <a:ext cx="2087563" cy="1455738"/>
            <a:chOff x="0" y="2880"/>
            <a:chExt cx="1315" cy="917"/>
          </a:xfrm>
        </p:grpSpPr>
        <p:sp>
          <p:nvSpPr>
            <p:cNvPr id="1006618" name="Oval 26"/>
            <p:cNvSpPr>
              <a:spLocks noChangeArrowheads="1"/>
            </p:cNvSpPr>
            <p:nvPr/>
          </p:nvSpPr>
          <p:spPr bwMode="auto">
            <a:xfrm>
              <a:off x="276" y="2880"/>
              <a:ext cx="868" cy="868"/>
            </a:xfrm>
            <a:prstGeom prst="ellipse">
              <a:avLst/>
            </a:prstGeom>
            <a:solidFill>
              <a:srgbClr val="DDDDDD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9" name="Line 27"/>
            <p:cNvSpPr>
              <a:spLocks noChangeShapeType="1"/>
            </p:cNvSpPr>
            <p:nvPr/>
          </p:nvSpPr>
          <p:spPr bwMode="auto">
            <a:xfrm flipV="1">
              <a:off x="1169" y="3224"/>
              <a:ext cx="146" cy="4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5" name="Text Box 23"/>
            <p:cNvSpPr txBox="1">
              <a:spLocks noChangeArrowheads="1"/>
            </p:cNvSpPr>
            <p:nvPr/>
          </p:nvSpPr>
          <p:spPr bwMode="auto">
            <a:xfrm>
              <a:off x="0" y="3087"/>
              <a:ext cx="1147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Universal</a:t>
              </a:r>
            </a:p>
            <a:p>
              <a:pPr algn="ctr" rtl="0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Machine</a:t>
              </a:r>
            </a:p>
            <a:p>
              <a:pPr algn="ctr" rtl="0" eaLnBrk="1" hangingPunct="1">
                <a:spcBef>
                  <a:spcPct val="20000"/>
                </a:spcBef>
                <a:buFont typeface="Wingdings" pitchFamily="2" charset="2"/>
                <a:buNone/>
              </a:pPr>
              <a:endPara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06624" name="Group 32"/>
          <p:cNvGrpSpPr>
            <a:grpSpLocks/>
          </p:cNvGrpSpPr>
          <p:nvPr/>
        </p:nvGrpSpPr>
        <p:grpSpPr bwMode="auto">
          <a:xfrm>
            <a:off x="4489450" y="1651000"/>
            <a:ext cx="4395788" cy="2197100"/>
            <a:chOff x="2828" y="1040"/>
            <a:chExt cx="2769" cy="1384"/>
          </a:xfrm>
        </p:grpSpPr>
        <p:sp>
          <p:nvSpPr>
            <p:cNvPr id="1006617" name="Oval 25"/>
            <p:cNvSpPr>
              <a:spLocks noChangeArrowheads="1"/>
            </p:cNvSpPr>
            <p:nvPr/>
          </p:nvSpPr>
          <p:spPr bwMode="auto">
            <a:xfrm>
              <a:off x="3000" y="1040"/>
              <a:ext cx="2597" cy="886"/>
            </a:xfrm>
            <a:prstGeom prst="ellipse">
              <a:avLst/>
            </a:prstGeom>
            <a:solidFill>
              <a:srgbClr val="DDDDDD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6" name="Text Box 24"/>
            <p:cNvSpPr txBox="1">
              <a:spLocks noChangeArrowheads="1"/>
            </p:cNvSpPr>
            <p:nvPr/>
          </p:nvSpPr>
          <p:spPr bwMode="auto">
            <a:xfrm>
              <a:off x="2828" y="1342"/>
              <a:ext cx="2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algn="r" rtl="1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Encodings of other machines</a:t>
              </a:r>
            </a:p>
          </p:txBody>
        </p:sp>
        <p:sp>
          <p:nvSpPr>
            <p:cNvPr id="1006620" name="Line 28"/>
            <p:cNvSpPr>
              <a:spLocks noChangeShapeType="1"/>
            </p:cNvSpPr>
            <p:nvPr/>
          </p:nvSpPr>
          <p:spPr bwMode="auto">
            <a:xfrm flipH="1">
              <a:off x="3791" y="1891"/>
              <a:ext cx="318" cy="5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6621" name="Text Box 29"/>
          <p:cNvSpPr txBox="1">
            <a:spLocks noChangeArrowheads="1"/>
          </p:cNvSpPr>
          <p:nvPr/>
        </p:nvSpPr>
        <p:spPr bwMode="auto">
          <a:xfrm>
            <a:off x="3978275" y="5719763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machine to rule them all!</a:t>
            </a:r>
          </a:p>
        </p:txBody>
      </p:sp>
      <p:sp>
        <p:nvSpPr>
          <p:cNvPr id="1006625" name="Text Box 33"/>
          <p:cNvSpPr txBox="1">
            <a:spLocks noChangeArrowheads="1"/>
          </p:cNvSpPr>
          <p:nvPr/>
        </p:nvSpPr>
        <p:spPr bwMode="auto">
          <a:xfrm>
            <a:off x="342900" y="3433763"/>
            <a:ext cx="513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von Neumann architecture</a:t>
            </a:r>
          </a:p>
        </p:txBody>
      </p:sp>
      <p:sp>
        <p:nvSpPr>
          <p:cNvPr id="1006626" name="Text Box 34"/>
          <p:cNvSpPr txBox="1">
            <a:spLocks noChangeArrowheads="1"/>
          </p:cNvSpPr>
          <p:nvPr/>
        </p:nvSpPr>
        <p:spPr bwMode="auto">
          <a:xfrm>
            <a:off x="2370138" y="4683125"/>
            <a:ext cx="115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CPU</a:t>
            </a:r>
          </a:p>
        </p:txBody>
      </p:sp>
      <p:sp>
        <p:nvSpPr>
          <p:cNvPr id="1006627" name="Text Box 35"/>
          <p:cNvSpPr txBox="1">
            <a:spLocks noChangeArrowheads="1"/>
          </p:cNvSpPr>
          <p:nvPr/>
        </p:nvSpPr>
        <p:spPr bwMode="auto">
          <a:xfrm>
            <a:off x="6811963" y="4287838"/>
            <a:ext cx="120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r" rtl="1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</a:t>
            </a:r>
          </a:p>
        </p:txBody>
      </p:sp>
      <p:pic>
        <p:nvPicPr>
          <p:cNvPr id="1006629" name="Picture 37" descr="john_von_neumann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38300"/>
            <a:ext cx="1239837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1367" y="3092450"/>
            <a:ext cx="19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-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Universal!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511007" y="260349"/>
            <a:ext cx="1386214" cy="621963"/>
            <a:chOff x="1358900" y="3314700"/>
            <a:chExt cx="2774950" cy="1435100"/>
          </a:xfrm>
        </p:grpSpPr>
        <p:sp>
          <p:nvSpPr>
            <p:cNvPr id="49" name="Oval 48"/>
            <p:cNvSpPr/>
            <p:nvPr/>
          </p:nvSpPr>
          <p:spPr bwMode="auto">
            <a:xfrm>
              <a:off x="1358900" y="3314700"/>
              <a:ext cx="2774950" cy="14351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2372" y="3712032"/>
              <a:ext cx="2648005" cy="710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Mathematics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61770" y="971887"/>
            <a:ext cx="1386214" cy="621963"/>
            <a:chOff x="1358900" y="3314700"/>
            <a:chExt cx="2774950" cy="1435100"/>
          </a:xfrm>
        </p:grpSpPr>
        <p:sp>
          <p:nvSpPr>
            <p:cNvPr id="47" name="Oval 46"/>
            <p:cNvSpPr/>
            <p:nvPr/>
          </p:nvSpPr>
          <p:spPr bwMode="auto">
            <a:xfrm>
              <a:off x="1358900" y="3314700"/>
              <a:ext cx="2774950" cy="14351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79609" y="3770639"/>
              <a:ext cx="2333529" cy="710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Computing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15705" y="263101"/>
            <a:ext cx="1386214" cy="621963"/>
            <a:chOff x="1358900" y="3314700"/>
            <a:chExt cx="2774950" cy="1435100"/>
          </a:xfrm>
        </p:grpSpPr>
        <p:sp>
          <p:nvSpPr>
            <p:cNvPr id="45" name="Oval 44"/>
            <p:cNvSpPr/>
            <p:nvPr/>
          </p:nvSpPr>
          <p:spPr bwMode="auto">
            <a:xfrm>
              <a:off x="1358900" y="3314700"/>
              <a:ext cx="2774950" cy="14351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19758" y="3609469"/>
              <a:ext cx="1653237" cy="78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Proofs</a:t>
              </a:r>
            </a:p>
          </p:txBody>
        </p:sp>
      </p:grpSp>
      <p:cxnSp>
        <p:nvCxnSpPr>
          <p:cNvPr id="43" name="Straight Arrow Connector 42"/>
          <p:cNvCxnSpPr>
            <a:stCxn id="45" idx="4"/>
            <a:endCxn id="47" idx="7"/>
          </p:cNvCxnSpPr>
          <p:nvPr/>
        </p:nvCxnSpPr>
        <p:spPr bwMode="auto">
          <a:xfrm flipH="1">
            <a:off x="7744977" y="885064"/>
            <a:ext cx="563835" cy="1779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269142" y="885064"/>
            <a:ext cx="550846" cy="173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353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0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0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0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0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0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7" grpId="0" animBg="1"/>
      <p:bldP spid="1006600" grpId="0" animBg="1"/>
      <p:bldP spid="1006621" grpId="0"/>
      <p:bldP spid="1006625" grpId="0"/>
      <p:bldP spid="1006626" grpId="0"/>
      <p:bldP spid="100662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Proofs: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3950"/>
            <a:ext cx="8229600" cy="472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Proof: </a:t>
            </a:r>
            <a:r>
              <a:rPr lang="en-US" dirty="0"/>
              <a:t>Has to be mechanically verifiable.</a:t>
            </a:r>
          </a:p>
          <a:p>
            <a:r>
              <a:rPr lang="en-US" dirty="0">
                <a:solidFill>
                  <a:schemeClr val="bg1"/>
                </a:solidFill>
              </a:rPr>
              <a:t>Theorem: </a:t>
            </a:r>
            <a:r>
              <a:rPr lang="en-US" dirty="0"/>
              <a:t>Statement with a proof. </a:t>
            </a:r>
          </a:p>
          <a:p>
            <a:r>
              <a:rPr lang="en-US" dirty="0">
                <a:solidFill>
                  <a:schemeClr val="bg1"/>
                </a:solidFill>
              </a:rPr>
              <a:t>Incompleteness: </a:t>
            </a:r>
            <a:r>
              <a:rPr lang="en-US" dirty="0"/>
              <a:t>There exist statements consistent with the system of logic that do not admit a proof.</a:t>
            </a:r>
          </a:p>
          <a:p>
            <a:r>
              <a:rPr lang="en-US" dirty="0">
                <a:solidFill>
                  <a:schemeClr val="bg1"/>
                </a:solidFill>
              </a:rPr>
              <a:t>Unaddressed: </a:t>
            </a:r>
            <a:r>
              <a:rPr lang="en-US" dirty="0"/>
              <a:t>What difference does proof make?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Math Pict Lang: Proofs and Computation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39664" y="3684452"/>
            <a:ext cx="2624836" cy="2624055"/>
            <a:chOff x="1140714" y="3897395"/>
            <a:chExt cx="2624836" cy="2624055"/>
          </a:xfrm>
        </p:grpSpPr>
        <p:sp>
          <p:nvSpPr>
            <p:cNvPr id="7" name="Horizontal Scroll 6"/>
            <p:cNvSpPr/>
            <p:nvPr/>
          </p:nvSpPr>
          <p:spPr bwMode="auto">
            <a:xfrm rot="16200000">
              <a:off x="1166505" y="3922405"/>
              <a:ext cx="2573254" cy="2624836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32356" y="3897395"/>
                  <a:ext cx="2241550" cy="15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Theorem: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    Proof: </a:t>
                  </a:r>
                </a:p>
                <a:p>
                  <a:pPr algn="l"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     Has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ℓ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lines</a:t>
                  </a:r>
                </a:p>
                <a:p>
                  <a:pPr algn="l"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356" y="3897395"/>
                  <a:ext cx="2241550" cy="150810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382014" y="3668795"/>
            <a:ext cx="2624836" cy="3108543"/>
            <a:chOff x="1140714" y="3884695"/>
            <a:chExt cx="2624836" cy="3108543"/>
          </a:xfrm>
        </p:grpSpPr>
        <p:sp>
          <p:nvSpPr>
            <p:cNvPr id="11" name="Horizontal Scroll 10"/>
            <p:cNvSpPr/>
            <p:nvPr/>
          </p:nvSpPr>
          <p:spPr bwMode="auto">
            <a:xfrm rot="16200000">
              <a:off x="1166505" y="3922405"/>
              <a:ext cx="2573254" cy="2624836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32356" y="3884695"/>
                  <a:ext cx="224155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Theorem: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    Proof: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l">
                    <a:buNone/>
                  </a:pPr>
                  <a:endParaRPr lang="en-US" dirty="0"/>
                </a:p>
                <a:p>
                  <a:pPr algn="l"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356" y="3884695"/>
                  <a:ext cx="224155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 bwMode="auto">
          <a:xfrm>
            <a:off x="3903083" y="4209298"/>
            <a:ext cx="1728223" cy="161925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1446" y="4514047"/>
            <a:ext cx="195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Both mechanically verifiable!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4765866"/>
            <a:ext cx="1631950" cy="914400"/>
            <a:chOff x="0" y="4765866"/>
            <a:chExt cx="1631950" cy="9144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0" y="4765866"/>
              <a:ext cx="1631950" cy="91440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8404" y="4992502"/>
                  <a:ext cx="1479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olidFill>
                        <a:srgbClr val="FFFFFF"/>
                      </a:solidFill>
                    </a:rPr>
                    <a:t>#steps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ℓ</m:t>
                      </m:r>
                    </m:oMath>
                  </a14:m>
                  <a:endParaRPr lang="en-US" b="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4" y="4992502"/>
                  <a:ext cx="1479893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45" t="-9091" r="-206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7872856" y="4735357"/>
            <a:ext cx="1122484" cy="914400"/>
            <a:chOff x="0" y="4765866"/>
            <a:chExt cx="1631950" cy="9144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0" y="4765866"/>
              <a:ext cx="1631950" cy="91440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4213" y="4992502"/>
                  <a:ext cx="708271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olidFill>
                        <a:srgbClr val="FFFF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ℓ</m:t>
                          </m:r>
                        </m:sup>
                      </m:sSup>
                    </m:oMath>
                  </a14:m>
                  <a:endParaRPr lang="en-US" b="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13" y="4992502"/>
                  <a:ext cx="708271" cy="4111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3750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168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47087</TotalTime>
  <Words>3113</Words>
  <Application>Microsoft Office PowerPoint</Application>
  <PresentationFormat>On-screen Show (4:3)</PresentationFormat>
  <Paragraphs>468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Wingdings</vt:lpstr>
      <vt:lpstr>Verdana</vt:lpstr>
      <vt:lpstr>Copperplate Gothic Bold</vt:lpstr>
      <vt:lpstr>Tahoma</vt:lpstr>
      <vt:lpstr>Cambria Math</vt:lpstr>
      <vt:lpstr>Textured</vt:lpstr>
      <vt:lpstr>Custom Design</vt:lpstr>
      <vt:lpstr>1_Custom Design</vt:lpstr>
      <vt:lpstr>2_Custom Design</vt:lpstr>
      <vt:lpstr>3_Custom Design</vt:lpstr>
      <vt:lpstr>Acrobat Document</vt:lpstr>
      <vt:lpstr>PowerPoint Presentation</vt:lpstr>
      <vt:lpstr>In this talk: Proofs and Computation</vt:lpstr>
      <vt:lpstr>Outline of this talk</vt:lpstr>
      <vt:lpstr>I. Prehistory Provable statements</vt:lpstr>
      <vt:lpstr>Formal Logic</vt:lpstr>
      <vt:lpstr>George Boole (1815-1864)</vt:lpstr>
      <vt:lpstr>Whither Computing?</vt:lpstr>
      <vt:lpstr>Turing’s Machine</vt:lpstr>
      <vt:lpstr>Proofs: Story so far</vt:lpstr>
      <vt:lpstr>II. Ancient History Efficient Verification</vt:lpstr>
      <vt:lpstr>Origins of Modern Complexity</vt:lpstr>
      <vt:lpstr>Proofs, Complexity &amp; Optimization!</vt:lpstr>
      <vt:lpstr>Proofs, Complexity &amp; Optimization - 2</vt:lpstr>
      <vt:lpstr>Some NP-complete Problems</vt:lpstr>
      <vt:lpstr>Some NP-Complete Problems</vt:lpstr>
      <vt:lpstr>Some NP-Complete Problems</vt:lpstr>
      <vt:lpstr>Consequences to Proof Checking</vt:lpstr>
      <vt:lpstr>Is P=NP?</vt:lpstr>
      <vt:lpstr>III. Recent History Proofs and Randomness</vt:lpstr>
      <vt:lpstr>Randomness &amp; Modern Complexity</vt:lpstr>
      <vt:lpstr>Interactive Proofs</vt:lpstr>
      <vt:lpstr>Probabilistically Checkable Proofs</vt:lpstr>
      <vt:lpstr>Probabilistically Checkable Proofs</vt:lpstr>
      <vt:lpstr>An Analogy</vt:lpstr>
      <vt:lpstr>10^6-mile view of PCPs: Polynomials</vt:lpstr>
      <vt:lpstr>Polynomials = Wall - II</vt:lpstr>
      <vt:lpstr>Improved (Optimal) PCPs</vt:lpstr>
      <vt:lpstr>PCPs and Approximate Optimization</vt:lpstr>
      <vt:lpstr>IV. Current Directions</vt:lpstr>
      <vt:lpstr>Unique Games and a Conjecture</vt:lpstr>
      <vt:lpstr>Unique? Game?</vt:lpstr>
      <vt:lpstr>Proofs &amp; Quantumness</vt:lpstr>
      <vt:lpstr>V. Future</vt:lpstr>
      <vt:lpstr>Some context</vt:lpstr>
      <vt:lpstr>Proofs: Standard Assumption</vt:lpstr>
      <vt:lpstr>The truth</vt:lpstr>
      <vt:lpstr>Summary and Conclusions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1708</cp:revision>
  <cp:lastPrinted>2001-06-13T20:26:27Z</cp:lastPrinted>
  <dcterms:created xsi:type="dcterms:W3CDTF">2001-06-13T15:36:44Z</dcterms:created>
  <dcterms:modified xsi:type="dcterms:W3CDTF">2023-10-02T23:53:15Z</dcterms:modified>
</cp:coreProperties>
</file>