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strictFirstAndLastChars="0" embedTrueTypeFonts="1">
  <p:sldMasterIdLst>
    <p:sldMasterId id="2147483651" r:id="rId1"/>
    <p:sldMasterId id="2147483653" r:id="rId2"/>
    <p:sldMasterId id="2147483654" r:id="rId3"/>
    <p:sldMasterId id="2147483655" r:id="rId4"/>
    <p:sldMasterId id="2147483656" r:id="rId5"/>
  </p:sldMasterIdLst>
  <p:notesMasterIdLst>
    <p:notesMasterId r:id="rId21"/>
  </p:notesMasterIdLst>
  <p:handoutMasterIdLst>
    <p:handoutMasterId r:id="rId22"/>
  </p:handoutMasterIdLst>
  <p:sldIdLst>
    <p:sldId id="943" r:id="rId6"/>
    <p:sldId id="1067" r:id="rId7"/>
    <p:sldId id="1068" r:id="rId8"/>
    <p:sldId id="1069" r:id="rId9"/>
    <p:sldId id="1070" r:id="rId10"/>
    <p:sldId id="1071" r:id="rId11"/>
    <p:sldId id="1073" r:id="rId12"/>
    <p:sldId id="1074" r:id="rId13"/>
    <p:sldId id="1072" r:id="rId14"/>
    <p:sldId id="1075" r:id="rId15"/>
    <p:sldId id="1077" r:id="rId16"/>
    <p:sldId id="1078" r:id="rId17"/>
    <p:sldId id="1079" r:id="rId18"/>
    <p:sldId id="1080" r:id="rId19"/>
    <p:sldId id="992" r:id="rId20"/>
  </p:sldIdLst>
  <p:sldSz cx="9144000" cy="6858000" type="screen4x3"/>
  <p:notesSz cx="7315200" cy="9601200"/>
  <p:embeddedFontLst>
    <p:embeddedFont>
      <p:font typeface="Verdana" panose="020B0604030504040204" pitchFamily="34" charset="0"/>
      <p:regular r:id="rId23"/>
      <p:bold r:id="rId24"/>
      <p:italic r:id="rId25"/>
      <p:boldItalic r:id="rId26"/>
    </p:embeddedFont>
    <p:embeddedFont>
      <p:font typeface="Tahoma" panose="020B0604030504040204" pitchFamily="34" charset="0"/>
      <p:regular r:id="rId27"/>
      <p:bold r:id="rId28"/>
    </p:embeddedFont>
    <p:embeddedFont>
      <p:font typeface="Cambria Math" panose="02040503050406030204" pitchFamily="18" charset="0"/>
      <p:regular r:id="rId29"/>
    </p:embeddedFont>
  </p:embeddedFontLst>
  <p:custDataLst>
    <p:tags r:id="rId30"/>
  </p:custDataLst>
  <p:defaultTextStyle>
    <a:defPPr>
      <a:defRPr lang="he-IL"/>
    </a:defPPr>
    <a:lvl1pPr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1pPr>
    <a:lvl2pPr marL="4572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2pPr>
    <a:lvl3pPr marL="9144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3pPr>
    <a:lvl4pPr marL="13716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4pPr>
    <a:lvl5pPr marL="1828800" algn="ctr" rtl="0" fontAlgn="base">
      <a:spcBef>
        <a:spcPct val="20000"/>
      </a:spcBef>
      <a:spcAft>
        <a:spcPct val="0"/>
      </a:spcAft>
      <a:buClr>
        <a:schemeClr val="folHlink"/>
      </a:buClr>
      <a:buSzPct val="65000"/>
      <a:buFont typeface="Wingdings" pitchFamily="2" charset="2"/>
      <a:buChar char="n"/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2000" kern="1200">
        <a:solidFill>
          <a:srgbClr val="990000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742">
          <p15:clr>
            <a:srgbClr val="A4A3A4"/>
          </p15:clr>
        </p15:guide>
        <p15:guide id="2" pos="5759">
          <p15:clr>
            <a:srgbClr val="A4A3A4"/>
          </p15:clr>
        </p15:guide>
        <p15:guide id="3" pos="78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24">
          <p15:clr>
            <a:srgbClr val="A4A3A4"/>
          </p15:clr>
        </p15:guide>
        <p15:guide id="2" pos="2304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0066"/>
    <a:srgbClr val="FFFFFF"/>
    <a:srgbClr val="F4EE00"/>
    <a:srgbClr val="A50021"/>
    <a:srgbClr val="FFFF00"/>
    <a:srgbClr val="CC00CC"/>
    <a:srgbClr val="FF7C80"/>
    <a:srgbClr val="FF5050"/>
    <a:srgbClr val="CC99FF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9990" autoAdjust="0"/>
    <p:restoredTop sz="98110" autoAdjust="0"/>
  </p:normalViewPr>
  <p:slideViewPr>
    <p:cSldViewPr snapToGrid="0">
      <p:cViewPr varScale="1">
        <p:scale>
          <a:sx n="87" d="100"/>
          <a:sy n="87" d="100"/>
        </p:scale>
        <p:origin x="600" y="58"/>
      </p:cViewPr>
      <p:guideLst>
        <p:guide orient="horz" pos="742"/>
        <p:guide pos="5759"/>
        <p:guide pos="788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216" y="66"/>
      </p:cViewPr>
      <p:guideLst>
        <p:guide orient="horz" pos="3024"/>
        <p:guide pos="2304"/>
      </p:guideLst>
    </p:cSldViewPr>
  </p:notesViewPr>
  <p:gridSpacing cx="75895" cy="75895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4.fntdata"/><Relationship Id="rId3" Type="http://schemas.openxmlformats.org/officeDocument/2006/relationships/slideMaster" Target="slideMasters/slideMaster3.xml"/><Relationship Id="rId21" Type="http://schemas.openxmlformats.org/officeDocument/2006/relationships/notesMaster" Target="notesMasters/notesMaster1.xml"/><Relationship Id="rId34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3.fntdata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2.fntdata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9288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11625" y="0"/>
            <a:ext cx="3190875" cy="450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51938"/>
            <a:ext cx="3189288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48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11625" y="9151938"/>
            <a:ext cx="3190875" cy="449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86A0F671-5077-4EA7-A105-FA41040BD62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2588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72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3375" y="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7300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7772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31838" y="4560888"/>
            <a:ext cx="5851525" cy="432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772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l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772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3375" y="9118600"/>
            <a:ext cx="3170238" cy="481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851" tIns="47425" rIns="94851" bIns="47425" numCol="1" anchor="b" anchorCtr="0" compatLnSpc="1">
            <a:prstTxWarp prst="textNoShape">
              <a:avLst/>
            </a:prstTxWarp>
          </a:bodyPr>
          <a:lstStyle>
            <a:lvl1pPr algn="r" defTabSz="947738" rtl="1" eaLnBrk="0" hangingPunct="0">
              <a:spcBef>
                <a:spcPct val="0"/>
              </a:spcBef>
              <a:buClrTx/>
              <a:buSzTx/>
              <a:buFontTx/>
              <a:buNone/>
              <a:defRPr sz="12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57589B8-8CBB-41A9-BE14-DD9A440B26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635984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 anchor="ctr"/>
          <a:lstStyle>
            <a:lvl1pPr>
              <a:defRPr/>
            </a:lvl1pPr>
          </a:lstStyle>
          <a:p>
            <a:pPr lvl="0"/>
            <a:r>
              <a:rPr lang="en-US" noProof="0"/>
              <a:t>Click to edit Master title style</a:t>
            </a:r>
          </a:p>
        </p:txBody>
      </p:sp>
      <p:sp>
        <p:nvSpPr>
          <p:cNvPr id="379907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en-US" noProof="0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quarter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50D2AA-656F-4642-9017-6F0D1964C9B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0647276"/>
      </p:ext>
    </p:extLst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7B9EBB-887E-4468-9690-836EFFFCC3C0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2540596"/>
      </p:ext>
    </p:extLst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19E8F0-4DB3-401B-AC95-E692E6A899A7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517960"/>
      </p:ext>
    </p:extLst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411AD9-838D-4E9D-B619-4CD7511E15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976873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B8088F-C838-4358-87C3-A3D44F8DA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2623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DF0DC-E059-4EDD-9997-B0A4A5DFF0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22191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F6AF1A-4B99-43DD-A7EE-A5A1B0FADE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638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2BA5B4-A86C-429C-B46F-2AAE1B379BC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64795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CC6A35-340D-4ACE-930B-B32E5E5FC5B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24749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70106F-024E-4FA6-9338-136AC729EA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19405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A3A58-57A3-4ED4-8AD7-D6ED6B6EE8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3945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245225"/>
            <a:ext cx="2003367" cy="476250"/>
          </a:xfrm>
        </p:spPr>
        <p:txBody>
          <a:bodyPr/>
          <a:lstStyle>
            <a:lvl1pPr>
              <a:defRPr dirty="0"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/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>
                <a:lvl1pPr>
                  <a:defRPr dirty="0" smtClean="0"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 smtClean="0"/>
                  <a:t>Jaikumar and Entropy Method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997700" y="6245225"/>
            <a:ext cx="1369686" cy="476250"/>
          </a:xfrm>
        </p:spPr>
        <p:txBody>
          <a:bodyPr/>
          <a:lstStyle>
            <a:lvl1pPr>
              <a:defRPr smtClean="0"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D8D37E44-2608-4BD3-AD34-8CF8B154208A}" type="slidenum">
              <a:rPr lang="ar-SA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Rectangle 5"/>
          <p:cNvSpPr txBox="1">
            <a:spLocks noChangeArrowheads="1"/>
          </p:cNvSpPr>
          <p:nvPr userDrawn="1"/>
        </p:nvSpPr>
        <p:spPr bwMode="auto">
          <a:xfrm>
            <a:off x="8216443" y="6244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</a:t>
            </a:r>
            <a:r>
              <a:rPr lang="en-US" dirty="0" smtClean="0">
                <a:solidFill>
                  <a:srgbClr val="00B050"/>
                </a:solidFill>
              </a:rPr>
              <a:t>15</a:t>
            </a:r>
            <a:endParaRPr lang="en-US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8656239"/>
      </p:ext>
    </p:extLst>
  </p:cSld>
  <p:clrMapOvr>
    <a:masterClrMapping/>
  </p:clrMapOvr>
  <p:transition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C247D-984C-459E-B20A-2ACD585394D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78676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8B2B6D-2559-465F-BDBA-83E6361AD8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8024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6ED5CB-C021-4C71-98E6-017A2217EC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98488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0F08CA-26F4-404F-A4A8-ED55A399A42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577919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7C640D-D1A4-4D68-BA42-83E6102E6A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312876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F34D7A-A55F-4EEB-A1EA-3AE1E70DB3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00165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B337D7-A57E-4522-A42B-DC9817CBC2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536991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13B46C-ED18-4A1F-9727-DD20E8402D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05658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4CF220-BC20-4D1E-97D5-924948A5D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75166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E081CF-2832-4C95-B436-E6474F4043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72978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C4F0196-D9B9-4E6C-9D75-74B73F70A55F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0887121"/>
      </p:ext>
    </p:extLst>
  </p:cSld>
  <p:clrMapOvr>
    <a:masterClrMapping/>
  </p:clrMapOvr>
  <p:transition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43134E-B5A7-4BA2-85D0-AF2CC720C4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53061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543515-C236-4105-BAB5-9BE5B1AA8F5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095354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4B648-656C-4E3E-A14D-BA5E8B42F9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247955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200898-6297-49B1-AD67-B664D05B00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22584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DE9132-6812-4406-901F-D4278F538CD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09003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D26E18B-5E41-4BF0-8463-245FEA0AF8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017426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6A034D-9180-4F88-A04E-2EFAD46C07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45001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E2A6F0-0458-4EC4-ADC1-121A5031D5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55456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BE023E-1A4B-4521-B2C1-1CF2CA42FD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691683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849150-B7B7-4EAD-9169-165D6E8668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794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3716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AB7E16-17C4-42ED-8673-38B0951D0DB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194597"/>
      </p:ext>
    </p:extLst>
  </p:cSld>
  <p:clrMapOvr>
    <a:masterClrMapping/>
  </p:clrMapOvr>
  <p:transition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DEBDF9-169D-4770-9DAD-1DB31F25A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527582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518481-FA37-46B0-A580-CDB76FE8EB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48769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2473F4-62BD-4B69-90FF-F3C76A2CB9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463616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812102-BA69-4283-9E97-E46F0BD1C4F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485672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A2D066-02D0-4E08-A417-5608BF1B12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92250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0CC6B1F-B383-41C4-8D1E-78CBB8F20C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5215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FD38D0-A1A3-4EA8-BB9A-B3D0C2FCF3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7206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D09698-B0BA-4202-B61C-311F3AB00F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56025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870B2B-7291-4104-8371-35C0F437C1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058246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1F225-3130-4589-A5F8-DEA6DE7DE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7266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00FC13-88C1-43A3-BD31-B414CFD3A1D2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752073"/>
      </p:ext>
    </p:extLst>
  </p:cSld>
  <p:clrMapOvr>
    <a:masterClrMapping/>
  </p:clrMapOvr>
  <p:transition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735F80-1547-426B-BD67-7865A275FF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844220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EF6415-379C-44B4-B6D3-8517701B83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06099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30931C4-B01E-4250-91C6-A072512F27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483698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21A3EB-5FAF-44A0-BEA8-19E49AD946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583151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7B3B353-56ED-400A-84F6-B2A9D010B8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7611518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B02064F-72CC-4A72-84B6-1F39D114503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0136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8E91AC-90A8-457D-B8CE-F934FCCC70B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29131"/>
      </p:ext>
    </p:extLst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5"/>
              <p:cNvSpPr>
                <a:spLocks noGrp="1" noChangeArrowheads="1"/>
              </p:cNvSpPr>
              <p:nvPr>
                <p:ph type="ftr" sz="quarter" idx="11"/>
              </p:nvPr>
            </p:nvSpPr>
            <p:spPr>
              <a:ln/>
            </p:spPr>
            <p:txBody>
              <a:bodyPr/>
              <a:lstStyle>
                <a:lvl1pPr>
                  <a:defRPr>
                    <a:solidFill>
                      <a:srgbClr val="00B050"/>
                    </a:solidFill>
                  </a:defRPr>
                </a:lvl1pPr>
              </a:lstStyle>
              <a:p>
                <a:pPr>
                  <a:defRPr/>
                </a:pPr>
                <a:r>
                  <a:rPr lang="en-US" smtClean="0"/>
                  <a:t>Jaikumar and Entropy Method</a:t>
                </a:r>
                <a:endParaRPr lang="en-US" dirty="0"/>
              </a:p>
            </p:txBody>
          </p:sp>
        </mc:Choice>
        <mc:Fallback xmlns="">
          <p:sp>
            <p:nvSpPr>
              <p:cNvPr id="3" name="Rectangle 5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  <a:ln/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997700" y="6245225"/>
            <a:ext cx="1344634" cy="476250"/>
          </a:xfrm>
          <a:ln/>
        </p:spPr>
        <p:txBody>
          <a:bodyPr/>
          <a:lstStyle>
            <a:lvl1pPr>
              <a:defRPr>
                <a:solidFill>
                  <a:srgbClr val="00B050"/>
                </a:solidFill>
              </a:defRPr>
            </a:lvl1pPr>
          </a:lstStyle>
          <a:p>
            <a:pPr>
              <a:defRPr/>
            </a:pPr>
            <a:fld id="{229AB520-FB2E-415E-9D73-CF3F5F3F1466}" type="slidenum">
              <a:rPr lang="ar-SA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Rectangle 5"/>
          <p:cNvSpPr txBox="1">
            <a:spLocks noChangeArrowheads="1"/>
          </p:cNvSpPr>
          <p:nvPr userDrawn="1"/>
        </p:nvSpPr>
        <p:spPr bwMode="auto">
          <a:xfrm>
            <a:off x="8199154" y="6247313"/>
            <a:ext cx="681799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defPPr>
              <a:defRPr lang="he-IL"/>
            </a:defPPr>
            <a:lvl1pPr algn="ctr" rtl="0" fontAlgn="base"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 sz="1400" kern="120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1pPr>
            <a:lvl2pPr marL="4572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2pPr>
            <a:lvl3pPr marL="9144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3pPr>
            <a:lvl4pPr marL="13716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4pPr>
            <a:lvl5pPr marL="1828800" algn="ctr" rtl="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2000" kern="120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ea typeface="+mn-ea"/>
                <a:cs typeface="Arial" charset="0"/>
              </a:defRPr>
            </a:lvl9pPr>
          </a:lstStyle>
          <a:p>
            <a:pPr>
              <a:defRPr/>
            </a:pPr>
            <a:r>
              <a:rPr lang="en-US" dirty="0">
                <a:solidFill>
                  <a:srgbClr val="00B050"/>
                </a:solidFill>
              </a:rPr>
              <a:t>of 26</a:t>
            </a:r>
          </a:p>
        </p:txBody>
      </p:sp>
    </p:spTree>
    <p:extLst>
      <p:ext uri="{BB962C8B-B14F-4D97-AF65-F5344CB8AC3E}">
        <p14:creationId xmlns:p14="http://schemas.microsoft.com/office/powerpoint/2010/main" val="3426805127"/>
      </p:ext>
    </p:extLst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DD4F1-E444-4C25-A1F7-4F043B22CC3B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6333660"/>
      </p:ext>
    </p:extLst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847A6E-CD3A-49EA-9AA5-9E2785FDD2C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563498"/>
      </p:ext>
    </p:extLst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7888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71600"/>
            <a:ext cx="82296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37888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37888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197100" y="6245225"/>
            <a:ext cx="4748213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37888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997700" y="6245225"/>
            <a:ext cx="16891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pPr>
              <a:defRPr/>
            </a:pPr>
            <a:fld id="{5C9926AC-F85C-4C39-ABBE-8613D3B5692C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6" r:id="rId1"/>
    <p:sldLayoutId id="2147483767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ransition/>
  <p:hf hdr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chemeClr val="accent1"/>
          </a:solidFill>
          <a:effectLst>
            <a:outerShdw blurRad="38100" dist="38100" dir="2700000" algn="tl">
              <a:srgbClr val="C0C0C0"/>
            </a:outerShdw>
          </a:effectLst>
          <a:latin typeface="Verdana" pitchFamily="34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80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400">
          <a:solidFill>
            <a:srgbClr val="0033CC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rgbClr val="9933FF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rgbClr val="FF3399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312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98475" y="6261100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77312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7312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4C3F7DB2-80F4-49B3-AF05-F9D00078F4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414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77414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7415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50DCE77E-A328-40EE-9980-0A3D0AE14A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517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77517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7517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7DE9E13B-7F99-4118-B965-7B6E8FAD11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5" r:id="rId2"/>
    <p:sldLayoutId id="2147483746" r:id="rId3"/>
    <p:sldLayoutId id="2147483747" r:id="rId4"/>
    <p:sldLayoutId id="2147483748" r:id="rId5"/>
    <p:sldLayoutId id="2147483749" r:id="rId6"/>
    <p:sldLayoutId id="2147483750" r:id="rId7"/>
    <p:sldLayoutId id="2147483751" r:id="rId8"/>
    <p:sldLayoutId id="2147483752" r:id="rId9"/>
    <p:sldLayoutId id="2147483753" r:id="rId10"/>
    <p:sldLayoutId id="2147483754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76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Dec 14, 2023</a:t>
            </a:r>
            <a:endParaRPr lang="en-US"/>
          </a:p>
        </p:txBody>
      </p:sp>
      <p:sp>
        <p:nvSpPr>
          <p:cNvPr id="776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r>
              <a:rPr lang="en-US" smtClean="0"/>
              <a:t>Jaikumar and Entropy Method</a:t>
            </a:r>
            <a:endParaRPr lang="en-US"/>
          </a:p>
        </p:txBody>
      </p:sp>
      <p:sp>
        <p:nvSpPr>
          <p:cNvPr id="776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rtl="1" eaLnBrk="0" hangingPunct="0">
              <a:spcBef>
                <a:spcPct val="0"/>
              </a:spcBef>
              <a:buClrTx/>
              <a:buSzTx/>
              <a:buFontTx/>
              <a:buNone/>
              <a:defRPr sz="1400" smtClean="0">
                <a:solidFill>
                  <a:schemeClr val="tx1"/>
                </a:solidFill>
                <a:effectLst/>
              </a:defRPr>
            </a:lvl1pPr>
          </a:lstStyle>
          <a:p>
            <a:pPr>
              <a:defRPr/>
            </a:pPr>
            <a:fld id="{C9950FC9-C2E5-4BF4-93E9-F9B4FFC1542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  <p:sldLayoutId id="2147483760" r:id="rId6"/>
    <p:sldLayoutId id="2147483761" r:id="rId7"/>
    <p:sldLayoutId id="2147483762" r:id="rId8"/>
    <p:sldLayoutId id="2147483763" r:id="rId9"/>
    <p:sldLayoutId id="2147483764" r:id="rId10"/>
    <p:sldLayoutId id="2147483765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F26ECB-C7B6-464E-84A6-5182CCAD91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202145C3-7E35-425F-B4DB-FCFF145753D5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smtClean="0"/>
                  <a:t>Jaikumar and Entropy Method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202145C3-7E35-425F-B4DB-FCFF145753D5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F0F45-C19C-499F-B7E7-EC61E696D8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7" name="Text Box 2">
            <a:extLst>
              <a:ext uri="{FF2B5EF4-FFF2-40B4-BE49-F238E27FC236}">
                <a16:creationId xmlns:a16="http://schemas.microsoft.com/office/drawing/2014/main" id="{76BDCF9A-A676-4B0A-8606-FB961D64D41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7961" y="1785464"/>
            <a:ext cx="8915400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3CC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 smtClean="0">
                <a:solidFill>
                  <a:srgbClr val="A50021"/>
                </a:solidFill>
                <a:effectLst/>
              </a:rPr>
              <a:t>Jaikumar</a:t>
            </a:r>
            <a:r>
              <a:rPr lang="en-US" sz="2800" b="1" dirty="0" smtClean="0">
                <a:solidFill>
                  <a:srgbClr val="A50021"/>
                </a:solidFill>
                <a:effectLst/>
              </a:rPr>
              <a:t> </a:t>
            </a:r>
            <a:r>
              <a:rPr lang="en-US" sz="2800" b="1" dirty="0" err="1" smtClean="0">
                <a:solidFill>
                  <a:srgbClr val="A50021"/>
                </a:solidFill>
                <a:effectLst/>
              </a:rPr>
              <a:t>Radhakrishnan</a:t>
            </a:r>
            <a:endParaRPr lang="en-US" sz="2800" b="1" dirty="0" smtClean="0">
              <a:solidFill>
                <a:srgbClr val="A50021"/>
              </a:solidFill>
              <a:effectLst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smtClean="0">
                <a:solidFill>
                  <a:srgbClr val="A50021"/>
                </a:solidFill>
                <a:effectLst/>
              </a:rPr>
              <a:t>&amp;</a:t>
            </a: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smtClean="0">
                <a:solidFill>
                  <a:srgbClr val="A50021"/>
                </a:solidFill>
                <a:effectLst/>
              </a:rPr>
              <a:t>The Entropy Method in </a:t>
            </a:r>
            <a:r>
              <a:rPr lang="en-US" sz="2800" b="1" dirty="0" err="1" smtClean="0">
                <a:solidFill>
                  <a:srgbClr val="A50021"/>
                </a:solidFill>
                <a:effectLst/>
              </a:rPr>
              <a:t>Combinatorics</a:t>
            </a:r>
            <a:endParaRPr lang="en-US" sz="2800" b="1" dirty="0" smtClean="0">
              <a:solidFill>
                <a:srgbClr val="A50021"/>
              </a:solidFill>
              <a:effectLst/>
            </a:endParaRPr>
          </a:p>
        </p:txBody>
      </p:sp>
      <p:sp>
        <p:nvSpPr>
          <p:cNvPr id="8" name="Text Box 11">
            <a:extLst>
              <a:ext uri="{FF2B5EF4-FFF2-40B4-BE49-F238E27FC236}">
                <a16:creationId xmlns:a16="http://schemas.microsoft.com/office/drawing/2014/main" id="{DE413D75-8639-4939-AB8A-610084326E3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21512" y="4365110"/>
            <a:ext cx="3348506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1pPr>
            <a:lvl2pPr marL="742950" indent="-28575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2pPr>
            <a:lvl3pPr marL="11430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3pPr>
            <a:lvl4pPr marL="16002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4pPr>
            <a:lvl5pPr marL="2057400" indent="-228600" eaLnBrk="0" hangingPunct="0"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5pPr>
            <a:lvl6pPr marL="25146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6pPr>
            <a:lvl7pPr marL="29718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7pPr>
            <a:lvl8pPr marL="34290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8pPr>
            <a:lvl9pPr marL="3886200" indent="-228600" algn="ctr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65000"/>
              <a:buFont typeface="Wingdings" pitchFamily="2" charset="2"/>
              <a:buChar char="n"/>
              <a:defRPr sz="2000">
                <a:solidFill>
                  <a:srgbClr val="990000"/>
                </a:solidFill>
                <a:latin typeface="Verdana" pitchFamily="34" charset="0"/>
                <a:cs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sz="2800" b="1" dirty="0" err="1">
                <a:solidFill>
                  <a:srgbClr val="9900CC"/>
                </a:solidFill>
                <a:effectLst/>
                <a:latin typeface="Tahoma" pitchFamily="34" charset="0"/>
              </a:rPr>
              <a:t>Madhu</a:t>
            </a:r>
            <a:r>
              <a:rPr lang="en-US" sz="2800" b="1" dirty="0">
                <a:solidFill>
                  <a:srgbClr val="9900CC"/>
                </a:solidFill>
                <a:effectLst/>
                <a:latin typeface="Tahoma" pitchFamily="34" charset="0"/>
              </a:rPr>
              <a:t> Sudan</a:t>
            </a:r>
          </a:p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dirty="0">
                <a:solidFill>
                  <a:schemeClr val="accent1"/>
                </a:solidFill>
                <a:effectLst/>
                <a:latin typeface="Tahoma" pitchFamily="34" charset="0"/>
              </a:rPr>
              <a:t>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5564192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r>
                  <a:rPr lang="en-US" dirty="0" smtClean="0"/>
                  <a:t> is a homomorphism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to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𝑣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→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Hom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≔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is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a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homomorphism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from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to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dirty="0" smtClean="0"/>
                  <a:t> dominates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</m:oMath>
                </a14:m>
                <a:r>
                  <a:rPr lang="en-US" dirty="0" smtClean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 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Hom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𝐺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≥|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Hom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𝐻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Question: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C</m:t>
                        </m:r>
                      </m:e>
                      <m:sub>
                        <m: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                 and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⋁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</m:t>
                    </m:r>
                  </m:oMath>
                </a14:m>
                <a:endParaRPr lang="en-US" b="0" dirty="0" smtClean="0"/>
              </a:p>
              <a:p>
                <a:endParaRPr lang="en-US" b="0" dirty="0" smtClean="0"/>
              </a:p>
              <a:p>
                <a:r>
                  <a:rPr lang="en-US" dirty="0" smtClean="0"/>
                  <a:t>Does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lang="en-US" dirty="0" smtClean="0"/>
                  <a:t> dominate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</m:oMath>
                </a14:m>
                <a:r>
                  <a:rPr lang="en-US" dirty="0" smtClean="0"/>
                  <a:t>?</a:t>
                </a:r>
              </a:p>
              <a:p>
                <a:r>
                  <a:rPr lang="en-US" dirty="0"/>
                  <a:t>Aside: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m:rPr>
                        <m:sty m:val="p"/>
                      </m:rP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Hom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⋁,</m:t>
                        </m:r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= </a:t>
                </a:r>
                <a:r>
                  <a:rPr lang="en-US" dirty="0"/>
                  <a:t>?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Hom</m:t>
                        </m:r>
                        <m:d>
                          <m:d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? </m:t>
                    </m:r>
                  </m:oMath>
                </a14:m>
                <a:endParaRPr lang="en-US" dirty="0" smtClean="0"/>
              </a:p>
              <a:p>
                <a:r>
                  <a:rPr lang="en-US" dirty="0" err="1" smtClean="0"/>
                  <a:t>Ans</a:t>
                </a:r>
                <a:r>
                  <a:rPr lang="en-US" dirty="0" smtClean="0"/>
                  <a:t> [</a:t>
                </a:r>
                <a:r>
                  <a:rPr lang="en-US" dirty="0" err="1" smtClean="0"/>
                  <a:t>Kopparty-Rossman</a:t>
                </a:r>
                <a:r>
                  <a:rPr lang="en-US" dirty="0" smtClean="0"/>
                  <a:t>]: Yes … and …</a:t>
                </a:r>
              </a:p>
              <a:p>
                <a:r>
                  <a:rPr lang="en-US" dirty="0" smtClean="0"/>
                  <a:t>Initial (non-entropy proof) …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pages </a:t>
                </a:r>
              </a:p>
              <a:p>
                <a:endParaRPr lang="en-US" dirty="0"/>
              </a:p>
              <a:p>
                <a:endParaRPr lang="en-US" dirty="0" smtClean="0"/>
              </a:p>
              <a:p>
                <a:pPr marL="0" indent="0">
                  <a:buNone/>
                </a:pPr>
                <a:endParaRPr lang="en-US" dirty="0"/>
              </a:p>
            </p:txBody>
          </p:sp>
        </mc:Choice>
        <mc:Fallback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2: Homomorphism Counting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Jaikumar and Entropy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10</a:t>
            </a:fld>
            <a:endParaRPr lang="en-US" dirty="0"/>
          </a:p>
        </p:txBody>
      </p:sp>
      <p:grpSp>
        <p:nvGrpSpPr>
          <p:cNvPr id="19" name="Group 18"/>
          <p:cNvGrpSpPr/>
          <p:nvPr/>
        </p:nvGrpSpPr>
        <p:grpSpPr>
          <a:xfrm>
            <a:off x="4097215" y="3115408"/>
            <a:ext cx="1069731" cy="691661"/>
            <a:chOff x="4097215" y="3115408"/>
            <a:chExt cx="1069731" cy="691661"/>
          </a:xfrm>
        </p:grpSpPr>
        <p:sp>
          <p:nvSpPr>
            <p:cNvPr id="20" name="Oval 19"/>
            <p:cNvSpPr/>
            <p:nvPr/>
          </p:nvSpPr>
          <p:spPr bwMode="auto">
            <a:xfrm>
              <a:off x="4097215" y="3648808"/>
              <a:ext cx="149470" cy="158261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21" name="Oval 20"/>
            <p:cNvSpPr/>
            <p:nvPr/>
          </p:nvSpPr>
          <p:spPr bwMode="auto">
            <a:xfrm>
              <a:off x="4551485" y="3115408"/>
              <a:ext cx="149470" cy="158261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22" name="Oval 21"/>
            <p:cNvSpPr/>
            <p:nvPr/>
          </p:nvSpPr>
          <p:spPr bwMode="auto">
            <a:xfrm>
              <a:off x="5017476" y="3648808"/>
              <a:ext cx="149470" cy="158261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23" name="Straight Arrow Connector 22"/>
            <p:cNvCxnSpPr>
              <a:stCxn id="20" idx="0"/>
              <a:endCxn id="21" idx="3"/>
            </p:cNvCxnSpPr>
            <p:nvPr/>
          </p:nvCxnSpPr>
          <p:spPr bwMode="auto">
            <a:xfrm flipV="1">
              <a:off x="4171950" y="3250492"/>
              <a:ext cx="401424" cy="398316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Straight Arrow Connector 23"/>
            <p:cNvCxnSpPr>
              <a:endCxn id="22" idx="1"/>
            </p:cNvCxnSpPr>
            <p:nvPr/>
          </p:nvCxnSpPr>
          <p:spPr bwMode="auto">
            <a:xfrm>
              <a:off x="4700955" y="3259150"/>
              <a:ext cx="338410" cy="41283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Straight Arrow Connector 24"/>
            <p:cNvCxnSpPr>
              <a:endCxn id="20" idx="6"/>
            </p:cNvCxnSpPr>
            <p:nvPr/>
          </p:nvCxnSpPr>
          <p:spPr bwMode="auto">
            <a:xfrm flipH="1" flipV="1">
              <a:off x="4246685" y="3727939"/>
              <a:ext cx="780959" cy="18659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6" name="Group 25"/>
          <p:cNvGrpSpPr/>
          <p:nvPr/>
        </p:nvGrpSpPr>
        <p:grpSpPr>
          <a:xfrm rot="10800000">
            <a:off x="6840415" y="3094836"/>
            <a:ext cx="1069731" cy="691661"/>
            <a:chOff x="6840415" y="3094836"/>
            <a:chExt cx="1069731" cy="691661"/>
          </a:xfrm>
        </p:grpSpPr>
        <p:sp>
          <p:nvSpPr>
            <p:cNvPr id="27" name="Oval 26"/>
            <p:cNvSpPr/>
            <p:nvPr/>
          </p:nvSpPr>
          <p:spPr bwMode="auto">
            <a:xfrm>
              <a:off x="6840415" y="3628236"/>
              <a:ext cx="149470" cy="158261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28" name="Oval 27"/>
            <p:cNvSpPr/>
            <p:nvPr/>
          </p:nvSpPr>
          <p:spPr bwMode="auto">
            <a:xfrm>
              <a:off x="7294685" y="3094836"/>
              <a:ext cx="149470" cy="158261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sp>
          <p:nvSpPr>
            <p:cNvPr id="29" name="Oval 28"/>
            <p:cNvSpPr/>
            <p:nvPr/>
          </p:nvSpPr>
          <p:spPr bwMode="auto">
            <a:xfrm>
              <a:off x="7760676" y="3628236"/>
              <a:ext cx="149470" cy="158261"/>
            </a:xfrm>
            <a:prstGeom prst="ellipse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742950" marR="0" indent="-285750" algn="ctr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folHlink"/>
                </a:buClr>
                <a:buSzPct val="65000"/>
                <a:buFont typeface="Wingdings" pitchFamily="2" charset="2"/>
                <a:buChar char="n"/>
                <a:tabLst/>
              </a:pPr>
              <a:endParaRPr kumimoji="0" lang="en-US" sz="2000" b="0" i="0" u="none" strike="noStrike" cap="none" normalizeH="0" baseline="0" smtClean="0">
                <a:ln>
                  <a:noFill/>
                </a:ln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Verdana" pitchFamily="34" charset="0"/>
                <a:cs typeface="Arial" charset="0"/>
              </a:endParaRPr>
            </a:p>
          </p:txBody>
        </p:sp>
        <p:cxnSp>
          <p:nvCxnSpPr>
            <p:cNvPr id="30" name="Straight Arrow Connector 29"/>
            <p:cNvCxnSpPr>
              <a:endCxn id="27" idx="7"/>
            </p:cNvCxnSpPr>
            <p:nvPr/>
          </p:nvCxnSpPr>
          <p:spPr bwMode="auto">
            <a:xfrm flipH="1">
              <a:off x="6967996" y="3250492"/>
              <a:ext cx="339238" cy="400921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1" name="Straight Arrow Connector 30"/>
            <p:cNvCxnSpPr>
              <a:endCxn id="29" idx="1"/>
            </p:cNvCxnSpPr>
            <p:nvPr/>
          </p:nvCxnSpPr>
          <p:spPr bwMode="auto">
            <a:xfrm>
              <a:off x="7444155" y="3238578"/>
              <a:ext cx="338410" cy="412835"/>
            </a:xfrm>
            <a:prstGeom prst="straightConnector1">
              <a:avLst/>
            </a:prstGeom>
            <a:solidFill>
              <a:schemeClr val="accent1"/>
            </a:solidFill>
            <a:ln w="38100" cap="flat" cmpd="sng" algn="ctr">
              <a:solidFill>
                <a:schemeClr val="bg1"/>
              </a:solidFill>
              <a:prstDash val="solid"/>
              <a:round/>
              <a:headEnd type="none" w="med" len="med"/>
              <a:tailEnd type="triangle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</p:spTree>
    <p:extLst>
      <p:ext uri="{BB962C8B-B14F-4D97-AF65-F5344CB8AC3E}">
        <p14:creationId xmlns:p14="http://schemas.microsoft.com/office/powerpoint/2010/main" val="40847160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entropy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𝜙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Hom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b>
                            </m:s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𝐹</m:t>
                            </m:r>
                          </m:e>
                        </m:d>
                      </m:e>
                    </m:d>
                    <m:r>
                      <a:rPr lang="en-US" b="0" i="0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r>
                  <a:rPr lang="en-US" dirty="0" smtClean="0"/>
                  <a:t>let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𝑎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𝜙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𝑐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Hom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d>
                          </m:e>
                        </m:d>
                      </m:e>
                    </m:func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0" indent="0">
                  <a:buNone/>
                </a:pP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                      </a:t>
                </a:r>
                <a14:m>
                  <m:oMath xmlns:m="http://schemas.openxmlformats.org/officeDocument/2006/math">
                    <m:r>
                      <a:rPr lang="en-US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r>
                  <a:rPr lang="en-US" dirty="0" smtClean="0"/>
                  <a:t>Operational interpretation of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– some distribution that 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in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𝐹</m:t>
                    </m:r>
                  </m:oMath>
                </a14:m>
                <a:r>
                  <a:rPr lang="en-US" b="0" dirty="0" smtClean="0"/>
                  <a:t>, 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RHS above samples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b="0" dirty="0" smtClean="0"/>
                  <a:t> from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𝐹</m:t>
                        </m:r>
                      </m:e>
                    </m:d>
                  </m:oMath>
                </a14:m>
                <a:r>
                  <a:rPr lang="en-US" b="0" dirty="0" smtClean="0"/>
                  <a:t>, then two random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err="1" smtClean="0"/>
                  <a:t>s.t.</a:t>
                </a:r>
                <a:r>
                  <a:rPr lang="en-US" b="0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b="0" dirty="0" smtClean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′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b="0" dirty="0" smtClean="0"/>
                  <a:t>; aka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lang="en-US" b="0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</a:p>
              <a:p>
                <a:r>
                  <a:rPr lang="en-US" dirty="0" smtClean="0"/>
                  <a:t>RHS is thus entropy of a distribution supported on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⋁</m:t>
                    </m:r>
                  </m:oMath>
                </a14:m>
                <a:r>
                  <a:rPr lang="en-US" b="0" dirty="0" smtClean="0"/>
                  <a:t> and so is upper bounded by </a:t>
                </a:r>
                <a14:m>
                  <m:oMath xmlns:m="http://schemas.openxmlformats.org/officeDocument/2006/math"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\</m:t>
                            </m:r>
                            <m:r>
                              <m:rPr>
                                <m:sty m:val="p"/>
                              </m:r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Hom</m:t>
                            </m:r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⋁,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𝐹</m:t>
                                </m:r>
                              </m:e>
                            </m:d>
                          </m:e>
                        </m:d>
                      </m:e>
                    </m:func>
                  </m:oMath>
                </a14:m>
                <a:endParaRPr lang="en-US" b="0" dirty="0" smtClean="0"/>
              </a:p>
              <a:p>
                <a:r>
                  <a:rPr lang="en-US" dirty="0" smtClean="0"/>
                  <a:t>QED</a:t>
                </a:r>
                <a:endParaRPr lang="en-US" b="0" dirty="0" smtClean="0"/>
              </a:p>
              <a:p>
                <a:pPr marL="0" indent="0">
                  <a:buNone/>
                </a:pPr>
                <a:endParaRPr lang="en-US" b="0" dirty="0" smtClean="0"/>
              </a:p>
              <a:p>
                <a:pPr marL="0" indent="0">
                  <a:buNone/>
                </a:pPr>
                <a:r>
                  <a:rPr lang="en-US" dirty="0"/>
                  <a:t> </a:t>
                </a:r>
                <a:r>
                  <a:rPr lang="en-US" dirty="0" smtClean="0"/>
                  <a:t>             </a:t>
                </a:r>
                <a:endParaRPr lang="en-US" b="0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903" b="-24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Jaikumar and Entropy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375856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Part 3: Union-closed families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[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]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 smtClean="0"/>
                  <a:t>is union-closed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∪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Conjecture [</a:t>
                </a:r>
                <a:r>
                  <a:rPr lang="en-US" dirty="0" err="1" smtClean="0"/>
                  <a:t>Frankl</a:t>
                </a:r>
                <a:r>
                  <a:rPr lang="en-US" dirty="0" smtClean="0"/>
                  <a:t> ‘79]: Every union-closed family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has an abundant element, i.e.,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 smtClean="0">
                    <a:solidFill>
                      <a:schemeClr val="accent1">
                        <a:lumMod val="75000"/>
                      </a:schemeClr>
                    </a:solidFill>
                  </a:rPr>
                  <a:t>s.t.</a:t>
                </a:r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| 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|/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Theorem [Gilmer ‘22]: </a:t>
                </a:r>
                <a:r>
                  <a:rPr lang="en-US" dirty="0"/>
                  <a:t>Every union-closed family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/>
                  <a:t>has </a:t>
                </a:r>
                <a:r>
                  <a:rPr lang="en-US" dirty="0" smtClean="0"/>
                  <a:t>a frequent </a:t>
                </a:r>
                <a:r>
                  <a:rPr lang="en-US" dirty="0"/>
                  <a:t>element, i.e.,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∃ 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∈[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]</m:t>
                    </m:r>
                  </m:oMath>
                </a14:m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err="1">
                    <a:solidFill>
                      <a:schemeClr val="accent1">
                        <a:lumMod val="75000"/>
                      </a:schemeClr>
                    </a:solidFill>
                  </a:rPr>
                  <a:t>s.t.</a:t>
                </a:r>
                <a:r>
                  <a:rPr lang="en-US" dirty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#</m:t>
                    </m:r>
                    <m:d>
                      <m:dPr>
                        <m:begChr m:val="{"/>
                        <m:endChr m:val="}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ℱ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 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≥|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ℱ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|/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100</m:t>
                    </m:r>
                  </m:oMath>
                </a14:m>
                <a:endParaRPr lang="en-US" dirty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Gilmer’s proof: </a:t>
                </a:r>
              </a:p>
              <a:p>
                <a:pPr lvl="1"/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𝐵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uniformly independently from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ℱ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!! </a:t>
                </a:r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032" r="-7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Jaikumar and Entropy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103726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Union-Closed Families (contd.)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Notation: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…</m:t>
                        </m:r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;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=(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…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Assume for contradiction: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&lt; .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  ∀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Claim: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∪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⇐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b="0" i="1" smtClean="0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∪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𝐵</m:t>
                            </m:r>
                          </m:e>
                        </m:d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.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26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     ∀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𝑖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(another key):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⇐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endChr m:val="|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d>
                              <m:dPr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𝐴</m:t>
                                </m:r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∪</m:t>
                                </m:r>
                                <m: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  <m:t>𝐵</m:t>
                                </m:r>
                              </m:e>
                            </m:d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)≥</m:t>
                    </m:r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endChr m:val="|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𝐴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sSub>
                      <m:sSubPr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𝐴</m:t>
                        </m:r>
                      </m:e>
                      <m:sub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&lt;</m:t>
                        </m:r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Question now reduces to: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𝑝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𝑞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𝜇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∈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Δ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0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e>
                        </m:d>
                      </m:e>
                    </m:d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then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𝑞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𝑝𝑞</m:t>
                            </m:r>
                          </m:e>
                        </m:d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&gt;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𝔼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</m:d>
                      </m:e>
                    </m:d>
                  </m:oMath>
                </a14:m>
                <a:endParaRPr lang="en-US" dirty="0" smtClean="0"/>
              </a:p>
              <a:p>
                <a:pPr lvl="1"/>
                <a:r>
                  <a:rPr lang="en-US" sz="2000" dirty="0" smtClean="0"/>
                  <a:t>[Gilmer] weak analysis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=.</m:t>
                    </m:r>
                    <m:r>
                      <a:rPr lang="en-US" sz="20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01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000" dirty="0" smtClean="0"/>
                  <a:t> … </a:t>
                </a:r>
                <a:r>
                  <a:rPr lang="en-US" sz="2000" dirty="0" err="1" smtClean="0"/>
                  <a:t>Markov+cases</a:t>
                </a:r>
                <a:r>
                  <a:rPr lang="en-US" sz="2000" dirty="0" smtClean="0"/>
                  <a:t> …</a:t>
                </a:r>
              </a:p>
              <a:p>
                <a:pPr lvl="1"/>
                <a:r>
                  <a:rPr lang="en-US" sz="1800" dirty="0" smtClean="0"/>
                  <a:t>[several </a:t>
                </a:r>
                <a:r>
                  <a:rPr lang="en-US" sz="1800" dirty="0" err="1" smtClean="0"/>
                  <a:t>followups</a:t>
                </a:r>
                <a:r>
                  <a:rPr lang="en-US" sz="1800" dirty="0" smtClean="0"/>
                  <a:t>] tight analysis (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𝑢</m:t>
                    </m:r>
                    <m:r>
                      <a:rPr lang="en-US" sz="1800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1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−</m:t>
                        </m:r>
                        <m:rad>
                          <m:radPr>
                            <m:degHide m:val="on"/>
                            <m:ctrlPr>
                              <a:rPr lang="en-US" sz="1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radPr>
                          <m:deg/>
                          <m:e>
                            <m:r>
                              <a:rPr lang="en-US" sz="1800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e>
                        </m:rad>
                      </m:num>
                      <m:den>
                        <m:r>
                          <a:rPr lang="en-US" sz="1800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r>
                  <a:rPr lang="en-US" sz="1800" dirty="0" smtClean="0"/>
                  <a:t>)… lots of calculus. </a:t>
                </a:r>
              </a:p>
              <a:p>
                <a:pPr marL="0" indent="0">
                  <a:buNone/>
                </a:pPr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 r="-140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Jaikumar and Entropy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436736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Conclusion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Entropy method … </a:t>
            </a:r>
          </a:p>
          <a:p>
            <a:r>
              <a:rPr lang="en-US" dirty="0" smtClean="0"/>
              <a:t>… lots of successes in many unexpected ways.</a:t>
            </a:r>
          </a:p>
          <a:p>
            <a:endParaRPr lang="en-US" dirty="0"/>
          </a:p>
          <a:p>
            <a:r>
              <a:rPr lang="en-US" dirty="0" smtClean="0"/>
              <a:t>Kudos to </a:t>
            </a:r>
            <a:r>
              <a:rPr lang="en-US" dirty="0" err="1" smtClean="0"/>
              <a:t>Jaikumar</a:t>
            </a:r>
            <a:r>
              <a:rPr lang="en-US" dirty="0" smtClean="0"/>
              <a:t> </a:t>
            </a:r>
          </a:p>
          <a:p>
            <a:pPr lvl="1"/>
            <a:r>
              <a:rPr lang="en-US" dirty="0" smtClean="0"/>
              <a:t>For recognizing its potential early</a:t>
            </a:r>
          </a:p>
          <a:p>
            <a:pPr lvl="1"/>
            <a:r>
              <a:rPr lang="en-US" dirty="0" smtClean="0"/>
              <a:t>… and teaching/preaching it.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Jaikumar and Entropy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6028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C0A1C-8522-41F7-8389-03E42A5FF9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49184" y="2706511"/>
            <a:ext cx="2444044" cy="609600"/>
          </a:xfrm>
        </p:spPr>
        <p:txBody>
          <a:bodyPr/>
          <a:lstStyle/>
          <a:p>
            <a:r>
              <a:rPr lang="en-US" dirty="0"/>
              <a:t>Thank You!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83DE959-0CA9-4166-BDEB-A48AF9EDB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/>
              </p:cNvSpPr>
              <p:nvPr>
                <p:ph type="ftr" sz="quarter" idx="11"/>
              </p:nvPr>
            </p:nvSpPr>
            <p:spPr/>
            <p:txBody>
              <a:bodyPr/>
              <a:lstStyle/>
              <a:p>
                <a:pPr>
                  <a:defRPr/>
                </a:pPr>
                <a:r>
                  <a:rPr lang="en-US" smtClean="0"/>
                  <a:t>Jaikumar and Entropy Method</a:t>
                </a:r>
                <a:endParaRPr lang="en-US" dirty="0"/>
              </a:p>
            </p:txBody>
          </p:sp>
        </mc:Choice>
        <mc:Fallback xmlns="">
          <p:sp>
            <p:nvSpPr>
              <p:cNvPr id="5" name="Footer Placeholder 4">
                <a:extLst>
                  <a:ext uri="{FF2B5EF4-FFF2-40B4-BE49-F238E27FC236}">
                    <a16:creationId xmlns:a16="http://schemas.microsoft.com/office/drawing/2014/main" id="{062C4924-B27F-4DB6-872C-3FF98D0F0A21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ftr" sz="quarter" idx="11"/>
              </p:nvPr>
            </p:nvSpPr>
            <p:spPr>
              <a:blipFill>
                <a:blip r:embed="rId2"/>
                <a:stretch>
                  <a:fillRect b="-177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4CC33E-CC8A-4449-A521-3C8254CC0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02913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key paper: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Jaikumar</a:t>
            </a:r>
            <a:r>
              <a:rPr lang="en-US" dirty="0" smtClean="0"/>
              <a:t> </a:t>
            </a:r>
            <a:r>
              <a:rPr lang="en-US" dirty="0" err="1" smtClean="0"/>
              <a:t>Radhakrishnan</a:t>
            </a:r>
            <a:r>
              <a:rPr lang="en-US" dirty="0" smtClean="0"/>
              <a:t>, “Entropy and Counting” </a:t>
            </a:r>
          </a:p>
          <a:p>
            <a:pPr lvl="1"/>
            <a:r>
              <a:rPr lang="en-US" dirty="0" smtClean="0">
                <a:solidFill>
                  <a:schemeClr val="bg1"/>
                </a:solidFill>
              </a:rPr>
              <a:t>Proc. IIT </a:t>
            </a:r>
            <a:r>
              <a:rPr lang="en-US" dirty="0" err="1" smtClean="0">
                <a:solidFill>
                  <a:schemeClr val="bg1"/>
                </a:solidFill>
              </a:rPr>
              <a:t>Kgp</a:t>
            </a:r>
            <a:r>
              <a:rPr lang="en-US" dirty="0" smtClean="0">
                <a:solidFill>
                  <a:schemeClr val="bg1"/>
                </a:solidFill>
              </a:rPr>
              <a:t>. Golden Jubilee Volume on Computational Mathematics, Modelling and Algorithms … 2001.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Jaikumar and Entropy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41681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This talk: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Three results 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Shearer’s Lemma (from the key paper)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Homomorphism Counting [</a:t>
            </a:r>
            <a:r>
              <a:rPr lang="en-US" dirty="0" err="1" smtClean="0"/>
              <a:t>Kopparty-Rossman</a:t>
            </a:r>
            <a:r>
              <a:rPr lang="en-US" dirty="0" smtClean="0"/>
              <a:t>]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Union-closed conjecture [Gilmer]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Jaikumar and Entropy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82850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Shearer’s Lemma (in 3d)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Jaikumar and Entropy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8280" y="1940825"/>
            <a:ext cx="3445720" cy="49171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Given areas of 2d-projections of 3d object, upper bound volume of object.</a:t>
                </a:r>
              </a:p>
              <a:p>
                <a:r>
                  <a:rPr lang="en-US" dirty="0" smtClean="0"/>
                  <a:t>Given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ℤ</m:t>
                        </m:r>
                      </m:e>
                      <m:sup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sup>
                    </m:sSup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,</a:t>
                </a:r>
                <a:r>
                  <a:rPr lang="en-US" dirty="0" smtClean="0"/>
                  <a:t> let</a:t>
                </a:r>
              </a:p>
              <a:p>
                <a:pPr marL="0" indent="0">
                  <a:buNone/>
                </a:pP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|∃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𝑋𝑌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|∃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𝑦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…</m:t>
                    </m:r>
                  </m:oMath>
                </a14:m>
                <a:endParaRPr lang="en-US" dirty="0" smtClean="0"/>
              </a:p>
              <a:p>
                <a:r>
                  <a:rPr lang="en-US" dirty="0" smtClean="0"/>
                  <a:t>Task: Given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𝑌𝑍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𝑋𝑍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 smtClean="0"/>
                  <a:t> upper bound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endParaRPr lang="en-US" dirty="0" smtClean="0"/>
              </a:p>
              <a:p>
                <a:endParaRPr lang="en-US" dirty="0" smtClean="0"/>
              </a:p>
              <a:p>
                <a:r>
                  <a:rPr lang="en-US" dirty="0" smtClean="0"/>
                  <a:t>Baby version: </a:t>
                </a:r>
                <a:r>
                  <a:rPr lang="en-US" dirty="0"/>
                  <a:t>Given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upper bound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⊆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sub>
                    </m:sSub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 ⇒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𝑋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𝑌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𝑍</m:t>
                            </m:r>
                          </m:sub>
                        </m:sSub>
                      </m:e>
                    </m:d>
                  </m:oMath>
                </a14:m>
                <a:endParaRPr lang="en-US" dirty="0" smtClean="0"/>
              </a:p>
              <a:p>
                <a:endParaRPr lang="en-US" dirty="0"/>
              </a:p>
              <a:p>
                <a:r>
                  <a:rPr lang="en-US" dirty="0" smtClean="0"/>
                  <a:t>Shearer’s Lemma: 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  <m:r>
                      <a:rPr lang="en-US" i="1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𝑌</m:t>
                                    </m:r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i="1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⋅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solidFill>
                                      <a:schemeClr val="accent1">
                                        <a:lumMod val="75000"/>
                                      </a:schemeClr>
                                    </a:solidFill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𝑆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𝑋</m:t>
                                    </m:r>
                                    <m:r>
                                      <a:rPr lang="en-US" i="1">
                                        <a:solidFill>
                                          <a:schemeClr val="accent1">
                                            <a:lumMod val="75000"/>
                                          </a:schemeClr>
                                        </a:solidFill>
                                        <a:latin typeface="Cambria Math" panose="02040503050406030204" pitchFamily="18" charset="0"/>
                                      </a:rPr>
                                      <m:t>𝑍</m:t>
                                    </m:r>
                                  </m:sub>
                                </m:sSub>
                              </m:e>
                            </m:d>
                          </m:e>
                        </m:d>
                      </m:e>
                      <m:sup>
                        <m:f>
                          <m:fPr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</m:sup>
                    </m:sSup>
                  </m:oMath>
                </a14:m>
                <a:endParaRPr lang="en-US" dirty="0" smtClean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370" t="-1161" r="-14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7940322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Jaikumar</a:t>
            </a:r>
            <a:r>
              <a:rPr lang="en-US" dirty="0" smtClean="0"/>
              <a:t>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>
              <a:xfrm>
                <a:off x="457200" y="1371600"/>
                <a:ext cx="8686800" cy="4724400"/>
              </a:xfrm>
            </p:spPr>
            <p:txBody>
              <a:bodyPr/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 and compare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r>
                  <a:rPr lang="en-US" dirty="0" smtClean="0"/>
                  <a:t>Information Theory Primer:</a:t>
                </a:r>
              </a:p>
              <a:p>
                <a:pPr lvl="1"/>
                <a:r>
                  <a:rPr lang="en-US" dirty="0" err="1" smtClean="0"/>
                  <a:t>Hentropy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#bits needed to describe r.v.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. ,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dirty="0" err="1" smtClean="0"/>
                  <a:t>r.v</a:t>
                </a:r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⇒</m:t>
                    </m:r>
                  </m:oMath>
                </a14:m>
                <a:r>
                  <a:rPr lang="en-US" dirty="0" smtClean="0"/>
                  <a:t> </a:t>
                </a:r>
                <a14:m>
                  <m:oMath xmlns:m="http://schemas.openxmlformats.org/officeDocument/2006/math"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dirty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r.v.</a:t>
                </a:r>
              </a:p>
              <a:p>
                <a:pPr lvl="1"/>
                <a:r>
                  <a:rPr lang="en-US" dirty="0" smtClean="0"/>
                  <a:t>Conditional Entropy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≈</m:t>
                    </m:r>
                  </m:oMath>
                </a14:m>
                <a:r>
                  <a:rPr lang="en-US" dirty="0" smtClean="0"/>
                  <a:t> #bits needed to describe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</m:oMath>
                </a14:m>
                <a:r>
                  <a:rPr lang="en-US" dirty="0" smtClean="0"/>
                  <a:t> to someone who knows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Chain Rule: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r>
                  <a:rPr lang="en-US" dirty="0" smtClean="0"/>
                  <a:t>Key inequalities:</a:t>
                </a:r>
              </a:p>
              <a:p>
                <a:pPr lvl="2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supp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⇒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func>
                      <m:func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b="0" i="0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solidFill>
                                  <a:schemeClr val="accent1">
                                    <a:lumMod val="75000"/>
                                  </a:schemeClr>
                                </a:solidFill>
                                <a:latin typeface="Cambria Math" panose="02040503050406030204" pitchFamily="18" charset="0"/>
                              </a:rPr>
                              <m:t>Ω</m:t>
                            </m:r>
                          </m:e>
                        </m:d>
                      </m:e>
                    </m:func>
                    <m:r>
                      <a:rPr lang="en-US" b="0" i="0" smtClean="0"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dirty="0" smtClean="0"/>
                  <a:t> </a:t>
                </a:r>
                <a:r>
                  <a:rPr lang="en-US" sz="1800" dirty="0" smtClean="0"/>
                  <a:t>equality if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Unif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m:rPr>
                        <m:sty m:val="p"/>
                      </m:rPr>
                      <a:rPr lang="en-US" b="0" i="0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Ω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2"/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𝑊</m:t>
                        </m:r>
                      </m:e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𝑊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𝑈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371600"/>
                <a:ext cx="8686800" cy="4724400"/>
              </a:xfrm>
              <a:blipFill>
                <a:blip r:embed="rId2"/>
                <a:stretch>
                  <a:fillRect l="-351" t="-1290" r="-842" b="-219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Jaikumar and Entropy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10043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Jaikumar</a:t>
            </a:r>
            <a:r>
              <a:rPr lang="en-US" dirty="0" smtClean="0"/>
              <a:t>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 and compare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0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      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 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Jaikumar and Entropy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805178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Jaikumar</a:t>
            </a:r>
            <a:r>
              <a:rPr lang="en-US" dirty="0" smtClean="0"/>
              <a:t>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 and compare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0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 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b="0" i="1" smtClean="0">
                        <a:solidFill>
                          <a:srgbClr val="FF0066"/>
                        </a:solidFill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b="0" i="1" smtClean="0">
                            <a:solidFill>
                              <a:srgbClr val="FF0066"/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Conclude: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Jaikumar and Entropy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340168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 err="1" smtClean="0"/>
              <a:t>Jaikumar</a:t>
            </a:r>
            <a:r>
              <a:rPr lang="en-US" dirty="0" smtClean="0"/>
              <a:t>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 smtClean="0"/>
                  <a:t>Pick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∼</m:t>
                    </m:r>
                    <m:r>
                      <m:rPr>
                        <m:sty m:val="p"/>
                      </m:rP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Unif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</m:d>
                  </m:oMath>
                </a14:m>
                <a:r>
                  <a:rPr lang="en-US" dirty="0" smtClean="0"/>
                  <a:t> and compare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 smtClean="0">
                    <a:solidFill>
                      <a:schemeClr val="accent1">
                        <a:lumMod val="75000"/>
                      </a:schemeClr>
                    </a:solidFill>
                  </a:rPr>
                  <a:t> </a:t>
                </a:r>
                <a:r>
                  <a:rPr lang="en-US" dirty="0" smtClean="0"/>
                  <a:t>with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solidFill>
                              <a:schemeClr val="accent1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solidFill>
                          <a:schemeClr val="accent1">
                            <a:lumMod val="75000"/>
                          </a:schemeClr>
                        </a:solidFill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>
                  <a:solidFill>
                    <a:schemeClr val="accent1">
                      <a:lumMod val="75000"/>
                    </a:schemeClr>
                  </a:solidFill>
                </a:endParaRPr>
              </a:p>
              <a:p>
                <a:pPr marL="457200" lvl="1" indent="0">
                  <a:buNone/>
                </a:pPr>
                <a:r>
                  <a:rPr lang="en-US" b="0" dirty="0" smtClean="0"/>
                  <a:t>  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  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marL="457200" lvl="1" indent="0">
                  <a:buNone/>
                </a:pPr>
                <a:r>
                  <a:rPr lang="en-US" dirty="0" smtClean="0"/>
                  <a:t>   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  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             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𝑋</m:t>
                        </m:r>
                      </m:e>
                    </m:d>
                  </m:oMath>
                </a14:m>
                <a:endParaRPr lang="en-US" b="0" dirty="0" smtClean="0"/>
              </a:p>
              <a:p>
                <a:pPr lvl="1"/>
                <a:endParaRPr lang="en-US" dirty="0" smtClean="0"/>
              </a:p>
              <a:p>
                <a:pPr lvl="1"/>
                <a:r>
                  <a:rPr lang="en-US" dirty="0" smtClean="0"/>
                  <a:t>Conclude: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𝑌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𝑍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2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𝐻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𝑌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𝑍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en-US" dirty="0" smtClean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𝑌𝑍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𝑋𝑍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endParaRPr lang="en-US" dirty="0" smtClean="0"/>
              </a:p>
              <a:p>
                <a:pPr lvl="1"/>
                <a:r>
                  <a:rPr lang="en-US" dirty="0" smtClean="0"/>
                  <a:t>QED</a:t>
                </a:r>
              </a:p>
              <a:p>
                <a:pPr lvl="1"/>
                <a:endParaRPr lang="en-US" dirty="0" smtClean="0"/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370" t="-12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Jaikumar and Entropy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8</a:t>
            </a:fld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/>
              <p:cNvSpPr txBox="1"/>
              <p:nvPr/>
            </p:nvSpPr>
            <p:spPr>
              <a:xfrm>
                <a:off x="-591019" y="2180735"/>
                <a:ext cx="2533162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sz="2400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lang="en-US" sz="2400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400" i="1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lang="en-US" sz="2400" i="1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+mn-cs"/>
                                </a:rPr>
                                <m:t>𝑆</m:t>
                              </m:r>
                            </m:e>
                          </m:d>
                        </m:e>
                      </m:func>
                      <m:r>
                        <a:rPr lang="en-US" sz="2400" i="1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cs typeface="+mn-cs"/>
                        </a:rPr>
                        <m:t>=</m:t>
                      </m:r>
                    </m:oMath>
                  </m:oMathPara>
                </a14:m>
                <a:endParaRPr lang="en-US" sz="2400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7" name="TextBox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1019" y="2180735"/>
                <a:ext cx="2533162" cy="461665"/>
              </a:xfrm>
              <a:prstGeom prst="rect">
                <a:avLst/>
              </a:prstGeom>
              <a:blipFill>
                <a:blip r:embed="rId3"/>
                <a:stretch>
                  <a:fillRect b="-28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-591019" y="2642400"/>
                <a:ext cx="25331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𝑋𝑌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cs typeface="+mn-cs"/>
                        </a:rPr>
                        <m:t>≥</m:t>
                      </m:r>
                    </m:oMath>
                  </m:oMathPara>
                </a14:m>
                <a:endParaRPr lang="en-US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1019" y="2642400"/>
                <a:ext cx="2533162" cy="400110"/>
              </a:xfrm>
              <a:prstGeom prst="rect">
                <a:avLst/>
              </a:prstGeom>
              <a:blipFill>
                <a:blip r:embed="rId4"/>
                <a:stretch>
                  <a:fillRect b="-242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/>
              <p:cNvSpPr txBox="1"/>
              <p:nvPr/>
            </p:nvSpPr>
            <p:spPr>
              <a:xfrm>
                <a:off x="-591019" y="3051425"/>
                <a:ext cx="25331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𝑌𝑍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cs typeface="+mn-cs"/>
                        </a:rPr>
                        <m:t>≥</m:t>
                      </m:r>
                    </m:oMath>
                  </m:oMathPara>
                </a14:m>
                <a:endParaRPr lang="en-US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1" name="TextBox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1019" y="3051425"/>
                <a:ext cx="2533162" cy="400110"/>
              </a:xfrm>
              <a:prstGeom prst="rect">
                <a:avLst/>
              </a:prstGeom>
              <a:blipFill>
                <a:blip r:embed="rId5"/>
                <a:stretch>
                  <a:fillRect b="-246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/>
              <p:cNvSpPr txBox="1"/>
              <p:nvPr/>
            </p:nvSpPr>
            <p:spPr>
              <a:xfrm>
                <a:off x="-591019" y="3504175"/>
                <a:ext cx="2533162" cy="40011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i="1" smtClean="0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cs typeface="+mn-cs"/>
                            </a:rPr>
                            <m:t>log</m:t>
                          </m:r>
                        </m:fName>
                        <m:e>
                          <m:r>
                            <a:rPr lang="en-US" i="1">
                              <a:solidFill>
                                <a:srgbClr val="0033CC"/>
                              </a:solidFill>
                              <a:effectLst>
                                <a:outerShdw blurRad="38100" dist="38100" dir="2700000" algn="tl">
                                  <a:srgbClr val="C0C0C0"/>
                                </a:outerShdw>
                              </a:effectLst>
                              <a:latin typeface="Cambria Math" panose="02040503050406030204" pitchFamily="18" charset="0"/>
                              <a:cs typeface="+mn-cs"/>
                            </a:rPr>
                            <m:t> 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i="1">
                                  <a:solidFill>
                                    <a:srgbClr val="0033CC"/>
                                  </a:solidFill>
                                  <a:effectLst>
                                    <a:outerShdw blurRad="38100" dist="38100" dir="2700000" algn="tl">
                                      <a:srgbClr val="C0C0C0"/>
                                    </a:outerShdw>
                                  </a:effectLst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+mn-cs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solidFill>
                                        <a:srgbClr val="0033CC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𝑆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solidFill>
                                        <a:srgbClr val="0033CC"/>
                                      </a:solidFill>
                                      <a:effectLst>
                                        <a:outerShdw blurRad="38100" dist="38100" dir="2700000" algn="tl">
                                          <a:srgbClr val="C0C0C0"/>
                                        </a:outerShdw>
                                      </a:effectLst>
                                      <a:latin typeface="Cambria Math" panose="02040503050406030204" pitchFamily="18" charset="0"/>
                                      <a:cs typeface="+mn-cs"/>
                                    </a:rPr>
                                    <m:t>𝑋𝑍</m:t>
                                  </m:r>
                                </m:sub>
                              </m:sSub>
                            </m:e>
                          </m:d>
                        </m:e>
                      </m:func>
                      <m:r>
                        <a:rPr lang="en-US" b="0" i="1" smtClean="0">
                          <a:solidFill>
                            <a:srgbClr val="0033CC"/>
                          </a:solidFill>
                          <a:effectLst>
                            <a:outerShdw blurRad="38100" dist="38100" dir="2700000" algn="tl">
                              <a:srgbClr val="C0C0C0"/>
                            </a:outerShdw>
                          </a:effectLst>
                          <a:latin typeface="Cambria Math" panose="02040503050406030204" pitchFamily="18" charset="0"/>
                          <a:cs typeface="+mn-cs"/>
                        </a:rPr>
                        <m:t>≥</m:t>
                      </m:r>
                    </m:oMath>
                  </m:oMathPara>
                </a14:m>
                <a:endParaRPr lang="en-US" i="1" dirty="0">
                  <a:solidFill>
                    <a:srgbClr val="0033CC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ambria Math" panose="02040503050406030204" pitchFamily="18" charset="0"/>
                  <a:cs typeface="+mn-cs"/>
                </a:endParaRPr>
              </a:p>
            </p:txBody>
          </p:sp>
        </mc:Choice>
        <mc:Fallback xmlns="">
          <p:sp>
            <p:nvSpPr>
              <p:cNvPr id="12" name="TextBox 1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91019" y="3504175"/>
                <a:ext cx="2533162" cy="400110"/>
              </a:xfrm>
              <a:prstGeom prst="rect">
                <a:avLst/>
              </a:prstGeom>
              <a:blipFill>
                <a:blip r:embed="rId6"/>
                <a:stretch>
                  <a:fillRect b="-261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86805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Impact of the </a:t>
            </a:r>
            <a:r>
              <a:rPr lang="en-US" dirty="0" err="1" smtClean="0"/>
              <a:t>Jaikumar</a:t>
            </a:r>
            <a:r>
              <a:rPr lang="en-US" dirty="0" smtClean="0"/>
              <a:t> Proof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sz="2000" dirty="0" smtClean="0"/>
                  <a:t>[</a:t>
                </a:r>
                <a:r>
                  <a:rPr lang="en-US" sz="2000" dirty="0" err="1" smtClean="0"/>
                  <a:t>Friedgut</a:t>
                </a:r>
                <a:r>
                  <a:rPr lang="en-US" sz="2000" dirty="0" smtClean="0"/>
                  <a:t> ’04] Hypergraphs, Entropy and Inequalities</a:t>
                </a:r>
                <a:r>
                  <a:rPr lang="en-US" dirty="0" smtClean="0"/>
                  <a:t>.</a:t>
                </a:r>
              </a:p>
              <a:p>
                <a:endParaRPr lang="en-US" dirty="0" smtClean="0"/>
              </a:p>
              <a:p>
                <a:endParaRPr lang="en-US" dirty="0"/>
              </a:p>
              <a:p>
                <a:endParaRPr lang="en-US" dirty="0" smtClean="0"/>
              </a:p>
              <a:p>
                <a:r>
                  <a:rPr lang="en-US" sz="2000" dirty="0" smtClean="0"/>
                  <a:t>Folklore passes on …</a:t>
                </a:r>
                <a:endParaRPr lang="en-US" sz="2000" dirty="0"/>
              </a:p>
              <a:p>
                <a:pPr lvl="1"/>
                <a:r>
                  <a:rPr lang="en-US" sz="2000" dirty="0" err="1" smtClean="0"/>
                  <a:t>Ellis,Friedgut,Kindler,Yehudayoff</a:t>
                </a:r>
                <a:r>
                  <a:rPr lang="en-US" sz="2000" dirty="0" smtClean="0"/>
                  <a:t>: Stability analysis:</a:t>
                </a:r>
                <a:r>
                  <a:rPr lang="en-US" sz="2000" dirty="0"/>
                  <a:t> </a:t>
                </a:r>
                <a:r>
                  <a:rPr lang="en-US" sz="2000" dirty="0" smtClean="0"/>
                  <a:t>“If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</m:d>
                      </m:e>
                      <m:sup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≥</m:t>
                    </m:r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𝜖</m:t>
                        </m:r>
                      </m:e>
                    </m:d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𝑋𝑌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𝑌𝑍</m:t>
                            </m:r>
                          </m:sub>
                        </m:sSub>
                      </m:e>
                    </m:d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⋅</m:t>
                    </m:r>
                    <m:d>
                      <m:dPr>
                        <m:begChr m:val="|"/>
                        <m:endChr m:val="|"/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𝑋𝑍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sz="2000" dirty="0" smtClean="0"/>
                  <a:t> then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000" dirty="0" smtClean="0"/>
                  <a:t> close to a product set.</a:t>
                </a:r>
              </a:p>
              <a:p>
                <a:pPr lvl="1"/>
                <a:r>
                  <a:rPr lang="en-US" sz="2000" dirty="0" err="1" smtClean="0"/>
                  <a:t>Kopparty-Rossman</a:t>
                </a:r>
                <a:r>
                  <a:rPr lang="en-US" sz="2000" dirty="0" smtClean="0"/>
                  <a:t>: Graph Homomorphism counting</a:t>
                </a:r>
              </a:p>
              <a:p>
                <a:pPr lvl="1"/>
                <a:r>
                  <a:rPr lang="en-US" sz="2000" dirty="0" smtClean="0"/>
                  <a:t>Gilmer: Union-Set conjecture</a:t>
                </a:r>
              </a:p>
              <a:p>
                <a:pPr lvl="1"/>
                <a:r>
                  <a:rPr lang="en-US" sz="2000" dirty="0" smtClean="0"/>
                  <a:t>…</a:t>
                </a:r>
              </a:p>
            </p:txBody>
          </p:sp>
        </mc:Choice>
        <mc:Fallback xmlns="">
          <p:sp>
            <p:nvSpPr>
              <p:cNvPr id="3" name="Content Placeholder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74" t="-11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Dec 14, 2023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Jaikumar and Entropy Method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8D37E44-2608-4BD3-AD34-8CF8B154208A}" type="slidenum">
              <a:rPr lang="ar-SA" smtClean="0"/>
              <a:pPr>
                <a:defRPr/>
              </a:pPr>
              <a:t>9</a:t>
            </a:fld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69686" y="1897759"/>
            <a:ext cx="6997700" cy="1065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922388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XPOINTINIT" val=""/>
  <p:tag name="USEAMSFONTS" val="True"/>
  <p:tag name="EMBEDFONTS" val="False"/>
  <p:tag name="USEBOLDAMS" val="False"/>
  <p:tag name="DEFAULTDISPLAYSOURCE" val="\documentclass{slides}\pagestyle{empty}&#10;\begin{document}&#10;&#10;\end{document}&#10;"/>
  <p:tag name="TEX2PS" val="latex $(base).tex; dvips -D $(res) -E -o $(base).ps $(base).dvi"/>
  <p:tag name="TEX2PSBATCH" val="latex --interaction=nonstopmode $(base).tex; dvips -D $(res) -E -o $(base).ps $(base).dvi"/>
  <p:tag name="DEFAULTFONTSIZE" val="10"/>
  <p:tag name="DEFAULTBITMAP" val="pngmono"/>
  <p:tag name="DEFAULTBLEND" val="False"/>
  <p:tag name="DEFAULTTRANSPARENT" val="False"/>
  <p:tag name="DEFAULTWORKAROUNDTRANSPARENCYBUG" val="False"/>
  <p:tag name="DEFAULTRESOLUTION" val="1200"/>
  <p:tag name="DEFAULTWIDTH" val="348"/>
  <p:tag name="DEFAULTHEIGHT" val="278"/>
  <p:tag name="DEFAULTMAGNIFICATION" val="2"/>
  <p:tag name="PREAMBLE" val="\documentclass{article}&#10;\pagestyle{empty}&#10;\usepackage{xspace,amssymb,amsfonts,amsmath}&#10;\usepackage{color}&#10;\usepackage{TeX4PPT}&#10;\color[rgb]{0,0,0}&#10;\usepackage{amsfonts}&#10;\newcommand{\F}{{\mathbb F}}&#10;\newcommand{\Z}{{\mathbb Z}}&#10;\newcommand{\mm}[1]{{\color[rgb]{0,0.5,0}$#1$}}&#10;"/>
  <p:tag name="MAGPC" val="260"/>
  <p:tag name="FONTSIZE" val="20"/>
</p:tagLst>
</file>

<file path=ppt/theme/theme1.xml><?xml version="1.0" encoding="utf-8"?>
<a:theme xmlns:a="http://schemas.openxmlformats.org/drawingml/2006/main" name="Textured">
  <a:themeElements>
    <a:clrScheme name="Textured 13">
      <a:dk1>
        <a:srgbClr val="003366"/>
      </a:dk1>
      <a:lt1>
        <a:srgbClr val="FFFF4F"/>
      </a:lt1>
      <a:dk2>
        <a:srgbClr val="000520"/>
      </a:dk2>
      <a:lt2>
        <a:srgbClr val="E5FFFF"/>
      </a:lt2>
      <a:accent1>
        <a:srgbClr val="179901"/>
      </a:accent1>
      <a:accent2>
        <a:srgbClr val="66FF33"/>
      </a:accent2>
      <a:accent3>
        <a:srgbClr val="AAAAAB"/>
      </a:accent3>
      <a:accent4>
        <a:srgbClr val="DADA42"/>
      </a:accent4>
      <a:accent5>
        <a:srgbClr val="ABCAAA"/>
      </a:accent5>
      <a:accent6>
        <a:srgbClr val="5CE72D"/>
      </a:accent6>
      <a:hlink>
        <a:srgbClr val="00CCFF"/>
      </a:hlink>
      <a:folHlink>
        <a:srgbClr val="FFCC00"/>
      </a:folHlink>
    </a:clrScheme>
    <a:fontScheme name="Textured">
      <a:majorFont>
        <a:latin typeface="Verdana"/>
        <a:ea typeface=""/>
        <a:cs typeface="Arial"/>
      </a:majorFont>
      <a:minorFont>
        <a:latin typeface="Verdana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9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AAAD2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0">
        <a:dk1>
          <a:srgbClr val="003366"/>
        </a:dk1>
        <a:lt1>
          <a:srgbClr val="FFFFFF"/>
        </a:lt1>
        <a:dk2>
          <a:srgbClr val="0101AB"/>
        </a:dk2>
        <a:lt2>
          <a:srgbClr val="E5FFFF"/>
        </a:lt2>
        <a:accent1>
          <a:srgbClr val="179901"/>
        </a:accent1>
        <a:accent2>
          <a:srgbClr val="FFFF00"/>
        </a:accent2>
        <a:accent3>
          <a:srgbClr val="AAAAD2"/>
        </a:accent3>
        <a:accent4>
          <a:srgbClr val="DADADA"/>
        </a:accent4>
        <a:accent5>
          <a:srgbClr val="ABCAAA"/>
        </a:accent5>
        <a:accent6>
          <a:srgbClr val="E7E700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1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FBA1FB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E391E3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2">
        <a:dk1>
          <a:srgbClr val="003366"/>
        </a:dk1>
        <a:lt1>
          <a:srgbClr val="FFFF4F"/>
        </a:lt1>
        <a:dk2>
          <a:srgbClr val="010E51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B3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13">
        <a:dk1>
          <a:srgbClr val="003366"/>
        </a:dk1>
        <a:lt1>
          <a:srgbClr val="FFFF4F"/>
        </a:lt1>
        <a:dk2>
          <a:srgbClr val="000520"/>
        </a:dk2>
        <a:lt2>
          <a:srgbClr val="E5FFFF"/>
        </a:lt2>
        <a:accent1>
          <a:srgbClr val="179901"/>
        </a:accent1>
        <a:accent2>
          <a:srgbClr val="66FF33"/>
        </a:accent2>
        <a:accent3>
          <a:srgbClr val="AAAAAB"/>
        </a:accent3>
        <a:accent4>
          <a:srgbClr val="DADA42"/>
        </a:accent4>
        <a:accent5>
          <a:srgbClr val="ABCAAA"/>
        </a:accent5>
        <a:accent6>
          <a:srgbClr val="5CE72D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Custom Design">
  <a:themeElements>
    <a:clrScheme name="2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2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3_Custom Design">
  <a:themeElements>
    <a:clrScheme name="3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3_Custom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381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742950" marR="0" indent="-285750" algn="ctr" defTabSz="914400" rtl="0" eaLnBrk="1" fontAlgn="base" latinLnBrk="0" hangingPunct="1">
          <a:lnSpc>
            <a:spcPct val="100000"/>
          </a:lnSpc>
          <a:spcBef>
            <a:spcPct val="20000"/>
          </a:spcBef>
          <a:spcAft>
            <a:spcPct val="0"/>
          </a:spcAft>
          <a:buClr>
            <a:schemeClr val="folHlink"/>
          </a:buClr>
          <a:buSzPct val="65000"/>
          <a:buFont typeface="Wingdings" pitchFamily="2" charset="2"/>
          <a:buChar char="n"/>
          <a:tabLst/>
          <a:defRPr kumimoji="0" lang="he-IL" altLang="en-US" sz="2000" b="0" i="0" u="none" strike="noStrike" cap="none" normalizeH="0" baseline="0" smtClean="0">
            <a:ln>
              <a:noFill/>
            </a:ln>
            <a:solidFill>
              <a:srgbClr val="990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Verdana" pitchFamily="34" charset="0"/>
            <a:cs typeface="Arial" charset="0"/>
          </a:defRPr>
        </a:defPPr>
      </a:lstStyle>
    </a:lnDef>
  </a:objectDefaults>
  <a:extraClrSchemeLst>
    <a:extraClrScheme>
      <a:clrScheme name="3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3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3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Textured</Template>
  <TotalTime>57042</TotalTime>
  <Words>2109</Words>
  <Application>Microsoft Office PowerPoint</Application>
  <PresentationFormat>On-screen Show (4:3)</PresentationFormat>
  <Paragraphs>162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Arial</vt:lpstr>
      <vt:lpstr>Wingdings</vt:lpstr>
      <vt:lpstr>Verdana</vt:lpstr>
      <vt:lpstr>Tahoma</vt:lpstr>
      <vt:lpstr>Cambria Math</vt:lpstr>
      <vt:lpstr>Textured</vt:lpstr>
      <vt:lpstr>Custom Design</vt:lpstr>
      <vt:lpstr>1_Custom Design</vt:lpstr>
      <vt:lpstr>2_Custom Design</vt:lpstr>
      <vt:lpstr>3_Custom Design</vt:lpstr>
      <vt:lpstr>PowerPoint Presentation</vt:lpstr>
      <vt:lpstr>The key paper:</vt:lpstr>
      <vt:lpstr>This talk:</vt:lpstr>
      <vt:lpstr>Shearer’s Lemma (in 3d)</vt:lpstr>
      <vt:lpstr>The Jaikumar Proof</vt:lpstr>
      <vt:lpstr>The Jaikumar Proof</vt:lpstr>
      <vt:lpstr>The Jaikumar Proof</vt:lpstr>
      <vt:lpstr>The Jaikumar Proof</vt:lpstr>
      <vt:lpstr>Impact of the Jaikumar Proof</vt:lpstr>
      <vt:lpstr>Part 2: Homomorphism Counting</vt:lpstr>
      <vt:lpstr>The entropy proof</vt:lpstr>
      <vt:lpstr>Part 3: Union-closed families</vt:lpstr>
      <vt:lpstr>Union-Closed Families (contd.)</vt:lpstr>
      <vt:lpstr>Conclusion</vt:lpstr>
      <vt:lpstr>Thank You!</vt:lpstr>
    </vt:vector>
  </TitlesOfParts>
  <Company>MIT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</dc:title>
  <dc:creator>Madhu</dc:creator>
  <cp:lastModifiedBy>Madhu Sudan</cp:lastModifiedBy>
  <cp:revision>1975</cp:revision>
  <cp:lastPrinted>2001-06-13T20:26:27Z</cp:lastPrinted>
  <dcterms:created xsi:type="dcterms:W3CDTF">2001-06-13T15:36:44Z</dcterms:created>
  <dcterms:modified xsi:type="dcterms:W3CDTF">2023-12-10T06:53:14Z</dcterms:modified>
</cp:coreProperties>
</file>