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embedTrueTypeFonts="1">
  <p:sldMasterIdLst>
    <p:sldMasterId id="2147483651" r:id="rId1"/>
    <p:sldMasterId id="2147483653" r:id="rId2"/>
    <p:sldMasterId id="2147483654" r:id="rId3"/>
    <p:sldMasterId id="2147483655" r:id="rId4"/>
    <p:sldMasterId id="2147483656" r:id="rId5"/>
  </p:sldMasterIdLst>
  <p:notesMasterIdLst>
    <p:notesMasterId r:id="rId37"/>
  </p:notesMasterIdLst>
  <p:handoutMasterIdLst>
    <p:handoutMasterId r:id="rId38"/>
  </p:handoutMasterIdLst>
  <p:sldIdLst>
    <p:sldId id="943" r:id="rId6"/>
    <p:sldId id="993" r:id="rId7"/>
    <p:sldId id="994" r:id="rId8"/>
    <p:sldId id="996" r:id="rId9"/>
    <p:sldId id="1028" r:id="rId10"/>
    <p:sldId id="1029" r:id="rId11"/>
    <p:sldId id="1030" r:id="rId12"/>
    <p:sldId id="1031" r:id="rId13"/>
    <p:sldId id="1032" r:id="rId14"/>
    <p:sldId id="1033" r:id="rId15"/>
    <p:sldId id="1034" r:id="rId16"/>
    <p:sldId id="1035" r:id="rId17"/>
    <p:sldId id="997" r:id="rId18"/>
    <p:sldId id="998" r:id="rId19"/>
    <p:sldId id="999" r:id="rId20"/>
    <p:sldId id="1036" r:id="rId21"/>
    <p:sldId id="926" r:id="rId22"/>
    <p:sldId id="927" r:id="rId23"/>
    <p:sldId id="1021" r:id="rId24"/>
    <p:sldId id="1017" r:id="rId25"/>
    <p:sldId id="1018" r:id="rId26"/>
    <p:sldId id="1022" r:id="rId27"/>
    <p:sldId id="1019" r:id="rId28"/>
    <p:sldId id="1020" r:id="rId29"/>
    <p:sldId id="1026" r:id="rId30"/>
    <p:sldId id="1024" r:id="rId31"/>
    <p:sldId id="1025" r:id="rId32"/>
    <p:sldId id="1037" r:id="rId33"/>
    <p:sldId id="1008" r:id="rId34"/>
    <p:sldId id="1027" r:id="rId35"/>
    <p:sldId id="992" r:id="rId36"/>
  </p:sldIdLst>
  <p:sldSz cx="9144000" cy="6858000" type="screen4x3"/>
  <p:notesSz cx="7315200" cy="9601200"/>
  <p:embeddedFontLst>
    <p:embeddedFont>
      <p:font typeface="Verdana" panose="020B0604030504040204" pitchFamily="34" charset="0"/>
      <p:regular r:id="rId39"/>
      <p:bold r:id="rId40"/>
      <p:italic r:id="rId41"/>
      <p:boldItalic r:id="rId42"/>
    </p:embeddedFont>
    <p:embeddedFont>
      <p:font typeface="Tahoma" panose="020B0604030504040204" pitchFamily="34" charset="0"/>
      <p:regular r:id="rId43"/>
      <p:bold r:id="rId44"/>
    </p:embeddedFont>
    <p:embeddedFont>
      <p:font typeface="Cambria Math" panose="02040503050406030204" pitchFamily="18" charset="0"/>
      <p:regular r:id="rId45"/>
    </p:embeddedFont>
  </p:embeddedFontLst>
  <p:custDataLst>
    <p:tags r:id="rId46"/>
  </p:custDataLst>
  <p:defaultTextStyle>
    <a:defPPr>
      <a:defRPr lang="he-IL"/>
    </a:defPPr>
    <a:lvl1pPr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42">
          <p15:clr>
            <a:srgbClr val="A4A3A4"/>
          </p15:clr>
        </p15:guide>
        <p15:guide id="2" pos="5759">
          <p15:clr>
            <a:srgbClr val="A4A3A4"/>
          </p15:clr>
        </p15:guide>
        <p15:guide id="3" pos="7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4EE00"/>
    <a:srgbClr val="A50021"/>
    <a:srgbClr val="FF0066"/>
    <a:srgbClr val="FFFF00"/>
    <a:srgbClr val="CC00CC"/>
    <a:srgbClr val="FF7C80"/>
    <a:srgbClr val="FF5050"/>
    <a:srgbClr val="CC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90" autoAdjust="0"/>
    <p:restoredTop sz="98110" autoAdjust="0"/>
  </p:normalViewPr>
  <p:slideViewPr>
    <p:cSldViewPr snapToGrid="0">
      <p:cViewPr varScale="1">
        <p:scale>
          <a:sx n="87" d="100"/>
          <a:sy n="87" d="100"/>
        </p:scale>
        <p:origin x="1128" y="58"/>
      </p:cViewPr>
      <p:guideLst>
        <p:guide orient="horz" pos="742"/>
        <p:guide pos="5759"/>
        <p:guide pos="78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16" y="66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92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908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1938"/>
            <a:ext cx="318928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51938"/>
            <a:ext cx="31908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86A0F671-5077-4EA7-A105-FA41040BD6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8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57589B8-8CBB-41A9-BE14-DD9A440B2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59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0D2AA-656F-4642-9017-6F0D1964C9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472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9EBB-887E-4468-9690-836EFFFCC3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405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9E8F0-4DB3-401B-AC95-E692E6A899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179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1AD9-838D-4E9D-B619-4CD7511E1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088F-C838-4358-87C3-A3D44F8D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2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DF0DC-E059-4EDD-9997-B0A4A5DFF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6AF1A-4B99-43DD-A7EE-A5A1B0FAD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A5B4-A86C-429C-B46F-2AAE1B379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9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6A35-340D-4ACE-930B-B32E5E5FC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4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0106F-024E-4FA6-9338-136AC729E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3A58-57A3-4ED4-8AD7-D6ED6B6EE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245225"/>
            <a:ext cx="2003367" cy="476250"/>
          </a:xfrm>
        </p:spPr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>
                <a:lvl1pPr>
                  <a:defRPr dirty="0" smtClean="0">
                    <a:solidFill>
                      <a:srgbClr val="00B050"/>
                    </a:solidFill>
                  </a:defRPr>
                </a:lvl1pPr>
              </a:lstStyle>
              <a:p>
                <a:pPr>
                  <a:defRPr/>
                </a:pPr>
                <a:r>
                  <a:rPr lang="en-US"/>
                  <a:t>WAC 2023: Low Degree Testing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700" y="6245225"/>
            <a:ext cx="1369686" cy="476250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D8D37E44-2608-4BD3-AD34-8CF8B154208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8216443" y="6244313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of </a:t>
            </a:r>
            <a:r>
              <a:rPr lang="en-US" dirty="0" smtClean="0">
                <a:solidFill>
                  <a:srgbClr val="00B050"/>
                </a:solidFill>
              </a:rPr>
              <a:t>31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5623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247D-984C-459E-B20A-2ACD5853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67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2B6D-2559-465F-BDBA-83E6361AD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80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D5CB-C021-4C71-98E6-017A2217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84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08CA-26F4-404F-A4A8-ED55A399A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79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640D-D1A4-4D68-BA42-83E6102E6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28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34D7A-A55F-4EEB-A1EA-3AE1E70D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16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37D7-A57E-4522-A42B-DC9817CB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69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B46C-ED18-4A1F-9727-DD20E840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5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CF220-BC20-4D1E-97D5-924948A5D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081CF-2832-4C95-B436-E6474F40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9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0196-D9B9-4E6C-9D75-74B73F70A5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8712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134E-B5A7-4BA2-85D0-AF2CC720C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0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3515-C236-4105-BAB5-9BE5B1AA8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3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B648-656C-4E3E-A14D-BA5E8B42F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9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00898-6297-49B1-AD67-B664D05B0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25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9132-6812-4406-901F-D4278F538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0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E18B-5E41-4BF0-8463-245FEA0AF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4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034D-9180-4F88-A04E-2EFAD46C0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0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2A6F0-0458-4EC4-ADC1-121A5031D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54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023E-1A4B-4521-B2C1-1CF2CA42F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16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9150-B7B7-4EAD-9169-165D6E866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4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7E16-17C4-42ED-8673-38B0951D0D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59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BDF9-169D-4770-9DAD-1DB31F25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5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18481-FA37-46B0-A580-CDB76FE8E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87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73F4-62BD-4B69-90FF-F3C76A2CB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36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2102-BA69-4283-9E97-E46F0BD1C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56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D066-02D0-4E08-A417-5608BF1B1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22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6B1F-B383-41C4-8D1E-78CBB8F20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52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D38D0-A1A3-4EA8-BB9A-B3D0C2FCF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2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9698-B0BA-4202-B61C-311F3AB00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02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0B2B-7291-4104-8371-35C0F437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F225-3130-4589-A5F8-DEA6DE7DE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2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FC13-88C1-43A3-BD31-B414CFD3A1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207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5F80-1547-426B-BD67-7865A275F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42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6415-379C-44B4-B6D3-8517701B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6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931C4-B01E-4250-91C6-A072512F2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83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A3EB-5FAF-44A0-BEA8-19E49AD94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3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B353-56ED-400A-84F6-B2A9D010B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1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064F-72CC-4A72-84B6-1F39D114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E91AC-90A8-457D-B8CE-F934FCCC70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91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5"/>
              <p:cNvSpPr>
                <a:spLocks noGrp="1" noChangeArrowheads="1"/>
              </p:cNvSpPr>
              <p:nvPr>
                <p:ph type="ftr" sz="quarter" idx="11"/>
              </p:nvPr>
            </p:nvSpPr>
            <p:spPr>
              <a:ln/>
            </p:spPr>
            <p:txBody>
              <a:bodyPr/>
              <a:lstStyle>
                <a:lvl1pPr>
                  <a:defRPr>
                    <a:solidFill>
                      <a:srgbClr val="00B050"/>
                    </a:solidFill>
                  </a:defRPr>
                </a:lvl1pPr>
              </a:lstStyle>
              <a:p>
                <a:pPr>
                  <a:defRPr/>
                </a:pPr>
                <a:r>
                  <a:rPr lang="en-US"/>
                  <a:t>WAC 2023: Low Degree Testing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7700" y="6245225"/>
            <a:ext cx="1344634" cy="476250"/>
          </a:xfrm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229AB520-FB2E-415E-9D73-CF3F5F3F1466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8199154" y="6247313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of 26</a:t>
            </a:r>
          </a:p>
        </p:txBody>
      </p:sp>
    </p:spTree>
    <p:extLst>
      <p:ext uri="{BB962C8B-B14F-4D97-AF65-F5344CB8AC3E}">
        <p14:creationId xmlns:p14="http://schemas.microsoft.com/office/powerpoint/2010/main" val="34268051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DD4F1-E444-4C25-A1F7-4F043B22CC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36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47A6E-CD3A-49EA-9AA5-9E2785FDD2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634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7100" y="6245225"/>
            <a:ext cx="4748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77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5C9926AC-F85C-4C39-ABBE-8613D3B569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rgbClr val="9933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8475" y="62611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77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4C3F7DB2-80F4-49B3-AF05-F9D00078F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77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0DCE77E-A328-40EE-9980-0A3D0AE14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77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77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DE9E13B-7F99-4118-B965-7B6E8FAD1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Aug 14-16, 2023</a:t>
            </a:r>
            <a:endParaRPr lang="en-US"/>
          </a:p>
        </p:txBody>
      </p:sp>
      <p:sp>
        <p:nvSpPr>
          <p:cNvPr id="77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WAC 2023: Low Degree Testing</a:t>
            </a:r>
          </a:p>
        </p:txBody>
      </p:sp>
      <p:sp>
        <p:nvSpPr>
          <p:cNvPr id="77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C9950FC9-C2E5-4BF4-93E9-F9B4FFC15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26ECB-C7B6-464E-84A6-5182CCAD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202145C3-7E35-425F-B4DB-FCFF145753D5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/>
                  <a:t>WAC 2023: Low Degree Testing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202145C3-7E35-425F-B4DB-FCFF145753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F0F45-C19C-499F-B7E7-EC61E696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76BDCF9A-A676-4B0A-8606-FB961D64D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61" y="1785464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>
                <a:effectLst/>
              </a:rPr>
              <a:t>Low Degree Testing</a:t>
            </a:r>
            <a:endParaRPr lang="en-US" sz="2800" b="1" dirty="0">
              <a:solidFill>
                <a:srgbClr val="A50021"/>
              </a:solidFill>
              <a:effectLst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DE413D75-8639-4939-AB8A-610084326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512" y="3327618"/>
            <a:ext cx="3348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err="1">
                <a:solidFill>
                  <a:srgbClr val="9900CC"/>
                </a:solidFill>
                <a:effectLst/>
                <a:latin typeface="Tahoma" pitchFamily="34" charset="0"/>
              </a:rPr>
              <a:t>Madhu</a:t>
            </a:r>
            <a:r>
              <a:rPr lang="en-US" sz="2800" b="1" dirty="0">
                <a:solidFill>
                  <a:srgbClr val="9900CC"/>
                </a:solidFill>
                <a:effectLst/>
                <a:latin typeface="Tahoma" pitchFamily="34" charset="0"/>
              </a:rPr>
              <a:t> Sudan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Tahoma" pitchFamily="34" charset="0"/>
              </a:rPr>
              <a:t>Harvard University</a:t>
            </a:r>
          </a:p>
        </p:txBody>
      </p:sp>
    </p:spTree>
    <p:extLst>
      <p:ext uri="{BB962C8B-B14F-4D97-AF65-F5344CB8AC3E}">
        <p14:creationId xmlns:p14="http://schemas.microsoft.com/office/powerpoint/2010/main" val="556419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287CB-2F7E-1CF2-66BF-2A50F4C3C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Linearity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989E17-4B73-602F-44AF-42FFA52E50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5884" y="1371600"/>
                <a:ext cx="8645236" cy="4724400"/>
              </a:xfrm>
            </p:spPr>
            <p:txBody>
              <a:bodyPr/>
              <a:lstStyle/>
              <a:p>
                <a:r>
                  <a:rPr lang="en-US" dirty="0"/>
                  <a:t>First studied in [</a:t>
                </a:r>
                <a:r>
                  <a:rPr lang="en-US" sz="1800" dirty="0"/>
                  <a:t>Gemmell-Lipton-Rubinfeld-S.-</a:t>
                </a:r>
                <a:r>
                  <a:rPr lang="en-US" sz="1800" dirty="0" err="1"/>
                  <a:t>Wigderson</a:t>
                </a:r>
                <a:r>
                  <a:rPr lang="en-US" dirty="0"/>
                  <a:t>]:</a:t>
                </a:r>
              </a:p>
              <a:p>
                <a:r>
                  <a:rPr lang="en-US" dirty="0"/>
                  <a:t>Proof 1 Extends: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/>
                  <a:t> is of deg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𝑖𝑏</m:t>
                            </m:r>
                          </m:e>
                        </m:d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dirty="0"/>
                  <a:t>Leads to natural test: #Queries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Can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Vote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Can prove the magic identity: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Vote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Vote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Rej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Independent of the number of variables!!</a:t>
                </a:r>
              </a:p>
              <a:p>
                <a:pPr lvl="1"/>
                <a:r>
                  <a:rPr lang="en-US" dirty="0"/>
                  <a:t>Actually …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… thanks to [Sasha Shen]!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989E17-4B73-602F-44AF-42FFA52E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884" y="1371600"/>
                <a:ext cx="8645236" cy="4724400"/>
              </a:xfrm>
              <a:blipFill>
                <a:blip r:embed="rId2"/>
                <a:stretch>
                  <a:fillRect l="-353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A595A-1720-9685-6F27-FD736BDC4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6B487-5E0E-2822-538B-7A8DED2F3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WAC 2023: Low Degree Testing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90420-D723-A031-E145-2C5F5529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1970D6-D328-39CF-90D2-9DB601F71B91}"/>
                  </a:ext>
                </a:extLst>
              </p:cNvPr>
              <p:cNvSpPr txBox="1"/>
              <p:nvPr/>
            </p:nvSpPr>
            <p:spPr>
              <a:xfrm>
                <a:off x="1492134" y="2150225"/>
                <a:ext cx="426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1970D6-D328-39CF-90D2-9DB601F71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134" y="2150225"/>
                <a:ext cx="426720" cy="400110"/>
              </a:xfrm>
              <a:prstGeom prst="rect">
                <a:avLst/>
              </a:prstGeom>
              <a:blipFill>
                <a:blip r:embed="rId3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198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State of Knowledge in ‘91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Have a low degree test …</a:t>
                </a:r>
              </a:p>
              <a:p>
                <a:r>
                  <a:rPr lang="en-US" dirty="0" smtClean="0"/>
                  <a:t>Analysis OK-</a:t>
                </a:r>
                <a:r>
                  <a:rPr lang="en-US" dirty="0" err="1" smtClean="0"/>
                  <a:t>ish</a:t>
                </a:r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Rej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No geometry</a:t>
                </a:r>
              </a:p>
              <a:p>
                <a:r>
                  <a:rPr lang="en-US" dirty="0"/>
                  <a:t>N</a:t>
                </a:r>
                <a:r>
                  <a:rPr lang="en-US" dirty="0" smtClean="0"/>
                  <a:t>o symmetry</a:t>
                </a:r>
              </a:p>
              <a:p>
                <a:r>
                  <a:rPr lang="en-US" dirty="0" smtClean="0"/>
                  <a:t>No intuition 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WAC 2023: Low Degree Testing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10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‘91-’92: </a:t>
            </a:r>
            <a:r>
              <a:rPr lang="en-US" dirty="0" err="1" smtClean="0"/>
              <a:t>Rubinfeld</a:t>
            </a:r>
            <a:r>
              <a:rPr lang="en-US" dirty="0" smtClean="0"/>
              <a:t>-S, ALMSS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4213"/>
                <a:ext cx="8229600" cy="4724400"/>
              </a:xfrm>
            </p:spPr>
            <p:txBody>
              <a:bodyPr/>
              <a:lstStyle/>
              <a:p>
                <a:r>
                  <a:rPr lang="en-US" b="0" dirty="0" smtClean="0"/>
                  <a:t>Tests </a:t>
                </a:r>
                <a:r>
                  <a:rPr lang="en-US" dirty="0" smtClean="0"/>
                  <a:t>rely</a:t>
                </a:r>
                <a:r>
                  <a:rPr lang="en-US" b="0" dirty="0" smtClean="0"/>
                  <a:t> on the fact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b="0" dirty="0" smtClean="0"/>
                  <a:t> restricted to affine subspace (line)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b="0" i="0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does not increase in degree.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≔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affine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: </m:t>
                            </m:r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dim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Fact: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Rej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In fact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 more important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Rej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 …</a:t>
                </a:r>
              </a:p>
              <a:p>
                <a:pPr lvl="1"/>
                <a:r>
                  <a:rPr lang="en-US" dirty="0" smtClean="0"/>
                  <a:t>Corresponds to query complexity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b="0" dirty="0" smtClean="0"/>
                  <a:t> but morally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Question [ALMSS]: </a:t>
                </a:r>
                <a:r>
                  <a:rPr lang="en-US" dirty="0"/>
                  <a:t>I</a:t>
                </a:r>
                <a:r>
                  <a:rPr lang="en-US" b="0" dirty="0" smtClean="0"/>
                  <a:t>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one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dirty="0" smtClean="0"/>
                  <a:t>?</a:t>
                </a:r>
              </a:p>
              <a:p>
                <a:r>
                  <a:rPr lang="en-US" dirty="0" smtClean="0"/>
                  <a:t>[RS]: Yes, provided this is true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r>
                  <a:rPr lang="en-US" dirty="0" smtClean="0"/>
                  <a:t>[Arora-</a:t>
                </a:r>
                <a:r>
                  <a:rPr lang="en-US" dirty="0" err="1" smtClean="0"/>
                  <a:t>Safra</a:t>
                </a:r>
                <a:r>
                  <a:rPr lang="en-US" dirty="0" smtClean="0"/>
                  <a:t>]: It is true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 smtClean="0"/>
                  <a:t>  !</a:t>
                </a:r>
              </a:p>
              <a:p>
                <a:r>
                  <a:rPr lang="en-US" dirty="0" err="1" smtClean="0"/>
                  <a:t>Thm</a:t>
                </a:r>
                <a:r>
                  <a:rPr lang="en-US" dirty="0" smtClean="0"/>
                  <a:t> [ALMSS]: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one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endParaRPr lang="en-US" b="0" dirty="0" smtClean="0"/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4213"/>
                <a:ext cx="8229600" cy="4724400"/>
              </a:xfrm>
              <a:blipFill>
                <a:blip r:embed="rId2"/>
                <a:stretch>
                  <a:fillRect l="-370" t="-1290" b="-13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WAC 2023: Low Degree Testing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07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5B142-7ADB-52E0-1162-485A43DE0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 and PCPs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B982E4-0897-097A-E98B-B02E9856EB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PCP: Format for proving general statements (e.g.,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3-colorable”) verifiable by few queries.</a:t>
                </a:r>
              </a:p>
              <a:p>
                <a:r>
                  <a:rPr lang="en-US" dirty="0"/>
                  <a:t>Initial constructions + currently best-known constructions: Depend on polynomials and low-degree testing.</a:t>
                </a:r>
              </a:p>
              <a:p>
                <a:r>
                  <a:rPr lang="en-US" dirty="0"/>
                  <a:t>Why polynomials?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Polynomials are error-correcting codes!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Polynomial are expressive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B982E4-0897-097A-E98B-B02E9856EB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CF9BC-FC3D-8AD4-6975-FE86E1D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AF602-EB5E-F3C6-F9FF-E9958BD30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WAC 2023: Low Degree Testing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C6824-6F89-7E7E-76D5-6126F93E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48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ound of sand&#10;&#10;Description automatically generated with low confidence">
            <a:extLst>
              <a:ext uri="{FF2B5EF4-FFF2-40B4-BE49-F238E27FC236}">
                <a16:creationId xmlns:a16="http://schemas.microsoft.com/office/drawing/2014/main" id="{BA7820C7-44E6-47B0-A86D-35A21020D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9870"/>
            <a:ext cx="8423753" cy="55877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198A9D-AFA8-4852-9FD4-D2EF3580B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 = Walls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A5E36-DD20-4C23-862E-61FFB3F92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Data/Proof </a:t>
            </a:r>
            <a:r>
              <a:rPr lang="en-US" dirty="0"/>
              <a:t>= zillions of bits … </a:t>
            </a:r>
            <a:r>
              <a:rPr lang="en-US" sz="2000" dirty="0"/>
              <a:t>each bit acting independently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F6CCA-A4F9-46EB-91D4-61A7AEADA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CB3DCEF5-FDF5-4E36-AB61-E5C54A7D8823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/>
                  <a:t>WAC 2023: Low Degree Testing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CB3DCEF5-FDF5-4E36-AB61-E5C54A7D88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3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2F6DB-6263-463E-BE0C-5DB8D500D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10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98A9D-AFA8-4852-9FD4-D2EF3580B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Polynomials = walls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A5E36-DD20-4C23-862E-61FFB3F92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Proof </a:t>
            </a:r>
            <a:r>
              <a:rPr lang="en-US" dirty="0"/>
              <a:t>= zillions of bits … </a:t>
            </a:r>
            <a:r>
              <a:rPr lang="en-US" sz="2000" dirty="0"/>
              <a:t>each bit acting independently</a:t>
            </a:r>
            <a:endParaRPr lang="en-US" dirty="0"/>
          </a:p>
          <a:p>
            <a:r>
              <a:rPr lang="en-US" dirty="0" smtClean="0"/>
              <a:t>Polynomial </a:t>
            </a:r>
            <a:r>
              <a:rPr lang="en-US" dirty="0"/>
              <a:t>= glue that binds them together.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F6CCA-A4F9-46EB-91D4-61A7AEADA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CB3DCEF5-FDF5-4E36-AB61-E5C54A7D8823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/>
                  <a:t>WAC 2023: Low Degree Testing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CB3DCEF5-FDF5-4E36-AB61-E5C54A7D88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2F6DB-6263-463E-BE0C-5DB8D500D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032112-7408-42C1-A925-89C70DAF8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2295636"/>
            <a:ext cx="6268909" cy="418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32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Analogy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Inspecting a building:</a:t>
                </a:r>
              </a:p>
              <a:p>
                <a:pPr lvl="1"/>
                <a:r>
                  <a:rPr lang="en-US" dirty="0"/>
                  <a:t>“Building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 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atoms”</a:t>
                </a:r>
              </a:p>
              <a:p>
                <a:pPr lvl="1"/>
                <a:r>
                  <a:rPr lang="en-US" dirty="0"/>
                  <a:t>“Building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 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rooms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 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walls”</a:t>
                </a:r>
              </a:p>
              <a:p>
                <a:r>
                  <a:rPr lang="en-US" dirty="0"/>
                  <a:t>Former view: </a:t>
                </a:r>
              </a:p>
              <a:p>
                <a:pPr lvl="1"/>
                <a:r>
                  <a:rPr lang="en-US" dirty="0"/>
                  <a:t>Verifying stability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-checks.</a:t>
                </a:r>
              </a:p>
              <a:p>
                <a:r>
                  <a:rPr lang="en-US" dirty="0"/>
                  <a:t>Latter view:</a:t>
                </a:r>
              </a:p>
              <a:p>
                <a:pPr lvl="1"/>
                <a:r>
                  <a:rPr lang="en-US" dirty="0"/>
                  <a:t>Verifying stability takes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-checks +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-”stability of wall-checks”.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Polynomials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≡</m:t>
                    </m:r>
                  </m:oMath>
                </a14:m>
                <a:r>
                  <a:rPr lang="en-US" dirty="0"/>
                  <a:t> Walls!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WAC 2023: Low Degree Testing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78254" y="1786803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l" eaLnBrk="0" hangingPunct="0">
              <a:buNone/>
            </a:pPr>
            <a:r>
              <a:rPr 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…    OR</a:t>
            </a:r>
          </a:p>
        </p:txBody>
      </p:sp>
    </p:spTree>
    <p:extLst>
      <p:ext uri="{BB962C8B-B14F-4D97-AF65-F5344CB8AC3E}">
        <p14:creationId xmlns:p14="http://schemas.microsoft.com/office/powerpoint/2010/main" val="956639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 = Walls?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71600"/>
                <a:ext cx="8520545" cy="4724400"/>
              </a:xfrm>
            </p:spPr>
            <p:txBody>
              <a:bodyPr/>
              <a:lstStyle/>
              <a:p>
                <a:r>
                  <a:rPr lang="en-US" dirty="0"/>
                  <a:t>A (NP-)complete statement:</a:t>
                </a:r>
              </a:p>
              <a:p>
                <a:pPr lvl="1"/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dirty="0"/>
                  <a:t>-colorable.</a:t>
                </a:r>
              </a:p>
              <a:p>
                <a:pPr lvl="1"/>
                <a:r>
                  <a:rPr lang="en-US" dirty="0"/>
                  <a:t>Proof: Coloring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Θ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-</a:t>
                </a:r>
                <a:r>
                  <a:rPr lang="en-US" dirty="0"/>
                  <a:t>bits).</a:t>
                </a:r>
              </a:p>
              <a:p>
                <a:pPr lvl="1"/>
                <a:r>
                  <a:rPr lang="en-US" dirty="0"/>
                  <a:t>Verification: Read entire coloring.</a:t>
                </a:r>
              </a:p>
              <a:p>
                <a:r>
                  <a:rPr lang="en-US" dirty="0"/>
                  <a:t>Equivalent (NP-)complete statement:</a:t>
                </a:r>
              </a:p>
              <a:p>
                <a:pPr lvl="1"/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Φ</m:t>
                    </m:r>
                  </m:oMath>
                </a14:m>
                <a:r>
                  <a:rPr lang="en-US" dirty="0"/>
                  <a:t> local map from poly’s to poly’s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∃</m:t>
                    </m:r>
                  </m:oMath>
                </a14:m>
                <a:r>
                  <a:rPr lang="en-US" dirty="0"/>
                  <a:t> poly’s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𝐵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≡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Verification:</a:t>
                </a:r>
              </a:p>
              <a:p>
                <a:pPr lvl="2"/>
                <a:r>
                  <a:rPr lang="en-US" dirty="0"/>
                  <a:t>Step 1: Test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𝐵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are polynomials</a:t>
                </a:r>
              </a:p>
              <a:p>
                <a:pPr lvl="2"/>
                <a:r>
                  <a:rPr lang="en-US" dirty="0"/>
                  <a:t>Step 2: Verify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for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71600"/>
                <a:ext cx="8520545" cy="4724400"/>
              </a:xfrm>
              <a:blipFill rotWithShape="1">
                <a:blip r:embed="rId2"/>
                <a:stretch>
                  <a:fillRect l="-286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WAC 2023: Low Degree Testing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7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 = Wall -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Reduction from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b="0" dirty="0"/>
                  <a:t>-coloring to polynomial satisfiability [Ben-Sasson-S.’04]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𝒚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               +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⋅(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,−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n-US" b="0" i="1" dirty="0">
                  <a:solidFill>
                    <a:schemeClr val="accent1">
                      <a:lumMod val="75000"/>
                    </a:schemeClr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          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−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WAC 2023: Low Degree Testing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27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Finer questions: Degree vs. Field Size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55712"/>
                <a:ext cx="8229600" cy="4724400"/>
              </a:xfrm>
            </p:spPr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, then </a:t>
                </a:r>
                <a:r>
                  <a:rPr lang="en-US" dirty="0"/>
                  <a:t>d</a:t>
                </a:r>
                <a:r>
                  <a:rPr lang="en-US" dirty="0" smtClean="0"/>
                  <a:t>istance of code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/>
                  <a:t>(want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)</a:t>
                </a:r>
              </a:p>
              <a:p>
                <a:r>
                  <a:rPr lang="en-US" dirty="0" smtClean="0"/>
                  <a:t>Message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b="0" dirty="0" smtClean="0"/>
                  <a:t> ; </a:t>
                </a:r>
                <a:r>
                  <a:rPr lang="en-US" b="0" dirty="0" err="1" smtClean="0"/>
                  <a:t>Codeword</a:t>
                </a:r>
                <a:r>
                  <a:rPr lang="en-US" b="0" dirty="0" smtClean="0"/>
                  <a:t>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r>
                  <a:rPr lang="en-US" dirty="0" smtClean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0" dirty="0" smtClean="0"/>
                  <a:t> (implies PCP blowup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0" dirty="0" smtClean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i="1" dirty="0" smtClean="0"/>
              </a:p>
              <a:p>
                <a:r>
                  <a:rPr lang="en-US" dirty="0" smtClean="0"/>
                  <a:t>ALMSS </a:t>
                </a:r>
                <a:r>
                  <a:rPr lang="en-US" dirty="0" err="1" smtClean="0"/>
                  <a:t>Thm</a:t>
                </a:r>
                <a:r>
                  <a:rPr lang="en-US" dirty="0" smtClean="0"/>
                  <a:t>: Needed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 smtClean="0"/>
                  <a:t> (inherited from [AS])</a:t>
                </a:r>
              </a:p>
              <a:p>
                <a:r>
                  <a:rPr lang="en-US" dirty="0" smtClean="0"/>
                  <a:t>Resolved by </a:t>
                </a:r>
                <a:r>
                  <a:rPr lang="en-US" dirty="0" err="1" smtClean="0"/>
                  <a:t>Polishchuk-Spielman</a:t>
                </a:r>
                <a:r>
                  <a:rPr lang="en-US" dirty="0" smtClean="0"/>
                  <a:t> …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 suffices. </a:t>
                </a:r>
                <a:r>
                  <a:rPr lang="en-US" dirty="0" smtClean="0"/>
                  <a:t>(</a:t>
                </a:r>
                <a:r>
                  <a:rPr lang="en-US" sz="2000" dirty="0" smtClean="0"/>
                  <a:t>Used </a:t>
                </a:r>
                <a:r>
                  <a:rPr lang="en-US" sz="2000" dirty="0" err="1" smtClean="0"/>
                  <a:t>Berlekamp</a:t>
                </a:r>
                <a:r>
                  <a:rPr lang="en-US" sz="2000" dirty="0" smtClean="0"/>
                  <a:t>-Welch decoder, Introduced polynomial method? Derivatives/multiplicity? </a:t>
                </a:r>
                <a:r>
                  <a:rPr lang="en-US" dirty="0" smtClean="0"/>
                  <a:t>)</a:t>
                </a:r>
              </a:p>
              <a:p>
                <a:r>
                  <a:rPr lang="en-US" b="0" dirty="0" smtClean="0"/>
                  <a:t>Aside: Proofs still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0" dirty="0" smtClean="0"/>
                  <a:t>.  Necessary?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55712"/>
                <a:ext cx="8229600" cy="4724400"/>
              </a:xfrm>
              <a:blipFill>
                <a:blip r:embed="rId2"/>
                <a:stretch>
                  <a:fillRect l="-370" r="-1037" b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WAC 2023: Low Degree Testing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48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7F5E-A099-1391-3204-B61163E3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1D34E-B480-55F7-69E8-BFAA95CBF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Mostly … historical tour of the low-degree testing problem: Results, motivations, some proof insights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AF763-812C-CA98-EC8A-CB06F02D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B4C6C-7151-B485-9336-B33C70610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WAC 2023: Low Degree Testing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9EECF-37BE-2616-268C-81EE7FCB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11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Correlations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07831"/>
                <a:ext cx="8229600" cy="4724400"/>
              </a:xfrm>
            </p:spPr>
            <p:txBody>
              <a:bodyPr/>
              <a:lstStyle/>
              <a:p>
                <a:r>
                  <a:rPr lang="en-US" dirty="0" smtClean="0"/>
                  <a:t>Motivation: </a:t>
                </a:r>
                <a:r>
                  <a:rPr lang="en-US" sz="2000" dirty="0" smtClean="0"/>
                  <a:t>Get PCPs with 2 queries,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answer size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 smtClean="0"/>
                  <a:t> error.</a:t>
                </a:r>
              </a:p>
              <a:p>
                <a:r>
                  <a:rPr lang="en-US" dirty="0" smtClean="0"/>
                  <a:t>Need to say something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even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999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 smtClean="0"/>
                  <a:t> is showing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001</m:t>
                    </m:r>
                  </m:oMath>
                </a14:m>
                <a:r>
                  <a:rPr lang="en-US" sz="2000" dirty="0" smtClean="0"/>
                  <a:t> correlation with low-degree polynomials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 smtClean="0"/>
                  <a:t> dim subspaces.</a:t>
                </a:r>
              </a:p>
              <a:p>
                <a:pPr lvl="1"/>
                <a:r>
                  <a:rPr lang="en-US" sz="2000" dirty="0" smtClean="0"/>
                  <a:t>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 smtClean="0"/>
                  <a:t> correlated with some fixed low-degree polynomial everywhere?</a:t>
                </a:r>
              </a:p>
              <a:p>
                <a:r>
                  <a:rPr lang="en-US" dirty="0" smtClean="0"/>
                  <a:t>Hope:</a:t>
                </a:r>
              </a:p>
              <a:p>
                <a:pPr lvl="1"/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 smtClean="0"/>
                  <a:t> then for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dirty="0" smtClean="0"/>
                  <a:t>Problem: What about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/>
                  <a:t>? </a:t>
                </a:r>
                <a:endParaRPr lang="en-US" sz="2000" dirty="0"/>
              </a:p>
              <a:p>
                <a:r>
                  <a:rPr lang="en-US" dirty="0" smtClean="0"/>
                  <a:t>[</a:t>
                </a:r>
                <a:r>
                  <a:rPr lang="en-US" dirty="0" err="1" smtClean="0"/>
                  <a:t>Raz-Safra</a:t>
                </a:r>
                <a:r>
                  <a:rPr lang="en-US" dirty="0" smtClean="0"/>
                  <a:t>]: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⇒     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[Arora-S.]: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⇒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07831"/>
                <a:ext cx="8229600" cy="4724400"/>
              </a:xfrm>
              <a:blipFill>
                <a:blip r:embed="rId2"/>
                <a:stretch>
                  <a:fillRect l="-370" t="-1161" b="-10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WAC 2023: Low Degree Testing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78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insights [</a:t>
            </a:r>
            <a:r>
              <a:rPr lang="en-US" dirty="0" err="1" smtClean="0"/>
              <a:t>RazSafra</a:t>
            </a:r>
            <a:r>
              <a:rPr lang="en-US" dirty="0" smtClean="0"/>
              <a:t>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Consider structure of testing graph</a:t>
                </a:r>
              </a:p>
              <a:p>
                <a:r>
                  <a:rPr lang="en-US" dirty="0" smtClean="0"/>
                  <a:t>Neighboring tests overlap …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… on entire line</a:t>
                </a:r>
              </a:p>
              <a:p>
                <a:r>
                  <a:rPr lang="en-US" dirty="0" smtClean="0"/>
                  <a:t>Restriction to line is a code!!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Powerful tool: E.g. used to test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tensor product of codes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[</a:t>
                </a:r>
                <a:r>
                  <a:rPr lang="en-US" dirty="0" err="1" smtClean="0"/>
                  <a:t>BenSasson</a:t>
                </a:r>
                <a:r>
                  <a:rPr lang="en-US" dirty="0" smtClean="0"/>
                  <a:t>-S.]</a:t>
                </a:r>
              </a:p>
              <a:p>
                <a:r>
                  <a:rPr lang="en-US" dirty="0" smtClean="0"/>
                  <a:t>Built in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-LTCs of [</a:t>
                </a:r>
                <a:r>
                  <a:rPr lang="en-US" dirty="0" err="1" smtClean="0"/>
                  <a:t>DinurEvraLivneLubotzkyMozes</a:t>
                </a:r>
                <a:r>
                  <a:rPr lang="en-US" dirty="0" smtClean="0"/>
                  <a:t>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b="-4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WAC 2023: Low Degree Testing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95494" y="813944"/>
            <a:ext cx="2949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Code</a:t>
            </a:r>
          </a:p>
          <a:p>
            <a:pPr>
              <a:buNone/>
            </a:pPr>
            <a:r>
              <a:rPr lang="en-US" dirty="0" smtClean="0"/>
              <a:t>Coordinates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5666953" y="14149"/>
            <a:ext cx="4031180" cy="6360275"/>
            <a:chOff x="3153960" y="128448"/>
            <a:chExt cx="4031180" cy="6360275"/>
          </a:xfrm>
        </p:grpSpPr>
        <p:sp>
          <p:nvSpPr>
            <p:cNvPr id="7" name="Oval 6"/>
            <p:cNvSpPr/>
            <p:nvPr/>
          </p:nvSpPr>
          <p:spPr bwMode="auto">
            <a:xfrm>
              <a:off x="3719146" y="1204546"/>
              <a:ext cx="545123" cy="4891454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750169" y="580292"/>
              <a:ext cx="501162" cy="5908431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927231" y="1710104"/>
              <a:ext cx="175846" cy="237392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903784" y="2590800"/>
              <a:ext cx="175846" cy="237392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917950" y="3913310"/>
              <a:ext cx="175846" cy="237392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917950" y="5477608"/>
              <a:ext cx="175846" cy="237392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927231" y="4929188"/>
              <a:ext cx="175846" cy="237392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917950" y="4429492"/>
              <a:ext cx="175846" cy="237392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917950" y="3393494"/>
              <a:ext cx="175846" cy="237392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3917950" y="3000588"/>
              <a:ext cx="175846" cy="237392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917950" y="2150452"/>
              <a:ext cx="175846" cy="237392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912827" y="2461847"/>
              <a:ext cx="175846" cy="237392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937098" y="3615104"/>
              <a:ext cx="175846" cy="237392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53960" y="128448"/>
              <a:ext cx="40311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Tests=2-dim. planes</a:t>
              </a: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4015154" y="2570688"/>
              <a:ext cx="1947696" cy="107958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>
              <a:stCxn id="15" idx="6"/>
            </p:cNvCxnSpPr>
            <p:nvPr/>
          </p:nvCxnSpPr>
          <p:spPr bwMode="auto">
            <a:xfrm flipV="1">
              <a:off x="4093796" y="3766424"/>
              <a:ext cx="1869054" cy="78176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>
              <a:endCxn id="19" idx="2"/>
            </p:cNvCxnSpPr>
            <p:nvPr/>
          </p:nvCxnSpPr>
          <p:spPr bwMode="auto">
            <a:xfrm flipV="1">
              <a:off x="4005873" y="2580543"/>
              <a:ext cx="1906954" cy="11375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4015154" y="1520388"/>
              <a:ext cx="1947696" cy="107958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Oval 30"/>
            <p:cNvSpPr/>
            <p:nvPr/>
          </p:nvSpPr>
          <p:spPr bwMode="auto">
            <a:xfrm>
              <a:off x="3865060" y="2503995"/>
              <a:ext cx="340106" cy="1262130"/>
            </a:xfrm>
            <a:prstGeom prst="ellips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2284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insights [Arora-S.]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Two steps:</a:t>
                </a:r>
              </a:p>
              <a:p>
                <a:pPr lvl="1"/>
                <a:r>
                  <a:rPr lang="en-US" dirty="0" smtClean="0"/>
                  <a:t>General reduction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dim. to 3-dim.</a:t>
                </a:r>
              </a:p>
              <a:p>
                <a:pPr lvl="1"/>
                <a:r>
                  <a:rPr lang="en-US" dirty="0" smtClean="0"/>
                  <a:t>3-dim. extension of </a:t>
                </a:r>
                <a:r>
                  <a:rPr lang="en-US" dirty="0" err="1" smtClean="0"/>
                  <a:t>Polishchuk-Spielman</a:t>
                </a:r>
                <a:r>
                  <a:rPr lang="en-US" dirty="0" smtClean="0"/>
                  <a:t> replacing [</a:t>
                </a:r>
                <a:r>
                  <a:rPr lang="en-US" dirty="0" err="1" smtClean="0"/>
                  <a:t>Berlekamp</a:t>
                </a:r>
                <a:r>
                  <a:rPr lang="en-US" dirty="0" smtClean="0"/>
                  <a:t>-Welch] with list-decoder.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WAC 2023: Low Degree Testing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29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Randomness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072662"/>
                <a:ext cx="8554915" cy="4724400"/>
              </a:xfrm>
            </p:spPr>
            <p:txBody>
              <a:bodyPr/>
              <a:lstStyle/>
              <a:p>
                <a:r>
                  <a:rPr lang="en-US" dirty="0" smtClean="0"/>
                  <a:t>Randomness of native low-deg. test:</a:t>
                </a:r>
              </a:p>
              <a:p>
                <a:pPr lvl="1"/>
                <a:r>
                  <a:rPr lang="en-US" sz="2000" dirty="0" smtClean="0"/>
                  <a:t>Picks two random points of code (line).</a:t>
                </a:r>
              </a:p>
              <a:p>
                <a:pPr lvl="1"/>
                <a:r>
                  <a:rPr lang="en-US" sz="2000" dirty="0" smtClean="0"/>
                  <a:t>Code-length = 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 smtClean="0"/>
                  <a:t> Randomness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 smtClean="0"/>
                  <a:t> PCP blowup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</a:p>
              <a:p>
                <a:r>
                  <a:rPr lang="en-US" dirty="0" err="1" smtClean="0"/>
                  <a:t>Polishchuk-Spielman</a:t>
                </a:r>
                <a:r>
                  <a:rPr lang="en-US" dirty="0" smtClean="0"/>
                  <a:t>: Use axis parallel lines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 smtClean="0"/>
                  <a:t> variables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queries, PCP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Inherent?</a:t>
                </a:r>
              </a:p>
              <a:p>
                <a:r>
                  <a:rPr lang="en-US" dirty="0" err="1" smtClean="0"/>
                  <a:t>Goldreich</a:t>
                </a:r>
                <a:r>
                  <a:rPr lang="en-US" dirty="0" smtClean="0"/>
                  <a:t>-S.: </a:t>
                </a:r>
                <a:r>
                  <a:rPr lang="en-US" sz="2000" dirty="0" smtClean="0"/>
                  <a:t>Use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random lines … works, but what does it mean?</a:t>
                </a:r>
              </a:p>
              <a:p>
                <a:r>
                  <a:rPr lang="en-US" sz="2000" dirty="0" err="1" smtClean="0"/>
                  <a:t>BenSasson</a:t>
                </a:r>
                <a:r>
                  <a:rPr lang="en-US" sz="2000" dirty="0" smtClean="0"/>
                  <a:t>-S.-</a:t>
                </a:r>
                <a:r>
                  <a:rPr lang="en-US" sz="2000" dirty="0" err="1" smtClean="0"/>
                  <a:t>Vadhan</a:t>
                </a:r>
                <a:r>
                  <a:rPr lang="en-US" sz="2000" dirty="0" smtClean="0"/>
                  <a:t>-</a:t>
                </a:r>
                <a:r>
                  <a:rPr lang="en-US" sz="2000" dirty="0" err="1" smtClean="0"/>
                  <a:t>Wigdersion</a:t>
                </a:r>
                <a:r>
                  <a:rPr lang="en-US" dirty="0" smtClean="0"/>
                  <a:t>: </a:t>
                </a:r>
                <a:r>
                  <a:rPr lang="en-US" sz="2000" dirty="0" smtClean="0"/>
                  <a:t>Use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lines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 smtClean="0"/>
                  <a:t>-biased directions.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2000" dirty="0" smtClean="0"/>
                  <a:t>PCPs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[</a:t>
                </a:r>
                <a:r>
                  <a:rPr lang="en-US" sz="1600" dirty="0" err="1" smtClean="0"/>
                  <a:t>BenSassonGoldreichHarshaS.Vadhan</a:t>
                </a:r>
                <a:r>
                  <a:rPr lang="en-US" sz="2000" dirty="0" smtClean="0"/>
                  <a:t>] </a:t>
                </a:r>
              </a:p>
              <a:p>
                <a:pPr lvl="1"/>
                <a:r>
                  <a:rPr lang="en-US" sz="2000" dirty="0" smtClean="0"/>
                  <a:t>Ultimate Result: [</a:t>
                </a:r>
                <a:r>
                  <a:rPr lang="en-US" sz="2000" dirty="0" err="1" smtClean="0"/>
                  <a:t>Moshkovitz-Raz</a:t>
                </a:r>
                <a:r>
                  <a:rPr lang="en-US" sz="2000" dirty="0" smtClean="0"/>
                  <a:t>] Use lines in “subfield” directions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72662"/>
                <a:ext cx="8554915" cy="4724400"/>
              </a:xfrm>
              <a:blipFill>
                <a:blip r:embed="rId2"/>
                <a:stretch>
                  <a:fillRect l="-356" t="-1161" r="-1140" b="-15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WAC 2023: Low Degree Testing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00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46290"/>
                <a:ext cx="8229600" cy="4724400"/>
              </a:xfrm>
            </p:spPr>
            <p:txBody>
              <a:bodyPr/>
              <a:lstStyle/>
              <a:p>
                <a:r>
                  <a:rPr lang="en-US" dirty="0" smtClean="0"/>
                  <a:t>Summary: ‘91 – first LDT – no motivation.</a:t>
                </a:r>
              </a:p>
              <a:p>
                <a:r>
                  <a:rPr lang="en-US" dirty="0" smtClean="0"/>
                  <a:t>‘91-2000 … many improvements all motivated by PCPs.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provided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provided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/>
                  <a:t> provided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‘2001: [</a:t>
                </a:r>
                <a:r>
                  <a:rPr lang="en-US" sz="2000" dirty="0" err="1" smtClean="0"/>
                  <a:t>AlonKaufmanKrivelevichLitsynRon</a:t>
                </a:r>
                <a:r>
                  <a:rPr lang="en-US" dirty="0" smtClean="0"/>
                  <a:t>] “Return to LDTs without motivation” …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(Restrict individual degrees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Inherent query complexity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- </a:t>
                </a:r>
                <a:r>
                  <a:rPr lang="en-US" dirty="0" err="1" smtClean="0"/>
                  <a:t>indep</a:t>
                </a:r>
                <a:r>
                  <a:rPr lang="en-US" dirty="0" smtClean="0"/>
                  <a:t>.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 !</a:t>
                </a:r>
              </a:p>
              <a:p>
                <a:r>
                  <a:rPr lang="en-US" dirty="0" smtClean="0"/>
                  <a:t>AKKLR </a:t>
                </a:r>
                <a:r>
                  <a:rPr lang="en-US" dirty="0" err="1" smtClean="0"/>
                  <a:t>Thm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suffices (rejects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that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far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46290"/>
                <a:ext cx="8229600" cy="4724400"/>
              </a:xfrm>
              <a:blipFill>
                <a:blip r:embed="rId3"/>
                <a:stretch>
                  <a:fillRect l="-370" t="-1161" r="-1556" b="-1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WAC 2023: Low Degree Testing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89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AKKLR Test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89184"/>
                <a:ext cx="8229600" cy="4724400"/>
              </a:xfrm>
            </p:spPr>
            <p:txBody>
              <a:bodyPr/>
              <a:lstStyle/>
              <a:p>
                <a:r>
                  <a:rPr lang="en-US" dirty="0" smtClean="0"/>
                  <a:t>Pick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dim. subspace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Reject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Rej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Why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: Smallest dim. where some function is not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AKKLR Analysis: Extends BLR naturally. (need to extend magical step).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89184"/>
                <a:ext cx="8229600" cy="4724400"/>
              </a:xfrm>
              <a:blipFill>
                <a:blip r:embed="rId2"/>
                <a:stretch>
                  <a:fillRect l="-370" t="-3355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WAC 2023: Low Degree Testing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26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XOR Lemma for Bias of Polynomials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Bias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XOR question: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+⋯+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If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Bias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then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Bias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?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Viola-</a:t>
                </a:r>
                <a:r>
                  <a:rPr lang="en-US" dirty="0" err="1" smtClean="0"/>
                  <a:t>Wigderson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Thm</a:t>
                </a:r>
                <a:r>
                  <a:rPr lang="en-US" dirty="0" smtClean="0"/>
                  <a:t>: Yes ..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Bias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Key ingredients in proof:</a:t>
                </a:r>
              </a:p>
              <a:p>
                <a:pPr lvl="1"/>
                <a:r>
                  <a:rPr lang="en-US" dirty="0" smtClean="0"/>
                  <a:t>Bias is not directly multiplicative</a:t>
                </a:r>
              </a:p>
              <a:p>
                <a:pPr lvl="1"/>
                <a:r>
                  <a:rPr lang="en-US" dirty="0" smtClean="0"/>
                  <a:t>But something called Gowers Norm is …</a:t>
                </a:r>
              </a:p>
              <a:p>
                <a:pPr lvl="1"/>
                <a:r>
                  <a:rPr lang="en-US" dirty="0" smtClean="0"/>
                  <a:t>Gowers norm nicely relates to AKKLR rejection probability, which relates to distance/bias … </a:t>
                </a:r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r="-1333" b="-4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WAC 2023: Low Degree Testing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03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6" y="381000"/>
            <a:ext cx="9082454" cy="609600"/>
          </a:xfrm>
        </p:spPr>
        <p:txBody>
          <a:bodyPr/>
          <a:lstStyle/>
          <a:p>
            <a:r>
              <a:rPr lang="en-US" dirty="0" smtClean="0"/>
              <a:t>Extending + improving AKKLR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2223" y="1099039"/>
                <a:ext cx="8581292" cy="4724400"/>
              </a:xfrm>
            </p:spPr>
            <p:txBody>
              <a:bodyPr/>
              <a:lstStyle/>
              <a:p>
                <a:r>
                  <a:rPr lang="en-US" dirty="0" smtClean="0"/>
                  <a:t>Extending beyond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: [</a:t>
                </a:r>
                <a:r>
                  <a:rPr lang="en-US" sz="2000" dirty="0" err="1" smtClean="0"/>
                  <a:t>KaufmanRon</a:t>
                </a:r>
                <a:r>
                  <a:rPr lang="en-US" dirty="0" smtClean="0"/>
                  <a:t>] + [</a:t>
                </a:r>
                <a:r>
                  <a:rPr lang="en-US" sz="1800" dirty="0" err="1" smtClean="0"/>
                  <a:t>JutlaPatthakRudraZuckerman</a:t>
                </a:r>
                <a:r>
                  <a:rPr lang="en-US" dirty="0" smtClean="0"/>
                  <a:t>]: Query complexity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(magic becomes more complex)</a:t>
                </a:r>
                <a:endParaRPr lang="en-US" dirty="0"/>
              </a:p>
              <a:p>
                <a:r>
                  <a:rPr lang="en-US" dirty="0" smtClean="0"/>
                  <a:t>Improving analysis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): </a:t>
                </a:r>
              </a:p>
              <a:p>
                <a:pPr lvl="1"/>
                <a:r>
                  <a:rPr lang="en-US" dirty="0" smtClean="0"/>
                  <a:t>Natural test: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queries</a:t>
                </a:r>
              </a:p>
              <a:p>
                <a:pPr lvl="1"/>
                <a:r>
                  <a:rPr lang="en-US" dirty="0" smtClean="0"/>
                  <a:t>Analysis weak: Shows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Rej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sz="2000" dirty="0" smtClean="0"/>
                  <a:t>Optimal Analysis</a:t>
                </a:r>
                <a:r>
                  <a:rPr lang="en-US" dirty="0"/>
                  <a:t>: [</a:t>
                </a:r>
                <a:r>
                  <a:rPr lang="en-US" sz="1400" dirty="0" err="1"/>
                  <a:t>BhattacharyyaKoppartySchoenebeckS.Zuckerman</a:t>
                </a:r>
                <a:r>
                  <a:rPr lang="en-US" dirty="0"/>
                  <a:t>] </a:t>
                </a: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unless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Improved analysis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: [</a:t>
                </a:r>
                <a:r>
                  <a:rPr lang="en-US" sz="1800" dirty="0" err="1" smtClean="0"/>
                  <a:t>HaramatyShpilkaS</a:t>
                </a:r>
                <a:r>
                  <a:rPr lang="en-US" sz="1800" dirty="0" smtClean="0"/>
                  <a:t>.</a:t>
                </a:r>
                <a:r>
                  <a:rPr lang="en-US" dirty="0" smtClean="0"/>
                  <a:t>][</a:t>
                </a:r>
                <a:r>
                  <a:rPr lang="en-US" sz="1800" dirty="0" err="1" smtClean="0"/>
                  <a:t>KaufmanMinzer</a:t>
                </a:r>
                <a:r>
                  <a:rPr lang="en-US" dirty="0" smtClean="0"/>
                  <a:t>] </a:t>
                </a:r>
              </a:p>
              <a:p>
                <a:pPr marL="457200" lvl="1" indent="0">
                  <a:buNone/>
                </a:pPr>
                <a:r>
                  <a:rPr lang="en-US" b="0" dirty="0" smtClean="0"/>
                  <a:t>    </a:t>
                </a:r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2223" y="1099039"/>
                <a:ext cx="8581292" cy="4724400"/>
              </a:xfrm>
              <a:blipFill>
                <a:blip r:embed="rId2"/>
                <a:stretch>
                  <a:fillRect l="-355" t="-1290" b="-10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WAC 2023: Low Degree Testing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6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Insight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[BKSSZ, HSS]: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/>
                  <a:t> large then on all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hyperplanes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large.</a:t>
                </a:r>
              </a:p>
              <a:p>
                <a:r>
                  <a:rPr lang="en-US" dirty="0" smtClean="0"/>
                  <a:t>(No explicit local decoder …)</a:t>
                </a:r>
              </a:p>
              <a:p>
                <a:pPr lvl="1"/>
                <a:r>
                  <a:rPr lang="en-US" dirty="0" smtClean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:”Linearity test”</a:t>
                </a:r>
              </a:p>
              <a:p>
                <a:pPr lvl="1"/>
                <a:r>
                  <a:rPr lang="en-US" dirty="0" smtClean="0"/>
                  <a:t>Inductive 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 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Helpful claim: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 smtClean="0"/>
                  <a:t> s.t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01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03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[KM]: Small set expansion properties of the testing graph. (Many ideas adapted from the proof of 2-2 games conjecture [</a:t>
                </a:r>
                <a:r>
                  <a:rPr lang="en-US" sz="2000" dirty="0" err="1" smtClean="0"/>
                  <a:t>KhotMinzerSafra</a:t>
                </a:r>
                <a:r>
                  <a:rPr lang="en-US" dirty="0" smtClean="0"/>
                  <a:t>])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4258" b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WAC 2023: Low Degree Testing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52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6AD15-9B54-AB13-D936-321AC0021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introspection: </a:t>
            </a:r>
            <a:br>
              <a:rPr lang="en-US" dirty="0" smtClean="0"/>
            </a:br>
            <a:r>
              <a:rPr lang="en-US" dirty="0" smtClean="0"/>
              <a:t>What made polys testable?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FE6CB2-339C-E3B6-F8F0-806CEF53BA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8241" y="990600"/>
                <a:ext cx="8889023" cy="4724400"/>
              </a:xfrm>
            </p:spPr>
            <p:txBody>
              <a:bodyPr/>
              <a:lstStyle/>
              <a:p>
                <a:r>
                  <a:rPr lang="en-US" dirty="0" smtClean="0"/>
                  <a:t>Form linear error-correcting code; satisfy local constraints.</a:t>
                </a:r>
              </a:p>
              <a:p>
                <a:pPr lvl="1"/>
                <a:r>
                  <a:rPr lang="en-US" sz="2000" dirty="0"/>
                  <a:t>Motivated [</a:t>
                </a:r>
                <a:r>
                  <a:rPr lang="en-US" sz="2000" dirty="0" err="1"/>
                  <a:t>Sipser</a:t>
                </a:r>
                <a:r>
                  <a:rPr lang="en-US" sz="2000" dirty="0"/>
                  <a:t>-Spielman]!! But alas insufficient [</a:t>
                </a:r>
                <a:r>
                  <a:rPr lang="en-US" sz="2000" dirty="0" err="1"/>
                  <a:t>BenSasson</a:t>
                </a:r>
                <a:r>
                  <a:rPr lang="en-US" sz="2000" dirty="0"/>
                  <a:t>-Harsha-</a:t>
                </a:r>
                <a:r>
                  <a:rPr lang="en-US" sz="2000" dirty="0" err="1"/>
                  <a:t>Raskhodnikova</a:t>
                </a:r>
                <a:r>
                  <a:rPr lang="en-US" sz="2000" dirty="0"/>
                  <a:t>]</a:t>
                </a:r>
              </a:p>
              <a:p>
                <a:r>
                  <a:rPr lang="en-US" dirty="0"/>
                  <a:t>Contained in nice tensor-codes.</a:t>
                </a:r>
              </a:p>
              <a:p>
                <a:pPr lvl="1"/>
                <a:r>
                  <a:rPr lang="en-US" sz="2000" dirty="0"/>
                  <a:t>Motivated [</a:t>
                </a:r>
                <a:r>
                  <a:rPr lang="en-US" sz="2000" dirty="0" err="1"/>
                  <a:t>BenSasson</a:t>
                </a:r>
                <a:r>
                  <a:rPr lang="en-US" sz="2000" dirty="0"/>
                  <a:t>-S</a:t>
                </a:r>
                <a:r>
                  <a:rPr lang="en-US" sz="2000" dirty="0" smtClean="0"/>
                  <a:t>] to study tensor codes </a:t>
                </a:r>
              </a:p>
              <a:p>
                <a:pPr lvl="1"/>
                <a:r>
                  <a:rPr lang="en-US" sz="2000" dirty="0" smtClean="0"/>
                  <a:t>plays </a:t>
                </a:r>
                <a:r>
                  <a:rPr lang="en-US" sz="2000" dirty="0"/>
                  <a:t>role in recent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/>
                  <a:t>-LTCs of [</a:t>
                </a:r>
                <a:r>
                  <a:rPr lang="en-US" sz="1800" dirty="0" err="1"/>
                  <a:t>DinurEvraLivneLubotzkyMozes</a:t>
                </a:r>
                <a:r>
                  <a:rPr lang="en-US" sz="2000" dirty="0"/>
                  <a:t>]</a:t>
                </a:r>
              </a:p>
              <a:p>
                <a:r>
                  <a:rPr lang="en-US" dirty="0"/>
                  <a:t>Enjoys Nice symmetries: “Affine-invariance”</a:t>
                </a:r>
              </a:p>
              <a:p>
                <a:pPr lvl="1"/>
                <a:r>
                  <a:rPr lang="en-US" sz="2000" dirty="0" smtClean="0"/>
                  <a:t>[</a:t>
                </a:r>
                <a:r>
                  <a:rPr lang="en-US" sz="2000" dirty="0" err="1" smtClean="0"/>
                  <a:t>KaufmanS</a:t>
                </a:r>
                <a:r>
                  <a:rPr lang="en-US" sz="2000" dirty="0" smtClean="0"/>
                  <a:t>.] Seems </a:t>
                </a:r>
                <a:r>
                  <a:rPr lang="en-US" sz="2000" dirty="0"/>
                  <a:t>to explain much of the </a:t>
                </a:r>
                <a:r>
                  <a:rPr lang="en-US" sz="2000" dirty="0" smtClean="0"/>
                  <a:t>success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(a la BLR, RS, AKKLR, KR, JPRZ).</a:t>
                </a:r>
              </a:p>
              <a:p>
                <a:pPr lvl="2"/>
                <a:r>
                  <a:rPr lang="en-US" sz="2000" dirty="0" smtClean="0"/>
                  <a:t>Demystifies “magic”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sz="2000" dirty="0" smtClean="0"/>
                  <a:t> “Row rank=column rank”</a:t>
                </a:r>
              </a:p>
              <a:p>
                <a:pPr lvl="2"/>
                <a:r>
                  <a:rPr lang="en-US" sz="2000" dirty="0" smtClean="0"/>
                  <a:t>Can even extend BKSSZ/HSS [</a:t>
                </a:r>
                <a:r>
                  <a:rPr lang="en-US" sz="2000" dirty="0" err="1" smtClean="0"/>
                  <a:t>Haramaty</a:t>
                </a:r>
                <a:r>
                  <a:rPr lang="en-US" sz="2000" dirty="0" smtClean="0"/>
                  <a:t>-</a:t>
                </a:r>
                <a:r>
                  <a:rPr lang="en-US" sz="2000" dirty="0" err="1" smtClean="0"/>
                  <a:t>RonZewi</a:t>
                </a:r>
                <a:r>
                  <a:rPr lang="en-US" sz="2000" dirty="0" smtClean="0"/>
                  <a:t>-S.]</a:t>
                </a:r>
              </a:p>
              <a:p>
                <a:pPr lvl="2"/>
                <a:r>
                  <a:rPr lang="en-US" sz="2000" dirty="0" smtClean="0"/>
                  <a:t>Not necessary. Can test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000" dirty="0" smtClean="0"/>
                  <a:t> [</a:t>
                </a:r>
                <a:r>
                  <a:rPr lang="en-US" sz="2000" dirty="0" err="1" smtClean="0"/>
                  <a:t>Bafna</a:t>
                </a:r>
                <a:r>
                  <a:rPr lang="en-US" sz="2000" dirty="0" smtClean="0"/>
                  <a:t>-Srinivasan-S.], [</a:t>
                </a:r>
                <a:r>
                  <a:rPr lang="en-US" sz="2000" dirty="0" err="1" smtClean="0"/>
                  <a:t>Amireddy</a:t>
                </a:r>
                <a:r>
                  <a:rPr lang="en-US" sz="2000" dirty="0" smtClean="0"/>
                  <a:t>-Srinivasan-S.]	</a:t>
                </a:r>
                <a:endParaRPr lang="en-US" sz="20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FE6CB2-339C-E3B6-F8F0-806CEF53BA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241" y="990600"/>
                <a:ext cx="8889023" cy="4724400"/>
              </a:xfrm>
              <a:blipFill>
                <a:blip r:embed="rId2"/>
                <a:stretch>
                  <a:fillRect l="-343" t="-1161" r="-1852" b="-12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B6893-B36A-9B32-64B7-F715034B9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1782A-7F4F-A6FE-A1A1-9C3069301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WAC 2023: Low Degree Testing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41DAA-2F18-27C8-EF14-9F701A6C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28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035E2-664C-3CD3-8F11-ADED9F7BC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87246-F912-C2ED-B0AB-E136307660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3360" y="1520825"/>
                <a:ext cx="8229600" cy="4724400"/>
              </a:xfrm>
            </p:spPr>
            <p:txBody>
              <a:bodyPr/>
              <a:lstStyle/>
              <a:p>
                <a:r>
                  <a:rPr lang="en-US" dirty="0"/>
                  <a:t>Given oracle access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close to a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polynomial? (Usually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𝔽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Considerations:</a:t>
                </a:r>
              </a:p>
              <a:p>
                <a:pPr lvl="1"/>
                <a:r>
                  <a:rPr lang="en-US" dirty="0"/>
                  <a:t>Minimize </a:t>
                </a:r>
                <a:r>
                  <a:rPr lang="en-US" u="sng" dirty="0"/>
                  <a:t>query complexity</a:t>
                </a:r>
                <a:r>
                  <a:rPr lang="en-US" dirty="0"/>
                  <a:t> (#queries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)!</a:t>
                </a:r>
              </a:p>
              <a:p>
                <a:pPr lvl="2"/>
                <a:r>
                  <a:rPr lang="en-US" dirty="0"/>
                  <a:t>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Query </a:t>
                </a:r>
                <a:r>
                  <a:rPr lang="en-US" u="sng" dirty="0"/>
                  <a:t>structured sets </a:t>
                </a:r>
                <a:r>
                  <a:rPr lang="en-US" dirty="0"/>
                  <a:t>(querying a line/plane/subspace, better than arbitrary queries (Why?))</a:t>
                </a:r>
              </a:p>
              <a:p>
                <a:pPr lvl="1"/>
                <a:r>
                  <a:rPr lang="en-US" dirty="0"/>
                  <a:t>Detect even </a:t>
                </a:r>
                <a:r>
                  <a:rPr lang="en-US" u="sng" dirty="0"/>
                  <a:t>small correlations </a:t>
                </a:r>
                <a:r>
                  <a:rPr lang="en-US" dirty="0"/>
                  <a:t>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polynomials.</a:t>
                </a:r>
              </a:p>
              <a:p>
                <a:pPr lvl="1"/>
                <a:r>
                  <a:rPr lang="en-US" u="sng" dirty="0"/>
                  <a:t>Reduce randomness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87246-F912-C2ED-B0AB-E136307660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3360" y="1520825"/>
                <a:ext cx="8229600" cy="4724400"/>
              </a:xfrm>
              <a:blipFill>
                <a:blip r:embed="rId2"/>
                <a:stretch>
                  <a:fillRect l="-370" t="-1161" b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88C8D-FFB2-D5B2-49A9-CDD2C377A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71C9E-8951-1210-1F08-6480D71D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WAC 2023: Low Degree Testing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62E0E-C558-6538-7642-00EB8359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99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Summary/Future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537331" cy="4724400"/>
          </a:xfrm>
        </p:spPr>
        <p:txBody>
          <a:bodyPr/>
          <a:lstStyle/>
          <a:p>
            <a:r>
              <a:rPr lang="en-US" dirty="0" smtClean="0"/>
              <a:t>Over three decades … have developed a deep understanding of the local-global structure of polynomials</a:t>
            </a:r>
          </a:p>
          <a:p>
            <a:endParaRPr lang="en-US" dirty="0"/>
          </a:p>
          <a:p>
            <a:r>
              <a:rPr lang="en-US" dirty="0" smtClean="0"/>
              <a:t>Some future directions:</a:t>
            </a:r>
            <a:endParaRPr lang="en-US" dirty="0"/>
          </a:p>
          <a:p>
            <a:pPr lvl="1"/>
            <a:r>
              <a:rPr lang="en-US" dirty="0" smtClean="0"/>
              <a:t>Explain everything in terms of affine-invariance?</a:t>
            </a:r>
          </a:p>
          <a:p>
            <a:pPr lvl="1"/>
            <a:r>
              <a:rPr lang="en-US" dirty="0" smtClean="0"/>
              <a:t>Generalize to product property codes</a:t>
            </a:r>
          </a:p>
          <a:p>
            <a:pPr lvl="1"/>
            <a:r>
              <a:rPr lang="en-US" dirty="0" smtClean="0"/>
              <a:t>LTCs to PCPs … abstract expressivity?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WAC 2023: Low Degree Testing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0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0A1C-8522-41F7-8389-03E42A5F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184" y="2706511"/>
            <a:ext cx="2444044" cy="6096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DE959-0CA9-4166-BDEB-A48AF9ED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062C4924-B27F-4DB6-872C-3FF98D0F0A21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/>
                  <a:t>WAC 2023: Low Degree Testing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062C4924-B27F-4DB6-872C-3FF98D0F0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CC33E-CC8A-4449-A521-3C8254CC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91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E05BE-80B3-642D-FEAC-1D76B5113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this question?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31012-701B-5CA0-9D9D-AF47FEED3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Historically: </a:t>
            </a:r>
          </a:p>
          <a:p>
            <a:pPr lvl="1"/>
            <a:r>
              <a:rPr lang="en-US" dirty="0"/>
              <a:t>Mathematical curiosity … natural question!</a:t>
            </a:r>
          </a:p>
          <a:p>
            <a:pPr lvl="1"/>
            <a:r>
              <a:rPr lang="en-US" dirty="0"/>
              <a:t>Has applications …</a:t>
            </a:r>
          </a:p>
          <a:p>
            <a:pPr lvl="2"/>
            <a:r>
              <a:rPr lang="en-US" dirty="0"/>
              <a:t>To PCPs </a:t>
            </a:r>
          </a:p>
          <a:p>
            <a:pPr lvl="2"/>
            <a:r>
              <a:rPr lang="en-US" dirty="0"/>
              <a:t>(un-)Bias amplification</a:t>
            </a:r>
          </a:p>
          <a:p>
            <a:pPr lvl="2"/>
            <a:r>
              <a:rPr lang="en-US" dirty="0"/>
              <a:t>Explicit small set expanders …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C48AF-7F2D-522C-488A-CE81C1D75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6BB41-FC11-9C82-F171-BDDDD3DA9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WAC 2023: Low Degree Testing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7DF27-167D-8AEB-F4EC-EF4FEC6A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208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C872-CFE6-7381-D2E7-FB59F719F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685D41-BA77-C048-53D7-5589C5F69D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Phase 1: Blum-</a:t>
                </a:r>
                <a:r>
                  <a:rPr lang="en-US" dirty="0" err="1"/>
                  <a:t>Luby</a:t>
                </a:r>
                <a:r>
                  <a:rPr lang="en-US" dirty="0"/>
                  <a:t>-Rubinfeld, </a:t>
                </a:r>
                <a:r>
                  <a:rPr lang="en-US" dirty="0" err="1"/>
                  <a:t>Babai</a:t>
                </a:r>
                <a:r>
                  <a:rPr lang="en-US" dirty="0"/>
                  <a:t>-</a:t>
                </a:r>
                <a:r>
                  <a:rPr lang="en-US" dirty="0" err="1"/>
                  <a:t>Fortnow</a:t>
                </a:r>
                <a:r>
                  <a:rPr lang="en-US" dirty="0"/>
                  <a:t>-Lund, </a:t>
                </a:r>
                <a:r>
                  <a:rPr lang="en-US" dirty="0" err="1"/>
                  <a:t>Babai</a:t>
                </a:r>
                <a:r>
                  <a:rPr lang="en-US" dirty="0"/>
                  <a:t>-</a:t>
                </a:r>
                <a:r>
                  <a:rPr lang="en-US" dirty="0" err="1"/>
                  <a:t>Fortnow</a:t>
                </a:r>
                <a:r>
                  <a:rPr lang="en-US" dirty="0"/>
                  <a:t>-Levin-</a:t>
                </a:r>
                <a:r>
                  <a:rPr lang="en-US" dirty="0" err="1"/>
                  <a:t>Szegedy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Special cases.</a:t>
                </a:r>
              </a:p>
              <a:p>
                <a:r>
                  <a:rPr lang="en-US" dirty="0"/>
                  <a:t>Phase 2: Rubinfeld-S. </a:t>
                </a:r>
              </a:p>
              <a:p>
                <a:pPr lvl="1"/>
                <a:r>
                  <a:rPr lang="en-US" dirty="0"/>
                  <a:t>General definition/setup</a:t>
                </a:r>
              </a:p>
              <a:p>
                <a:r>
                  <a:rPr lang="en-US" dirty="0"/>
                  <a:t>Phase 3: Arora-</a:t>
                </a:r>
                <a:r>
                  <a:rPr lang="en-US" dirty="0" err="1"/>
                  <a:t>Safra</a:t>
                </a:r>
                <a:r>
                  <a:rPr lang="en-US" dirty="0"/>
                  <a:t>, ALMSS, </a:t>
                </a:r>
                <a:r>
                  <a:rPr lang="en-US" dirty="0" err="1"/>
                  <a:t>Polishchuk</a:t>
                </a:r>
                <a:r>
                  <a:rPr lang="en-US" dirty="0"/>
                  <a:t>-Spielman Applications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dirty="0"/>
                  <a:t> Strengthenings</a:t>
                </a:r>
              </a:p>
              <a:p>
                <a:r>
                  <a:rPr lang="en-US" dirty="0"/>
                  <a:t>Multiple directions: </a:t>
                </a:r>
              </a:p>
              <a:p>
                <a:pPr lvl="1"/>
                <a:r>
                  <a:rPr lang="en-US" dirty="0"/>
                  <a:t>Correlation detection:</a:t>
                </a:r>
              </a:p>
              <a:p>
                <a:pPr lvl="1"/>
                <a:r>
                  <a:rPr lang="en-US" dirty="0"/>
                  <a:t>Randomness reduction:</a:t>
                </a:r>
              </a:p>
              <a:p>
                <a:pPr lvl="1"/>
                <a:r>
                  <a:rPr lang="en-US" dirty="0"/>
                  <a:t>“Moderate degree”: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)</a:t>
                </a:r>
                <a:br>
                  <a:rPr lang="en-US" dirty="0"/>
                </a:b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685D41-BA77-C048-53D7-5589C5F69D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161" b="-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E557F-5716-3DC2-37C4-94689406D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9A7F0-26FC-E420-13F1-B651E892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WAC 2023: Low Degree Testing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99102-4A0F-71DB-956D-43CF2F612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24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D8885-B9AF-9825-4960-EFFE7DD5B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82616-D399-707F-E05E-233A6FDED8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/>
                  <a:t> ; test for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dirty="0"/>
                  <a:t> + homogeneity</a:t>
                </a:r>
                <a:r>
                  <a:rPr lang="en-US" b="0" dirty="0" smtClean="0"/>
                  <a:t>”.</a:t>
                </a:r>
                <a:endParaRPr lang="en-US" dirty="0"/>
              </a:p>
              <a:p>
                <a:r>
                  <a:rPr lang="en-US" b="0" dirty="0"/>
                  <a:t>The BLR tes</a:t>
                </a:r>
                <a:r>
                  <a:rPr lang="en-US" dirty="0"/>
                  <a:t>t: 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b="0" dirty="0"/>
                  <a:t> </a:t>
                </a:r>
                <a:r>
                  <a:rPr lang="en-US" b="0" dirty="0" err="1"/>
                  <a:t>unif</a:t>
                </a:r>
                <a:r>
                  <a:rPr lang="en-US" b="0" dirty="0"/>
                  <a:t>. ind. </a:t>
                </a:r>
              </a:p>
              <a:p>
                <a:pPr lvl="1"/>
                <a:r>
                  <a:rPr lang="en-US" dirty="0"/>
                  <a:t>Accept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Def: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Rej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b="0" dirty="0"/>
              </a:p>
              <a:p>
                <a:r>
                  <a:rPr lang="en-US" dirty="0"/>
                  <a:t>Clearly: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b="0" dirty="0"/>
                  <a:t> linear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Rej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b="0" dirty="0"/>
                  <a:t>Closeness: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≔ 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linear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BLR Theorem: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Rej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Rej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b="0" dirty="0"/>
                  <a:t>[</a:t>
                </a:r>
                <a:r>
                  <a:rPr lang="en-US" sz="1600" b="0" dirty="0" err="1"/>
                  <a:t>Bellare</a:t>
                </a:r>
                <a:r>
                  <a:rPr lang="en-US" sz="1600" b="0" dirty="0"/>
                  <a:t>-Coppersmith-</a:t>
                </a:r>
                <a:r>
                  <a:rPr lang="en-US" sz="1600" b="0" dirty="0" err="1"/>
                  <a:t>Hastad</a:t>
                </a:r>
                <a:r>
                  <a:rPr lang="en-US" sz="1600" b="0" dirty="0"/>
                  <a:t>-Kiwi-S.</a:t>
                </a:r>
                <a:r>
                  <a:rPr lang="en-US" b="0" dirty="0"/>
                  <a:t>]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Rej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382616-D399-707F-E05E-233A6FDED8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77D63-DFB4-A34C-2272-8292A3534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8A363-F33D-A2A3-B90F-53CC1D71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WAC 2023: Low Degree Testing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72D11-FB1E-D4B8-D330-5CDC48E10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14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E520-C7E6-9E8C-B8F9-C850F3071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Linearity Test in PCPs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A901A-2DDF-679C-72B1-E399F97E75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Note: Growing space of functions (size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b="0" dirty="0"/>
                  <a:t>);    Query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First glimpse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query PCPs.</a:t>
                </a:r>
              </a:p>
              <a:p>
                <a:r>
                  <a:rPr lang="en-US" dirty="0"/>
                  <a:t>Leads to (relatively simple) PCPs of exponential size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b="0" dirty="0"/>
                  <a:t> queries. (Non-trivial as a MIP)</a:t>
                </a:r>
              </a:p>
              <a:p>
                <a:r>
                  <a:rPr lang="en-US" b="0" dirty="0"/>
                  <a:t>Yields poly size PCPs </a:t>
                </a:r>
                <a:r>
                  <a:rPr lang="en-US" dirty="0"/>
                  <a:t>in [</a:t>
                </a:r>
                <a:r>
                  <a:rPr lang="en-US" sz="1800" dirty="0"/>
                  <a:t>Arora-Lund-Motwani-S.-</a:t>
                </a:r>
                <a:r>
                  <a:rPr lang="en-US" sz="1800" dirty="0" err="1"/>
                  <a:t>Szegedy</a:t>
                </a:r>
                <a:r>
                  <a:rPr lang="en-US" dirty="0"/>
                  <a:t>]</a:t>
                </a:r>
                <a:endParaRPr lang="en-US" b="0" dirty="0"/>
              </a:p>
              <a:p>
                <a:r>
                  <a:rPr lang="en-US" dirty="0"/>
                  <a:t>[</a:t>
                </a:r>
                <a:r>
                  <a:rPr lang="en-US" sz="1800" dirty="0" err="1"/>
                  <a:t>Bellare</a:t>
                </a:r>
                <a:r>
                  <a:rPr lang="en-US" sz="1800" dirty="0"/>
                  <a:t>-</a:t>
                </a:r>
                <a:r>
                  <a:rPr lang="en-US" sz="1800" dirty="0" err="1"/>
                  <a:t>Goldreich</a:t>
                </a:r>
                <a:r>
                  <a:rPr lang="en-US" sz="1800" dirty="0"/>
                  <a:t>-S</a:t>
                </a:r>
                <a:r>
                  <a:rPr lang="en-US" dirty="0"/>
                  <a:t>.]: Improved analysis improves PCP query complexity … motivating BCHKS.</a:t>
                </a:r>
              </a:p>
              <a:p>
                <a:r>
                  <a:rPr lang="en-US" b="0" dirty="0"/>
                  <a:t>[</a:t>
                </a:r>
                <a:r>
                  <a:rPr lang="en-US" b="0" dirty="0" err="1"/>
                  <a:t>Hastad</a:t>
                </a:r>
                <a:r>
                  <a:rPr lang="en-US" b="0" dirty="0"/>
                  <a:t>]: Tests long codes us</a:t>
                </a:r>
                <a:r>
                  <a:rPr lang="en-US" dirty="0"/>
                  <a:t>ing noisy BLR-test … leads to optimal query complexity.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A901A-2DDF-679C-72B1-E399F97E7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290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FBB43-7D0A-4DD8-5D9A-4F330C093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2F1ED-9BA5-3F2B-A84A-972AECC2A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WAC 2023: Low Degree Testing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D339B-5AA1-3773-60C0-370D83D85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75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CCE2-1F03-279E-9550-9969DD012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Ideas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E1909C-2CFC-03DA-74C9-81D14FB752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370916" cy="4724400"/>
              </a:xfrm>
            </p:spPr>
            <p:txBody>
              <a:bodyPr/>
              <a:lstStyle/>
              <a:p>
                <a:r>
                  <a:rPr lang="en-US" dirty="0" smtClean="0"/>
                  <a:t>Proof 2: Fourier Analysis</a:t>
                </a:r>
              </a:p>
              <a:p>
                <a:pPr lvl="1"/>
                <a:r>
                  <a:rPr lang="en-US" sz="2000" dirty="0"/>
                  <a:t>Viewed properly: linear functions form orthogonal basis of all functions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≔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</m:e>
                        </m:d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linear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000" dirty="0"/>
                  <a:t>: coordinates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in this basis.</a:t>
                </a:r>
              </a:p>
              <a:p>
                <a:pPr lvl="1"/>
                <a:r>
                  <a:rPr lang="en-US" sz="2000" dirty="0"/>
                  <a:t>Miraculous Identity: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Rej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nary>
                  </m:oMath>
                </a14:m>
                <a:endParaRPr lang="en-US" sz="2000" dirty="0"/>
              </a:p>
              <a:p>
                <a:r>
                  <a:rPr lang="en-US" dirty="0"/>
                  <a:t>Proof 1: “Original” BLR proof (due to Coppersmith)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Vote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;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Maj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Vote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Rej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Rej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linear.</a:t>
                </a:r>
              </a:p>
              <a:p>
                <a:pPr lvl="2"/>
                <a:r>
                  <a:rPr lang="en-US" sz="2000" dirty="0"/>
                  <a:t>Key step: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Vote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Vote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Rej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:r>
                  <a:rPr lang="en-US" sz="2000" b="0" dirty="0"/>
                  <a:t>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E1909C-2CFC-03DA-74C9-81D14FB752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370916" cy="4724400"/>
              </a:xfrm>
              <a:blipFill>
                <a:blip r:embed="rId2"/>
                <a:stretch>
                  <a:fillRect l="-364" t="-1161" r="-2695" b="-4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003D0-4EF6-E0B1-BD3F-BDC03FE29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F7D1E-BC37-C9F7-B304-2854AD8E0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WAC 2023: Low Degree Testing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6E561-6F7D-6487-BE33-04A3A53C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5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817F-8355-7B0E-C315-6510756A2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linearity?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0AC9E-30F5-2224-64FD-4ECEA9C19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 2?</a:t>
            </a:r>
          </a:p>
          <a:p>
            <a:pPr lvl="1"/>
            <a:r>
              <a:rPr lang="en-US" dirty="0"/>
              <a:t>No luck in this direction … orthogonality is very special</a:t>
            </a:r>
          </a:p>
          <a:p>
            <a:pPr lvl="1"/>
            <a:r>
              <a:rPr lang="en-US" dirty="0"/>
              <a:t>Nearest attempts to extend:</a:t>
            </a:r>
          </a:p>
          <a:p>
            <a:pPr lvl="2"/>
            <a:r>
              <a:rPr lang="en-US" dirty="0"/>
              <a:t>[Kiwi] (other fields)</a:t>
            </a:r>
          </a:p>
          <a:p>
            <a:pPr lvl="2"/>
            <a:r>
              <a:rPr lang="en-US" dirty="0"/>
              <a:t>[Kaufman-</a:t>
            </a:r>
            <a:r>
              <a:rPr lang="en-US" dirty="0" err="1"/>
              <a:t>Litsyn</a:t>
            </a:r>
            <a:r>
              <a:rPr lang="en-US" dirty="0"/>
              <a:t>], [Kaufman-S.]: any sparse high dist. linear code … use MacWilliams Identity, </a:t>
            </a:r>
            <a:r>
              <a:rPr lang="en-US" dirty="0" err="1"/>
              <a:t>Krawtchouk</a:t>
            </a:r>
            <a:r>
              <a:rPr lang="en-US" dirty="0"/>
              <a:t> …</a:t>
            </a:r>
          </a:p>
          <a:p>
            <a:pPr lvl="2"/>
            <a:r>
              <a:rPr lang="en-US" dirty="0"/>
              <a:t>[</a:t>
            </a:r>
            <a:r>
              <a:rPr lang="en-US" dirty="0" err="1"/>
              <a:t>Kopparty</a:t>
            </a:r>
            <a:r>
              <a:rPr lang="en-US" dirty="0"/>
              <a:t>-Saraf]: Above reduces to linearity test. 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AE2E3-8003-3ADA-5B5E-0FD566CB5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14-16,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C5D69-5C4F-F9D0-B110-92F325E1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WAC 2023: Low Degree Testing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AD435-3B6A-B01E-2331-6BF99573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28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TEX2PSBATCH" val="latex --interaction=nonstopmode $(base).tex; dvips -D $(res) -E -o $(base).ps $(base).dvi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348"/>
  <p:tag name="DEFAULTHEIGHT" val="278"/>
  <p:tag name="DEFAULTMAGNIFICATION" val="2"/>
  <p:tag name="PREAMBLE" val="\documentclass{article}&#10;\pagestyle{empty}&#10;\usepackage{xspace,amssymb,amsfonts,amsmath}&#10;\usepackage{color}&#10;\usepackage{TeX4PPT}&#10;\color[rgb]{0,0,0}&#10;\usepackage{amsfonts}&#10;\newcommand{\F}{{\mathbb F}}&#10;\newcommand{\Z}{{\mathbb Z}}&#10;\newcommand{\mm}[1]{{\color[rgb]{0,0.5,0}$#1$}}&#10;"/>
  <p:tag name="MAGPC" val="260"/>
  <p:tag name="FONTSIZE" val="20"/>
</p:tagLst>
</file>

<file path=ppt/theme/theme1.xml><?xml version="1.0" encoding="utf-8"?>
<a:theme xmlns:a="http://schemas.openxmlformats.org/drawingml/2006/main" name="Textured">
  <a:themeElements>
    <a:clrScheme name="Textured 13">
      <a:dk1>
        <a:srgbClr val="003366"/>
      </a:dk1>
      <a:lt1>
        <a:srgbClr val="FFFF4F"/>
      </a:lt1>
      <a:dk2>
        <a:srgbClr val="000520"/>
      </a:dk2>
      <a:lt2>
        <a:srgbClr val="E5FFFF"/>
      </a:lt2>
      <a:accent1>
        <a:srgbClr val="179901"/>
      </a:accent1>
      <a:accent2>
        <a:srgbClr val="66FF33"/>
      </a:accent2>
      <a:accent3>
        <a:srgbClr val="AAAAAB"/>
      </a:accent3>
      <a:accent4>
        <a:srgbClr val="DADA42"/>
      </a:accent4>
      <a:accent5>
        <a:srgbClr val="ABCAAA"/>
      </a:accent5>
      <a:accent6>
        <a:srgbClr val="5CE72D"/>
      </a:accent6>
      <a:hlink>
        <a:srgbClr val="00CCFF"/>
      </a:hlink>
      <a:folHlink>
        <a:srgbClr val="FFCC00"/>
      </a:folHlink>
    </a:clrScheme>
    <a:fontScheme name="Texture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AD2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179901"/>
        </a:accent1>
        <a:accent2>
          <a:srgbClr val="FFFF00"/>
        </a:accent2>
        <a:accent3>
          <a:srgbClr val="AAAAD2"/>
        </a:accent3>
        <a:accent4>
          <a:srgbClr val="DADADA"/>
        </a:accent4>
        <a:accent5>
          <a:srgbClr val="ABCAAA"/>
        </a:accent5>
        <a:accent6>
          <a:srgbClr val="E7E700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FBA1FB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E391E3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2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3">
        <a:dk1>
          <a:srgbClr val="003366"/>
        </a:dk1>
        <a:lt1>
          <a:srgbClr val="FFFF4F"/>
        </a:lt1>
        <a:dk2>
          <a:srgbClr val="000520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AB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56153</TotalTime>
  <Words>3536</Words>
  <Application>Microsoft Office PowerPoint</Application>
  <PresentationFormat>On-screen Show (4:3)</PresentationFormat>
  <Paragraphs>343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Wingdings</vt:lpstr>
      <vt:lpstr>Verdana</vt:lpstr>
      <vt:lpstr>Tahoma</vt:lpstr>
      <vt:lpstr>Cambria Math</vt:lpstr>
      <vt:lpstr>Arial</vt:lpstr>
      <vt:lpstr>Textured</vt:lpstr>
      <vt:lpstr>Custom Design</vt:lpstr>
      <vt:lpstr>1_Custom Design</vt:lpstr>
      <vt:lpstr>2_Custom Design</vt:lpstr>
      <vt:lpstr>3_Custom Design</vt:lpstr>
      <vt:lpstr>PowerPoint Presentation</vt:lpstr>
      <vt:lpstr>This talk</vt:lpstr>
      <vt:lpstr>Problem Definition</vt:lpstr>
      <vt:lpstr>Why study this question?</vt:lpstr>
      <vt:lpstr>Brief History</vt:lpstr>
      <vt:lpstr>Linearity Testing</vt:lpstr>
      <vt:lpstr>Role of the Linearity Test in PCPs</vt:lpstr>
      <vt:lpstr>Proof Ideas</vt:lpstr>
      <vt:lpstr>Beyond linearity?</vt:lpstr>
      <vt:lpstr>Beyond Linearity</vt:lpstr>
      <vt:lpstr>Summary of State of Knowledge in ‘91</vt:lpstr>
      <vt:lpstr>‘91-’92: Rubinfeld-S, ALMSS </vt:lpstr>
      <vt:lpstr>Polynomials and PCPs</vt:lpstr>
      <vt:lpstr>Polynomials = Walls</vt:lpstr>
      <vt:lpstr>Polynomials = walls</vt:lpstr>
      <vt:lpstr>An Analogy</vt:lpstr>
      <vt:lpstr>Polynomials = Walls?</vt:lpstr>
      <vt:lpstr>Polynomials = Wall - II</vt:lpstr>
      <vt:lpstr>Finer questions: Degree vs. Field Size</vt:lpstr>
      <vt:lpstr>Small Correlations</vt:lpstr>
      <vt:lpstr>Key insights [RazSafra]</vt:lpstr>
      <vt:lpstr>Key insights [Arora-S.]</vt:lpstr>
      <vt:lpstr>Reducing Randomness</vt:lpstr>
      <vt:lpstr> d≥q</vt:lpstr>
      <vt:lpstr>AKKLR Test</vt:lpstr>
      <vt:lpstr>XOR Lemma for Bias of Polynomials</vt:lpstr>
      <vt:lpstr>Extending + improving AKKLR</vt:lpstr>
      <vt:lpstr>Main Insight</vt:lpstr>
      <vt:lpstr>Some introspection:  What made polys testable?</vt:lpstr>
      <vt:lpstr>Summary/Future questions</vt:lpstr>
      <vt:lpstr>Thank You!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Madhu</dc:creator>
  <cp:lastModifiedBy>Madhu Sudan</cp:lastModifiedBy>
  <cp:revision>1892</cp:revision>
  <cp:lastPrinted>2001-06-13T20:26:27Z</cp:lastPrinted>
  <dcterms:created xsi:type="dcterms:W3CDTF">2001-06-13T15:36:44Z</dcterms:created>
  <dcterms:modified xsi:type="dcterms:W3CDTF">2023-08-16T06:31:56Z</dcterms:modified>
</cp:coreProperties>
</file>