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3"/>
  </p:notesMasterIdLst>
  <p:handoutMasterIdLst>
    <p:handoutMasterId r:id="rId34"/>
  </p:handoutMasterIdLst>
  <p:sldIdLst>
    <p:sldId id="943" r:id="rId6"/>
    <p:sldId id="993" r:id="rId7"/>
    <p:sldId id="1039" r:id="rId8"/>
    <p:sldId id="1038" r:id="rId9"/>
    <p:sldId id="1041" r:id="rId10"/>
    <p:sldId id="1040" r:id="rId11"/>
    <p:sldId id="1043" r:id="rId12"/>
    <p:sldId id="1047" r:id="rId13"/>
    <p:sldId id="1063" r:id="rId14"/>
    <p:sldId id="1042" r:id="rId15"/>
    <p:sldId id="1053" r:id="rId16"/>
    <p:sldId id="1048" r:id="rId17"/>
    <p:sldId id="1045" r:id="rId18"/>
    <p:sldId id="1064" r:id="rId19"/>
    <p:sldId id="1054" r:id="rId20"/>
    <p:sldId id="1062" r:id="rId21"/>
    <p:sldId id="1061" r:id="rId22"/>
    <p:sldId id="1055" r:id="rId23"/>
    <p:sldId id="1057" r:id="rId24"/>
    <p:sldId id="1065" r:id="rId25"/>
    <p:sldId id="1056" r:id="rId26"/>
    <p:sldId id="1058" r:id="rId27"/>
    <p:sldId id="1066" r:id="rId28"/>
    <p:sldId id="1059" r:id="rId29"/>
    <p:sldId id="1060" r:id="rId30"/>
    <p:sldId id="1052" r:id="rId31"/>
    <p:sldId id="992" r:id="rId32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Tahoma" panose="020B0604030504040204" pitchFamily="34" charset="0"/>
      <p:regular r:id="rId40"/>
      <p:bold r:id="rId41"/>
    </p:embeddedFont>
  </p:embeddedFontLst>
  <p:custDataLst>
    <p:tags r:id="rId42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4EE00"/>
    <a:srgbClr val="A50021"/>
    <a:srgbClr val="FF0066"/>
    <a:srgbClr val="FFFF00"/>
    <a:srgbClr val="CC00CC"/>
    <a:srgbClr val="FF7C80"/>
    <a:srgbClr val="FF505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90" autoAdjust="0"/>
    <p:restoredTop sz="98110" autoAdjust="0"/>
  </p:normalViewPr>
  <p:slideViewPr>
    <p:cSldViewPr snapToGrid="0">
      <p:cViewPr varScale="1">
        <p:scale>
          <a:sx n="87" d="100"/>
          <a:sy n="87" d="100"/>
        </p:scale>
        <p:origin x="1128" y="58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42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2003367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>
                <a:lvl1pPr>
                  <a:defRPr dirty="0" smtClean="0"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Mihalisfest: Approximability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6443" y="6244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27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Grp="1" noChangeArrowheads="1"/>
              </p:cNvSpPr>
              <p:nvPr>
                <p:ph type="ftr" sz="quarter" idx="11"/>
              </p:nvPr>
            </p:nvSpPr>
            <p:spPr>
              <a:ln/>
            </p:spPr>
            <p:txBody>
              <a:bodyPr/>
              <a:lstStyle>
                <a:lvl1pPr>
                  <a:defRPr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Mihalisfest: Approximability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26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Aug 16-18, 2023</a:t>
            </a:r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Mihalisfest: Approximability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6ECB-C7B6-464E-84A6-5182CCAD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Mihalisfest: Approximability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0F45-C19C-499F-B7E7-EC61E696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76BDCF9A-A676-4B0A-8606-FB961D64D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961" y="1785464"/>
                <a:ext cx="89154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3CC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effectLst/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b="1" dirty="0">
                    <a:solidFill>
                      <a:srgbClr val="A50021"/>
                    </a:solidFill>
                    <a:effectLst/>
                  </a:rPr>
                  <a:t> 50 years of </a:t>
                </a:r>
                <a:r>
                  <a:rPr lang="en-US" sz="2800" b="1" dirty="0" err="1">
                    <a:solidFill>
                      <a:srgbClr val="A50021"/>
                    </a:solidFill>
                    <a:effectLst/>
                  </a:rPr>
                  <a:t>approximability</a:t>
                </a:r>
                <a:endParaRPr lang="en-US" sz="2800" b="1" dirty="0">
                  <a:solidFill>
                    <a:srgbClr val="A5002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76BDCF9A-A676-4B0A-8606-FB961D64D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961" y="1785464"/>
                <a:ext cx="8915400" cy="584775"/>
              </a:xfrm>
              <a:prstGeom prst="rect">
                <a:avLst/>
              </a:prstGeom>
              <a:blipFill>
                <a:blip r:embed="rId3"/>
                <a:stretch>
                  <a:fillRect t="-6250" b="-22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1">
            <a:extLst>
              <a:ext uri="{FF2B5EF4-FFF2-40B4-BE49-F238E27FC236}">
                <a16:creationId xmlns:a16="http://schemas.microsoft.com/office/drawing/2014/main" id="{DE413D75-8639-4939-AB8A-61008432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55641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“Optimization, Approximation &amp; Complexity Classes” – P+Y ‘88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Finally … a single thread unifying many questions in </a:t>
                </a:r>
                <a:r>
                  <a:rPr lang="en-US" dirty="0" err="1"/>
                  <a:t>approximability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Complexity Class: Max SNP (S for “strict”) based on Fagin’s logical characterization 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SNP: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MaxSNP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Close under L-Reductions: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should include a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approx’ly preserving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Mihalisfest</a:t>
            </a:r>
            <a:r>
              <a:rPr lang="en-US" dirty="0"/>
              <a:t>: </a:t>
            </a:r>
            <a:r>
              <a:rPr lang="en-US" dirty="0" err="1"/>
              <a:t>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9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640A-B9B5-8040-67DD-84213EFF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 vs. CSP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200B5-87A8-1E59-D215-AA49A95D6F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[Feder-</a:t>
                </a:r>
                <a:r>
                  <a:rPr lang="en-US" dirty="0" err="1"/>
                  <a:t>Vardi</a:t>
                </a:r>
                <a:r>
                  <a:rPr lang="en-US" dirty="0"/>
                  <a:t>]</a:t>
                </a:r>
              </a:p>
              <a:p>
                <a:r>
                  <a:rPr lang="en-US" dirty="0" smtClean="0"/>
                  <a:t>CSPs are highlight problems in SNP:</a:t>
                </a:r>
                <a:endParaRPr lang="en-US" dirty="0"/>
              </a:p>
              <a:p>
                <a:pPr lvl="1"/>
                <a:r>
                  <a:rPr lang="en-US" dirty="0"/>
                  <a:t>Problem in CSP given by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and a finite set of predicates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𝐶𝑆𝑃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given by constraints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applied to subsequences of var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Decision Problem: Decide if all satisfiable.</a:t>
                </a:r>
              </a:p>
              <a:p>
                <a:r>
                  <a:rPr lang="en-US" dirty="0" err="1"/>
                  <a:t>MaxSNP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MaxCSP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Same problems and instances as above.</a:t>
                </a:r>
              </a:p>
              <a:p>
                <a:pPr lvl="1"/>
                <a:r>
                  <a:rPr lang="en-US" dirty="0"/>
                  <a:t>Goal: Maximize #constraints satisfied.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200B5-87A8-1E59-D215-AA49A95D6F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C9A72-70C1-DF16-CD53-88A79292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9673-52BC-7812-6CD9-4C9BB1FF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5E073-739F-7C07-8350-C865632C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19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“Optimization, Approximation &amp; Complexity Classes” – P+Y ‘88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5712"/>
                <a:ext cx="8229600" cy="4724400"/>
              </a:xfrm>
            </p:spPr>
            <p:txBody>
              <a:bodyPr/>
              <a:lstStyle/>
              <a:p>
                <a:r>
                  <a:rPr lang="en-US" dirty="0"/>
                  <a:t>Complete Problems: Max 3-SAT, Max 3-SAT-B, Vertex Cover-B, Dominating Set-B, Ind. Set-B, Max 2SAT, Max CUT, Max </a:t>
                </a:r>
                <a:r>
                  <a:rPr lang="en-US" dirty="0" err="1"/>
                  <a:t>DiCut</a:t>
                </a:r>
                <a:r>
                  <a:rPr lang="en-US" dirty="0"/>
                  <a:t>, Max k-Col …</a:t>
                </a:r>
              </a:p>
              <a:p>
                <a:endParaRPr lang="en-US" dirty="0"/>
              </a:p>
              <a:p>
                <a:r>
                  <a:rPr lang="en-US" dirty="0"/>
                  <a:t>Even more impressive: Max-SNP-Hard problems:</a:t>
                </a:r>
              </a:p>
              <a:p>
                <a:pPr lvl="1"/>
                <a:r>
                  <a:rPr lang="en-US" sz="2000" dirty="0"/>
                  <a:t>Vertex Cover, Dominating Set, Ind. Set …</a:t>
                </a:r>
              </a:p>
              <a:p>
                <a:pPr lvl="1"/>
                <a:r>
                  <a:rPr lang="en-US" sz="2000" dirty="0"/>
                  <a:t>Metric TSP: [Papadimitriou-</a:t>
                </a:r>
                <a:r>
                  <a:rPr lang="en-US" sz="2000" dirty="0" err="1"/>
                  <a:t>Yannakakis</a:t>
                </a:r>
                <a:r>
                  <a:rPr lang="en-US" sz="2000" dirty="0"/>
                  <a:t>]</a:t>
                </a:r>
              </a:p>
              <a:p>
                <a:pPr lvl="1"/>
                <a:r>
                  <a:rPr lang="en-US" sz="2000" dirty="0"/>
                  <a:t>Shortest Superstring: [</a:t>
                </a:r>
                <a:r>
                  <a:rPr lang="en-US" sz="2000" dirty="0" err="1"/>
                  <a:t>Blum,Jiang,Li,Tromp,Yannakakis</a:t>
                </a:r>
                <a:r>
                  <a:rPr lang="en-US" sz="2000" dirty="0"/>
                  <a:t>] </a:t>
                </a:r>
              </a:p>
              <a:p>
                <a:pPr lvl="1"/>
                <a:r>
                  <a:rPr lang="en-US" sz="2000" dirty="0" err="1"/>
                  <a:t>Multiterminal</a:t>
                </a:r>
                <a:r>
                  <a:rPr lang="en-US" sz="2000" dirty="0"/>
                  <a:t> Cuts: [</a:t>
                </a:r>
                <a:r>
                  <a:rPr lang="en-US" sz="2000" dirty="0" err="1"/>
                  <a:t>Dalhaus,Johnson,Papadimitriou,Seymour,Yannakakis</a:t>
                </a:r>
                <a:r>
                  <a:rPr lang="en-US" sz="2000" dirty="0"/>
                  <a:t>] </a:t>
                </a:r>
              </a:p>
              <a:p>
                <a:pPr lvl="1"/>
                <a:r>
                  <a:rPr lang="en-US" sz="2000" dirty="0"/>
                  <a:t>[Blum]: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000" dirty="0"/>
                  <a:t>-approximating clique is Max SNP-hard*</a:t>
                </a:r>
              </a:p>
              <a:p>
                <a:pPr lvl="1"/>
                <a:endParaRPr lang="en-US" sz="2000" dirty="0"/>
              </a:p>
              <a:p>
                <a:r>
                  <a:rPr lang="en-US" dirty="0"/>
                  <a:t>Message: Focus on Max 3SAT!</a:t>
                </a:r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5712"/>
                <a:ext cx="8229600" cy="4724400"/>
              </a:xfrm>
              <a:blipFill>
                <a:blip r:embed="rId2"/>
                <a:stretch>
                  <a:fillRect l="-370" t="-1161" r="-1333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Mihalisfest</a:t>
            </a:r>
            <a:r>
              <a:rPr lang="en-US" dirty="0"/>
              <a:t>: </a:t>
            </a:r>
            <a:r>
              <a:rPr lang="en-US" dirty="0" err="1"/>
              <a:t>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7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quotes from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How/why we define classes</a:t>
            </a:r>
          </a:p>
          <a:p>
            <a:pPr marL="0" indent="0">
              <a:buNone/>
            </a:pPr>
            <a:r>
              <a:rPr lang="en-US" sz="1600" dirty="0"/>
              <a:t>“In complexity, when we are faced with such a situation, in which a family of problems cannot be identified with the known complexity classes (P and NP in our case), one suspects that a new complexity class may be manifesting itself.”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600" dirty="0"/>
              <a:t>(Pursued in papers on … Limited Non-</a:t>
            </a:r>
            <a:r>
              <a:rPr lang="en-US" sz="1600" dirty="0" err="1"/>
              <a:t>Det</a:t>
            </a:r>
            <a:r>
              <a:rPr lang="en-US" sz="1600" dirty="0"/>
              <a:t>, Local </a:t>
            </a:r>
            <a:r>
              <a:rPr lang="en-US" sz="1600" dirty="0" smtClean="0"/>
              <a:t>Search, PPAD, FIXP)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Identifying what was missing: gap creating reduction</a:t>
            </a:r>
          </a:p>
          <a:p>
            <a:pPr marL="0" indent="0">
              <a:buNone/>
            </a:pPr>
            <a:r>
              <a:rPr lang="en-US" sz="1600" dirty="0"/>
              <a:t>“Intuitively, the difficulty lies in that our main technique for showing negative </a:t>
            </a:r>
            <a:r>
              <a:rPr lang="en-US" sz="1600" dirty="0" err="1"/>
              <a:t>approximability</a:t>
            </a:r>
            <a:r>
              <a:rPr lang="en-US" sz="1600" dirty="0"/>
              <a:t> results is the creation of a gap in the cost function.”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“There seems to be no notion of “approximately correct computation””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25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137" y="-109728"/>
            <a:ext cx="11104685" cy="624638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128529"/>
            <a:ext cx="10668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256085"/>
            <a:ext cx="8229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Phase 3</a:t>
            </a:r>
            <a:r>
              <a:rPr lang="en-US" dirty="0" smtClean="0">
                <a:solidFill>
                  <a:schemeClr val="tx2"/>
                </a:solidFill>
              </a:rPr>
              <a:t>: PCPs and SDPs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0" y="5305656"/>
            <a:ext cx="711111" cy="71111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56" y="5726062"/>
            <a:ext cx="483288" cy="39583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5" y="2689871"/>
            <a:ext cx="385143" cy="3851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0" y="83203"/>
            <a:ext cx="463378" cy="4633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8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9C06-3676-1229-7992-E791D8B2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PCP 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F80A1-67BE-2D23-6D40-F24BD09DF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</a:t>
                </a:r>
                <a:r>
                  <a:rPr lang="en-US" sz="1400" dirty="0"/>
                  <a:t>FeigeGoldwasserLovaszSafraSzegedy’91</a:t>
                </a:r>
                <a:r>
                  <a:rPr lang="en-US" dirty="0"/>
                  <a:t>]: Clique is hard to approximate to (super)-constant factors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QuasiPolyTime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[</a:t>
                </a:r>
                <a:r>
                  <a:rPr lang="en-US" sz="1600" dirty="0"/>
                  <a:t>AroraSafra,AroraLundMotwaniSudanSzegedy’92</a:t>
                </a:r>
                <a:r>
                  <a:rPr lang="en-US" dirty="0"/>
                  <a:t>]: </a:t>
                </a:r>
                <a:r>
                  <a:rPr lang="en-US" dirty="0" err="1"/>
                  <a:t>MaxSNP</a:t>
                </a:r>
                <a:r>
                  <a:rPr lang="en-US" dirty="0"/>
                  <a:t> hard problems do not have PTAS.</a:t>
                </a:r>
              </a:p>
              <a:p>
                <a:r>
                  <a:rPr lang="en-US" dirty="0"/>
                  <a:t>PCP = </a:t>
                </a:r>
                <a:r>
                  <a:rPr lang="en-US" dirty="0" err="1"/>
                  <a:t>MaxCSP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PCP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polytime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𝑆𝐴𝑇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MaxCSP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satisfiable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satisfiable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satisfiable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F80A1-67BE-2D23-6D40-F24BD09DF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833F8-A792-F34B-F11E-6AA2E545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F51DA-8474-5DB7-3239-25804A4D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Mihalisfest</a:t>
            </a:r>
            <a:r>
              <a:rPr lang="en-US" dirty="0"/>
              <a:t>: </a:t>
            </a:r>
            <a:r>
              <a:rPr lang="en-US" dirty="0" err="1"/>
              <a:t>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0325A-1F50-3D76-9428-6B562403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714" y="5461337"/>
            <a:ext cx="8932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“Intuitively, the difficulty lies in that our main technique for showing negative </a:t>
            </a:r>
            <a:r>
              <a:rPr lang="en-US" dirty="0" err="1">
                <a:solidFill>
                  <a:schemeClr val="bg1"/>
                </a:solidFill>
              </a:rPr>
              <a:t>approximability</a:t>
            </a:r>
            <a:r>
              <a:rPr lang="en-US" dirty="0">
                <a:solidFill>
                  <a:schemeClr val="bg1"/>
                </a:solidFill>
              </a:rPr>
              <a:t> results is the creation of a gap in the cost function.”</a:t>
            </a:r>
          </a:p>
        </p:txBody>
      </p:sp>
    </p:spTree>
    <p:extLst>
      <p:ext uri="{BB962C8B-B14F-4D97-AF65-F5344CB8AC3E}">
        <p14:creationId xmlns:p14="http://schemas.microsoft.com/office/powerpoint/2010/main" val="410990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Soda ‘92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Personally Significant Moment:</a:t>
            </a:r>
          </a:p>
          <a:p>
            <a:endParaRPr lang="en-US" dirty="0"/>
          </a:p>
          <a:p>
            <a:pPr lvl="1"/>
            <a:r>
              <a:rPr lang="en-US" dirty="0" err="1" smtClean="0"/>
              <a:t>Mihalis’s</a:t>
            </a:r>
            <a:r>
              <a:rPr lang="en-US" dirty="0" smtClean="0"/>
              <a:t> talk on ¾ - approximating Max SAT</a:t>
            </a:r>
          </a:p>
          <a:p>
            <a:endParaRPr lang="en-US" dirty="0"/>
          </a:p>
          <a:p>
            <a:r>
              <a:rPr lang="en-US" dirty="0" smtClean="0"/>
              <a:t>Led to realization “approximately correct computation” and PCP and Max SNP …</a:t>
            </a:r>
          </a:p>
          <a:p>
            <a:endParaRPr lang="en-US" dirty="0"/>
          </a:p>
          <a:p>
            <a:r>
              <a:rPr lang="en-US" dirty="0" err="1" smtClean="0"/>
              <a:t>Mihalis</a:t>
            </a:r>
            <a:r>
              <a:rPr lang="en-US" dirty="0" smtClean="0"/>
              <a:t> brought ALMSS authors together 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6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67FC-2330-57A5-D752-96F9BC58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beyond </a:t>
            </a:r>
            <a:r>
              <a:rPr lang="en-US" dirty="0" err="1"/>
              <a:t>MaxSNP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49E48-C1DF-FC05-91F3-DABD7BA45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Clique: already connected by [Blum]</a:t>
                </a:r>
              </a:p>
              <a:p>
                <a:r>
                  <a:rPr lang="en-US" dirty="0"/>
                  <a:t>Set Cover, Chromatic </a:t>
                </a:r>
                <a:r>
                  <a:rPr lang="en-US" dirty="0" smtClean="0"/>
                  <a:t>Number … ?</a:t>
                </a:r>
                <a:endParaRPr lang="en-US" dirty="0"/>
              </a:p>
              <a:p>
                <a:r>
                  <a:rPr lang="en-US" dirty="0"/>
                  <a:t>A stunning paper … [</a:t>
                </a:r>
                <a:r>
                  <a:rPr lang="en-US" dirty="0" err="1"/>
                  <a:t>Lund+Yannakakis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Set Cover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approximable</a:t>
                </a:r>
              </a:p>
              <a:p>
                <a:pPr lvl="1"/>
                <a:r>
                  <a:rPr lang="en-US" dirty="0"/>
                  <a:t>Chromatic Number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approximable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Also [Lund </a:t>
                </a:r>
                <a:r>
                  <a:rPr lang="en-US" dirty="0" err="1"/>
                  <a:t>Yannakakis</a:t>
                </a:r>
                <a:r>
                  <a:rPr lang="en-US" dirty="0"/>
                  <a:t> - II]	</a:t>
                </a:r>
              </a:p>
              <a:p>
                <a:pPr lvl="1"/>
                <a:r>
                  <a:rPr lang="en-US" dirty="0"/>
                  <a:t>Hereditary Properties do not have PTAS.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49E48-C1DF-FC05-91F3-DABD7BA45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2A0C2-9115-241E-108B-3B1BB4BA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16FF-29EB-1357-651D-808D466D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C0BF-6F0E-B74D-9883-CC079D72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8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8C55-84E7-0B9B-16AE-1AF7E7C2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 dirty="0" err="1"/>
              <a:t>Algorithmica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72557-4E29-5668-84B4-90AB0DA09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1535" y="1255712"/>
                <a:ext cx="8229600" cy="4724400"/>
              </a:xfrm>
            </p:spPr>
            <p:txBody>
              <a:bodyPr/>
              <a:lstStyle/>
              <a:p>
                <a:r>
                  <a:rPr lang="en-US" dirty="0"/>
                  <a:t>PCP Theorem Quite Potent. Applied widely. Gave coarse classifications.</a:t>
                </a:r>
              </a:p>
              <a:p>
                <a:r>
                  <a:rPr lang="en-US" dirty="0"/>
                  <a:t>Algorithmic Surprise 1: [GoemansWilliamson’94] SDP based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878</m:t>
                    </m:r>
                  </m:oMath>
                </a14:m>
                <a:r>
                  <a:rPr lang="en-US" dirty="0"/>
                  <a:t>-approximation for </a:t>
                </a:r>
                <a:r>
                  <a:rPr lang="en-US" dirty="0" err="1"/>
                  <a:t>MaxCUT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Extended to new algorithms for coloring [KMS], </a:t>
                </a:r>
                <a:r>
                  <a:rPr lang="en-US" dirty="0" err="1"/>
                  <a:t>MaxSAT</a:t>
                </a:r>
                <a:r>
                  <a:rPr lang="en-US" dirty="0"/>
                  <a:t> [KZ] …</a:t>
                </a:r>
              </a:p>
              <a:p>
                <a:r>
                  <a:rPr lang="en-US" dirty="0"/>
                  <a:t>Algorithmic Surprise 2: Discovery of metric embeddings and rich connections. …</a:t>
                </a:r>
              </a:p>
              <a:p>
                <a:pPr lvl="1"/>
                <a:r>
                  <a:rPr lang="en-US" dirty="0"/>
                  <a:t>Many results … including [</a:t>
                </a:r>
                <a:r>
                  <a:rPr lang="en-US" sz="2000" dirty="0" err="1"/>
                  <a:t>GargVaziraniYannakakis</a:t>
                </a:r>
                <a:r>
                  <a:rPr lang="en-US" dirty="0"/>
                  <a:t>] </a:t>
                </a:r>
              </a:p>
              <a:p>
                <a:r>
                  <a:rPr lang="en-US" dirty="0"/>
                  <a:t>[</a:t>
                </a:r>
                <a:r>
                  <a:rPr lang="en-US" sz="1800" dirty="0"/>
                  <a:t>KhannaSudanTrevisanWilliamson’94-96</a:t>
                </a:r>
                <a:r>
                  <a:rPr lang="en-US" dirty="0"/>
                  <a:t>]: Classification of Boolean CSP-based problems: There exist only finitely many different bands of </a:t>
                </a:r>
                <a:r>
                  <a:rPr lang="en-US" dirty="0" err="1"/>
                  <a:t>approximability</a:t>
                </a:r>
                <a:r>
                  <a:rPr lang="en-US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72557-4E29-5668-84B4-90AB0DA09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535" y="1255712"/>
                <a:ext cx="8229600" cy="4724400"/>
              </a:xfrm>
              <a:blipFill>
                <a:blip r:embed="rId2"/>
                <a:stretch>
                  <a:fillRect l="-370" t="-1161" r="-2148" b="-6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D861A-6AF7-478C-6EA8-BF1334E5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Aug 16-18,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7D422-3C00-A1DE-9DDB-35D81357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53D64-BD81-8C14-5773-8E79CBAF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95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E4CF-38C8-12C7-B40A-13F4353F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Phase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6F2A9-009B-C440-8A77-1F886BC44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PCP Theorem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Coarse </a:t>
                </a:r>
                <a:r>
                  <a:rPr lang="en-US" dirty="0"/>
                  <a:t>understanding across the spectrum</a:t>
                </a:r>
              </a:p>
              <a:p>
                <a:r>
                  <a:rPr lang="en-US" dirty="0"/>
                  <a:t>Less of focus on L-reductions; more on reductions between gapped problems …</a:t>
                </a:r>
              </a:p>
              <a:p>
                <a:r>
                  <a:rPr lang="en-US" dirty="0"/>
                  <a:t>But known L-reductions still very useful … key to establishing the coarse picture.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6F2A9-009B-C440-8A77-1F886BC44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72AA6-2420-1BBC-5A52-E46390B2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4CB-77BA-FAA7-28F3-44AB3AE8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D076A-A5C0-BC99-ADAC-30F58AA4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4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7F5E-A099-1391-3204-B61163E3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in the Study of </a:t>
            </a:r>
            <a:r>
              <a:rPr lang="en-US" dirty="0" err="1"/>
              <a:t>Approximability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D34E-B480-55F7-69E8-BFAA95CBF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0 (‘72): Discovery of NP-Completeness</a:t>
            </a:r>
          </a:p>
          <a:p>
            <a:r>
              <a:rPr lang="en-US" dirty="0"/>
              <a:t>Phase 1: (‘73-’88): Sporadic discovery of approximation algorithms and the fragility of reductions.</a:t>
            </a:r>
          </a:p>
          <a:p>
            <a:r>
              <a:rPr lang="en-US" dirty="0">
                <a:solidFill>
                  <a:schemeClr val="bg1"/>
                </a:solidFill>
              </a:rPr>
              <a:t>Phase 2: (‘88-’91): </a:t>
            </a:r>
            <a:r>
              <a:rPr lang="en-US" dirty="0" err="1">
                <a:solidFill>
                  <a:schemeClr val="bg1"/>
                </a:solidFill>
              </a:rPr>
              <a:t>MaxSNP</a:t>
            </a:r>
            <a:r>
              <a:rPr lang="en-US" dirty="0">
                <a:solidFill>
                  <a:schemeClr val="bg1"/>
                </a:solidFill>
              </a:rPr>
              <a:t>, L-reductions, and a theory!!</a:t>
            </a:r>
          </a:p>
          <a:p>
            <a:r>
              <a:rPr lang="en-US" dirty="0"/>
              <a:t>Phase 3: (’91-’95): PCPs, SDPs and </a:t>
            </a:r>
            <a:r>
              <a:rPr lang="en-US" dirty="0" smtClean="0"/>
              <a:t>a coarse picture.</a:t>
            </a:r>
            <a:endParaRPr lang="en-US" dirty="0"/>
          </a:p>
          <a:p>
            <a:r>
              <a:rPr lang="en-US" dirty="0"/>
              <a:t>Phase 4: (’96-’02): Fourier analysis and some optimal results.</a:t>
            </a:r>
          </a:p>
          <a:p>
            <a:r>
              <a:rPr lang="en-US" dirty="0"/>
              <a:t>Phase 5: (’02-08): UGC, SOS and a tight picture.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F763-812C-CA98-EC8A-CB06F02D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4C6C-7151-B485-9336-B33C7061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9EECF-37BE-2616-268C-81EE7FCB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128529"/>
            <a:ext cx="10668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256085"/>
            <a:ext cx="8229600" cy="6096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Phase </a:t>
            </a:r>
            <a:r>
              <a:rPr lang="en-US" sz="2400" dirty="0" smtClean="0">
                <a:solidFill>
                  <a:schemeClr val="tx2"/>
                </a:solidFill>
              </a:rPr>
              <a:t>4: Some Optimal Results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0" y="5305656"/>
            <a:ext cx="711111" cy="71111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56" y="5661211"/>
            <a:ext cx="483288" cy="39583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11" y="260484"/>
            <a:ext cx="463378" cy="4633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022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856D-A95E-49B2-7410-3D7E78B9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‘96-98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527C3-E6F5-1AFE-BD62-8E2941CDBE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[</a:t>
                </a:r>
                <a:r>
                  <a:rPr lang="en-US" dirty="0" err="1" smtClean="0"/>
                  <a:t>Hastad</a:t>
                </a:r>
                <a:r>
                  <a:rPr lang="en-US" dirty="0" smtClean="0"/>
                  <a:t>] revolution: </a:t>
                </a:r>
                <a:endParaRPr lang="en-US" dirty="0"/>
              </a:p>
              <a:p>
                <a:pPr lvl="1"/>
                <a:r>
                  <a:rPr lang="en-US" dirty="0"/>
                  <a:t>Clique is NP-hard* to approximate to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-factors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-vertex graphs.</a:t>
                </a:r>
              </a:p>
              <a:p>
                <a:pPr marL="914400" lvl="2" indent="0">
                  <a:buNone/>
                </a:pPr>
                <a:r>
                  <a:rPr lang="en-US" sz="1600" dirty="0"/>
                  <a:t>* (randomized reduction; later derandomized by [Zuckerman])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-approximating Max e3SAT is NP-hard.</a:t>
                </a:r>
              </a:p>
              <a:p>
                <a:pPr lvl="1"/>
                <a:r>
                  <a:rPr lang="en-US" dirty="0" smtClean="0"/>
                  <a:t>Introduced </a:t>
                </a:r>
                <a:r>
                  <a:rPr lang="en-US" dirty="0"/>
                  <a:t>(Fourier) analytic methods to the field.</a:t>
                </a:r>
              </a:p>
              <a:p>
                <a:r>
                  <a:rPr lang="en-US" dirty="0"/>
                  <a:t>Other stunning results: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Ajtai,Micciancio</a:t>
                </a:r>
                <a:r>
                  <a:rPr lang="en-US" dirty="0"/>
                  <a:t>]: Shortest vector in lattices are hard to approximate. </a:t>
                </a:r>
              </a:p>
              <a:p>
                <a:pPr lvl="1"/>
                <a:r>
                  <a:rPr lang="en-US" dirty="0"/>
                  <a:t>Vast progress on routing problems …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527C3-E6F5-1AFE-BD62-8E2941CD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b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044C0-21FA-88C6-BA78-1E0B0109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F770-2A4B-457C-7257-376B9EEC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CAC0-6466-9B9D-8C99-5C9BD538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23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F1CE-49ED-2B15-8A2F-303ECF6D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negative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C9ED-B0DE-8DCD-E48E-B740764E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Absence of hardness results now was a signal:</a:t>
            </a:r>
          </a:p>
          <a:p>
            <a:pPr lvl="1"/>
            <a:r>
              <a:rPr lang="en-US" dirty="0"/>
              <a:t>[Arora, Michell] TSP in Euclidean spaces.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Chuzhoy</a:t>
            </a:r>
            <a:r>
              <a:rPr lang="en-US" dirty="0"/>
              <a:t>, Li] Approximation for edge-disjoint paths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Still gaps existed. Many “2-variable problems”</a:t>
            </a:r>
          </a:p>
          <a:p>
            <a:pPr lvl="1"/>
            <a:r>
              <a:rPr lang="en-US" dirty="0"/>
              <a:t>Vertex Cover?</a:t>
            </a:r>
          </a:p>
          <a:p>
            <a:pPr lvl="1"/>
            <a:r>
              <a:rPr lang="en-US" dirty="0"/>
              <a:t>Max Cut</a:t>
            </a:r>
          </a:p>
          <a:p>
            <a:pPr lvl="1"/>
            <a:r>
              <a:rPr lang="en-US" dirty="0"/>
              <a:t>Max 2SAT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CEBEB-DA4E-7901-9E43-5D1AE6D1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B0BC4-2068-7768-56CF-2FE9F656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63A24-E71A-DD2E-3645-12EBC88C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6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9" y="28600"/>
            <a:ext cx="10768818" cy="6100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128529"/>
            <a:ext cx="10668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256085"/>
            <a:ext cx="8229600" cy="6096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Phase 5</a:t>
            </a:r>
            <a:r>
              <a:rPr lang="en-US" sz="2400" dirty="0" smtClean="0">
                <a:solidFill>
                  <a:schemeClr val="tx2"/>
                </a:solidFill>
              </a:rPr>
              <a:t>: Conditional Clarity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Almost Everywhere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0" y="5305656"/>
            <a:ext cx="711111" cy="71111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56" y="5661211"/>
            <a:ext cx="483288" cy="39583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11" y="260484"/>
            <a:ext cx="463378" cy="4633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019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9B82-EE28-C593-A9FD-ED6BF000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Khot’s UGC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FEEA2-B873-AD04-BA1F-861D65EE5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Unique Game = Max CSP(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UGC: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s.t it is NP-hard to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satisfiable instances of </a:t>
                </a:r>
                <a:r>
                  <a:rPr lang="en-US" dirty="0" err="1"/>
                  <a:t>MaxCSP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-satisfiable instances.</a:t>
                </a:r>
              </a:p>
              <a:p>
                <a:r>
                  <a:rPr lang="en-US" dirty="0"/>
                  <a:t>[</a:t>
                </a:r>
                <a:r>
                  <a:rPr lang="en-US" sz="1800" dirty="0"/>
                  <a:t>Khot-Regev</a:t>
                </a:r>
                <a:r>
                  <a:rPr lang="en-US" dirty="0"/>
                  <a:t>] UGC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2-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approx. Vertex Cover hard.</a:t>
                </a:r>
              </a:p>
              <a:p>
                <a:r>
                  <a:rPr lang="en-US" dirty="0"/>
                  <a:t>[Khot-Kindler-Mossel-O’Donnell] UGC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.878 approx. for SDP is optimal!</a:t>
                </a:r>
              </a:p>
              <a:p>
                <a:r>
                  <a:rPr lang="en-US" dirty="0"/>
                  <a:t>[Raghavendra]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there exists SDP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such that UGC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is optimal for SDP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FEEA2-B873-AD04-BA1F-861D65EE5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41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219E6-5CDA-56E7-0BB2-7DE9B3EF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A00A-B48D-97C5-2F88-547363C1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1B7D-73AB-8A1E-8765-412205FA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6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AF84-B120-4AE1-829D-7F4C5126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decade or so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B2A0D7-6DC9-6182-00EC-CED9B8CF9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Initially a raging debate on “Is the UGC true’’ </a:t>
                </a:r>
              </a:p>
              <a:p>
                <a:r>
                  <a:rPr lang="en-US" dirty="0"/>
                  <a:t>Rich theory of SOS-based algorithms [Raghavendra-</a:t>
                </a:r>
                <a:r>
                  <a:rPr lang="en-US" dirty="0" err="1"/>
                  <a:t>Steurer</a:t>
                </a:r>
                <a:r>
                  <a:rPr lang="en-US" dirty="0"/>
                  <a:t>] </a:t>
                </a:r>
              </a:p>
              <a:p>
                <a:r>
                  <a:rPr lang="en-US" dirty="0"/>
                  <a:t>Understanding of the “small-set expansion” phenomenon.</a:t>
                </a:r>
              </a:p>
              <a:p>
                <a:r>
                  <a:rPr lang="en-US" dirty="0"/>
                  <a:t>Finally another major theorem …</a:t>
                </a:r>
              </a:p>
              <a:p>
                <a:r>
                  <a:rPr lang="en-US" dirty="0"/>
                  <a:t>[Khot-</a:t>
                </a:r>
                <a:r>
                  <a:rPr lang="en-US" dirty="0" err="1"/>
                  <a:t>Minzer</a:t>
                </a:r>
                <a:r>
                  <a:rPr lang="en-US" dirty="0"/>
                  <a:t>-</a:t>
                </a:r>
                <a:r>
                  <a:rPr lang="en-US" dirty="0" err="1"/>
                  <a:t>Safra</a:t>
                </a:r>
                <a:r>
                  <a:rPr lang="en-US" dirty="0"/>
                  <a:t>]: 2-2 games conjecture is true. </a:t>
                </a:r>
              </a:p>
              <a:p>
                <a:pPr lvl="1"/>
                <a:r>
                  <a:rPr lang="en-US" dirty="0"/>
                  <a:t>(replace linear constraints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with quadratic constraints)</a:t>
                </a:r>
              </a:p>
              <a:p>
                <a:r>
                  <a:rPr lang="en-US" dirty="0" smtClean="0"/>
                  <a:t>Implications for UGC? Altered bets 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B2A0D7-6DC9-6182-00EC-CED9B8CF9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48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699C-461E-92BD-9EF2-C54181DB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D2F90-5E52-2560-A039-B2D10294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A45DB-D6EA-537D-0ED9-91E64C1B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0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’73-’23: From complete darkness to near total clarity.</a:t>
            </a:r>
          </a:p>
          <a:p>
            <a:r>
              <a:rPr lang="en-US" dirty="0"/>
              <a:t>Some big remaining issues:</a:t>
            </a:r>
          </a:p>
          <a:p>
            <a:pPr lvl="1"/>
            <a:r>
              <a:rPr lang="en-US" dirty="0"/>
              <a:t>Settle the UGC</a:t>
            </a:r>
          </a:p>
          <a:p>
            <a:pPr lvl="1"/>
            <a:r>
              <a:rPr lang="en-US" dirty="0"/>
              <a:t>Settle d-to-1 conjecture with </a:t>
            </a:r>
            <a:r>
              <a:rPr lang="en-US" dirty="0" err="1"/>
              <a:t>satisfiable</a:t>
            </a:r>
            <a:r>
              <a:rPr lang="en-US" dirty="0"/>
              <a:t> instances</a:t>
            </a:r>
          </a:p>
          <a:p>
            <a:pPr lvl="1"/>
            <a:r>
              <a:rPr lang="en-US"/>
              <a:t>Resolve hardness of 3-coloring.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184" y="2706511"/>
            <a:ext cx="2444044" cy="609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Mihalisfest: Approximability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137" y="0"/>
            <a:ext cx="11104685" cy="624638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256085"/>
            <a:ext cx="8229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Phase 1: (Lack of) Awareness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1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2" y="381000"/>
            <a:ext cx="8959362" cy="609600"/>
          </a:xfrm>
        </p:spPr>
        <p:txBody>
          <a:bodyPr/>
          <a:lstStyle/>
          <a:p>
            <a:r>
              <a:rPr lang="en-US" dirty="0"/>
              <a:t>Phase 1 Understanding of </a:t>
            </a:r>
            <a:r>
              <a:rPr lang="en-US" dirty="0" err="1"/>
              <a:t>Approximability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 overview:</a:t>
            </a:r>
          </a:p>
          <a:p>
            <a:endParaRPr lang="en-US" dirty="0"/>
          </a:p>
          <a:p>
            <a:pPr lvl="1"/>
            <a:r>
              <a:rPr lang="en-US" dirty="0"/>
              <a:t>Some experts knew the issue was subtle (varied from problem to problem).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Most of the community: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  “Why is one hardness result not sufficient?”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39800" y="4088422"/>
            <a:ext cx="752781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“What is approximation?” </a:t>
            </a:r>
          </a:p>
          <a:p>
            <a:pPr>
              <a:buNone/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“Is that like Approximate counting?” </a:t>
            </a:r>
          </a:p>
        </p:txBody>
      </p:sp>
    </p:spTree>
    <p:extLst>
      <p:ext uri="{BB962C8B-B14F-4D97-AF65-F5344CB8AC3E}">
        <p14:creationId xmlns:p14="http://schemas.microsoft.com/office/powerpoint/2010/main" val="880986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Early consensus:</a:t>
                </a:r>
              </a:p>
              <a:p>
                <a:pPr lvl="1"/>
                <a:r>
                  <a:rPr lang="en-US" dirty="0"/>
                  <a:t>Work on non-negative-valued functions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	NP-Optimization problems …</a:t>
                </a:r>
              </a:p>
              <a:p>
                <a:pPr lvl="2"/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Can prove lower bounds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Min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Can prove upper bounds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dirty="0"/>
                  <a:t>Ask for multiplicative approximations: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-approximation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Should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? </a:t>
                </a:r>
              </a:p>
              <a:p>
                <a:pPr lvl="1"/>
                <a:r>
                  <a:rPr lang="en-US" dirty="0"/>
                  <a:t>Raging debate … still ongoing … </a:t>
                </a:r>
              </a:p>
              <a:p>
                <a:pPr lvl="1"/>
                <a:r>
                  <a:rPr lang="en-US" b="0" dirty="0"/>
                  <a:t>In this tal</a:t>
                </a:r>
                <a:r>
                  <a:rPr lang="en-US" dirty="0"/>
                  <a:t>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55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notable Problems/Algorithms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chemeClr val="bg1"/>
                    </a:solidFill>
                  </a:rPr>
                  <a:t>TSP</a:t>
                </a:r>
                <a:r>
                  <a:rPr lang="en-US" dirty="0"/>
                  <a:t> is not </a:t>
                </a:r>
                <a:r>
                  <a:rPr lang="en-US" dirty="0" err="1"/>
                  <a:t>approximable</a:t>
                </a:r>
                <a:r>
                  <a:rPr lang="en-US" dirty="0"/>
                  <a:t>”: (No triangle inequality; required to find cycle, not tour)</a:t>
                </a:r>
              </a:p>
              <a:p>
                <a:pPr lvl="1"/>
                <a:r>
                  <a:rPr lang="en-US" dirty="0"/>
                  <a:t>Levin’s joke problem: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Metric TSP: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1100" dirty="0"/>
                  <a:t>(Rosenkratz,Stearns,Lewis’74?)</a:t>
                </a:r>
                <a:endParaRPr lang="en-US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Max SAT: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-approximation (by Johnson?) (Take all 0s assignment or all 1s).</a:t>
                </a: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MaxCUT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-approximation … greedy algorithm.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Vertex Cover: </a:t>
                </a:r>
                <a:r>
                  <a:rPr lang="en-US" dirty="0"/>
                  <a:t>Double the matching (2-approx.)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Graph Coloring: </a:t>
                </a:r>
                <a:r>
                  <a:rPr lang="en-US" dirty="0"/>
                  <a:t>Hard to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colorable graphs.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370" b="-34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80692" y="2725615"/>
            <a:ext cx="413239" cy="325316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1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awareness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25254" cy="4724400"/>
              </a:xfrm>
            </p:spPr>
            <p:txBody>
              <a:bodyPr/>
              <a:lstStyle/>
              <a:p>
                <a:r>
                  <a:rPr lang="en-US" dirty="0"/>
                  <a:t>Better understanding of “reductions” as source of problems.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O(1)-</a:t>
                </a:r>
                <a:r>
                  <a:rPr lang="en-US" dirty="0" err="1"/>
                  <a:t>approximable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approximable</a:t>
                </a:r>
                <a:r>
                  <a:rPr lang="en-US" dirty="0"/>
                  <a:t>!!!</a:t>
                </a:r>
              </a:p>
              <a:p>
                <a:r>
                  <a:rPr lang="en-US" dirty="0"/>
                  <a:t>Desired milestones</a:t>
                </a:r>
              </a:p>
              <a:p>
                <a:pPr lvl="1"/>
                <a:r>
                  <a:rPr lang="en-US" dirty="0"/>
                  <a:t>PTAS: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approximability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approx. 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25254" cy="4724400"/>
              </a:xfrm>
              <a:blipFill>
                <a:blip r:embed="rId2"/>
                <a:stretch>
                  <a:fillRect l="-353" t="-1161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994031" y="2259623"/>
            <a:ext cx="149469" cy="4220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1341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sophistication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25254" cy="4724400"/>
              </a:xfrm>
            </p:spPr>
            <p:txBody>
              <a:bodyPr/>
              <a:lstStyle/>
              <a:p>
                <a:r>
                  <a:rPr lang="en-US" dirty="0"/>
                  <a:t>Christofides’s Algorithm: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-approximation for TSP</a:t>
                </a:r>
              </a:p>
              <a:p>
                <a:r>
                  <a:rPr lang="en-US" dirty="0" err="1"/>
                  <a:t>Garey</a:t>
                </a:r>
                <a:r>
                  <a:rPr lang="en-US" dirty="0"/>
                  <a:t>-Johnson: Hardness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-approx. of graph coloring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Wigderson’s</a:t>
                </a:r>
                <a:r>
                  <a:rPr lang="en-US" dirty="0"/>
                  <a:t> “trick”: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-coloring of 3-colorable graph. (Is this an approximation?)</a:t>
                </a:r>
              </a:p>
              <a:p>
                <a:r>
                  <a:rPr lang="en-US" dirty="0" err="1"/>
                  <a:t>Linial-Vazirani</a:t>
                </a:r>
                <a:r>
                  <a:rPr lang="en-US" dirty="0"/>
                  <a:t>: Graph products and coloring. </a:t>
                </a:r>
              </a:p>
              <a:p>
                <a:r>
                  <a:rPr lang="en-US" dirty="0" err="1"/>
                  <a:t>Lovasz’s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-Set Cover approximation.</a:t>
                </a:r>
              </a:p>
              <a:p>
                <a:r>
                  <a:rPr lang="en-US" dirty="0"/>
                  <a:t>Hope of using LP relaxations.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25254" cy="4724400"/>
              </a:xfrm>
              <a:blipFill>
                <a:blip r:embed="rId2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04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137" y="-109728"/>
            <a:ext cx="11104685" cy="624638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256085"/>
            <a:ext cx="8229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Phase </a:t>
            </a:r>
            <a:r>
              <a:rPr lang="en-US" dirty="0" smtClean="0">
                <a:solidFill>
                  <a:schemeClr val="tx2"/>
                </a:solidFill>
              </a:rPr>
              <a:t>2: A New Hope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 16-18,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Mihalisfest: Approximability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0" y="5305656"/>
            <a:ext cx="711111" cy="71111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0" y="297807"/>
            <a:ext cx="463378" cy="4633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56" y="5726062"/>
            <a:ext cx="483288" cy="39583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80" y="2422065"/>
            <a:ext cx="385143" cy="3851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8412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56626</TotalTime>
  <Words>1967</Words>
  <Application>Microsoft Office PowerPoint</Application>
  <PresentationFormat>On-screen Show (4:3)</PresentationFormat>
  <Paragraphs>256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Wingdings</vt:lpstr>
      <vt:lpstr>Verdana</vt:lpstr>
      <vt:lpstr>Cambria Math</vt:lpstr>
      <vt:lpstr>Tahoma</vt:lpstr>
      <vt:lpstr>Arial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Phases in the Study of Approximability</vt:lpstr>
      <vt:lpstr>Phase 1: (Lack of) Awareness</vt:lpstr>
      <vt:lpstr>Phase 1 Understanding of Approximability</vt:lpstr>
      <vt:lpstr>Definition of Approximation</vt:lpstr>
      <vt:lpstr>Some notable Problems/Algorithms</vt:lpstr>
      <vt:lpstr>Increasing awareness</vt:lpstr>
      <vt:lpstr>Increasing sophistication</vt:lpstr>
      <vt:lpstr>Phase 2: A New Hope</vt:lpstr>
      <vt:lpstr>“Optimization, Approximation &amp; Complexity Classes” – P+Y ‘88</vt:lpstr>
      <vt:lpstr>SNP vs. CSP</vt:lpstr>
      <vt:lpstr>“Optimization, Approximation &amp; Complexity Classes” – P+Y ‘88</vt:lpstr>
      <vt:lpstr>Some quotes from the paper</vt:lpstr>
      <vt:lpstr>Phase 3: PCPs and SDPs</vt:lpstr>
      <vt:lpstr>The PCP Connection</vt:lpstr>
      <vt:lpstr>Aside: Soda ‘92</vt:lpstr>
      <vt:lpstr>Extensions beyond MaxSNP</vt:lpstr>
      <vt:lpstr>End of Algorithmica?</vt:lpstr>
      <vt:lpstr>Summary of Phase 3</vt:lpstr>
      <vt:lpstr>Phase 4: Some Optimal Results</vt:lpstr>
      <vt:lpstr>‘96-98</vt:lpstr>
      <vt:lpstr>Not all negative news</vt:lpstr>
      <vt:lpstr>Phase 5: Conditional Clarity  Almost Everywhere</vt:lpstr>
      <vt:lpstr>Khot’s UGC</vt:lpstr>
      <vt:lpstr>Last decade or so …</vt:lpstr>
      <vt:lpstr>Conclusions &amp; the Future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1940</cp:revision>
  <cp:lastPrinted>2001-06-13T20:26:27Z</cp:lastPrinted>
  <dcterms:created xsi:type="dcterms:W3CDTF">2001-06-13T15:36:44Z</dcterms:created>
  <dcterms:modified xsi:type="dcterms:W3CDTF">2023-08-18T14:24:47Z</dcterms:modified>
</cp:coreProperties>
</file>