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>
  <p:sldMasterIdLst>
    <p:sldMasterId id="2147483651" r:id="rId1"/>
    <p:sldMasterId id="2147483653" r:id="rId2"/>
    <p:sldMasterId id="2147483654" r:id="rId3"/>
    <p:sldMasterId id="2147483655" r:id="rId4"/>
    <p:sldMasterId id="2147483656" r:id="rId5"/>
  </p:sldMasterIdLst>
  <p:notesMasterIdLst>
    <p:notesMasterId r:id="rId37"/>
  </p:notesMasterIdLst>
  <p:handoutMasterIdLst>
    <p:handoutMasterId r:id="rId38"/>
  </p:handoutMasterIdLst>
  <p:sldIdLst>
    <p:sldId id="943" r:id="rId6"/>
    <p:sldId id="1080" r:id="rId7"/>
    <p:sldId id="1081" r:id="rId8"/>
    <p:sldId id="1084" r:id="rId9"/>
    <p:sldId id="1085" r:id="rId10"/>
    <p:sldId id="1079" r:id="rId11"/>
    <p:sldId id="1067" r:id="rId12"/>
    <p:sldId id="1070" r:id="rId13"/>
    <p:sldId id="1073" r:id="rId14"/>
    <p:sldId id="1074" r:id="rId15"/>
    <p:sldId id="1072" r:id="rId16"/>
    <p:sldId id="1086" r:id="rId17"/>
    <p:sldId id="1087" r:id="rId18"/>
    <p:sldId id="1088" r:id="rId19"/>
    <p:sldId id="1089" r:id="rId20"/>
    <p:sldId id="1090" r:id="rId21"/>
    <p:sldId id="1092" r:id="rId22"/>
    <p:sldId id="1091" r:id="rId23"/>
    <p:sldId id="1093" r:id="rId24"/>
    <p:sldId id="1094" r:id="rId25"/>
    <p:sldId id="1095" r:id="rId26"/>
    <p:sldId id="1096" r:id="rId27"/>
    <p:sldId id="1097" r:id="rId28"/>
    <p:sldId id="1098" r:id="rId29"/>
    <p:sldId id="1099" r:id="rId30"/>
    <p:sldId id="1100" r:id="rId31"/>
    <p:sldId id="1101" r:id="rId32"/>
    <p:sldId id="1103" r:id="rId33"/>
    <p:sldId id="1104" r:id="rId34"/>
    <p:sldId id="1102" r:id="rId35"/>
    <p:sldId id="1105" r:id="rId36"/>
  </p:sldIdLst>
  <p:sldSz cx="12192000" cy="6858000"/>
  <p:notesSz cx="7315200" cy="9601200"/>
  <p:embeddedFontLst>
    <p:embeddedFont>
      <p:font typeface="Cambria Math" panose="02040503050406030204" pitchFamily="18" charset="0"/>
      <p:regular r:id="rId39"/>
    </p:embeddedFont>
    <p:embeddedFont>
      <p:font typeface="Tahoma" panose="020B0604030504040204" pitchFamily="34" charset="0"/>
      <p:regular r:id="rId40"/>
      <p:bold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</p:embeddedFontLst>
  <p:custDataLst>
    <p:tags r:id="rId46"/>
  </p:custDataLst>
  <p:defaultTextStyle>
    <a:defPPr>
      <a:defRPr lang="he-IL"/>
    </a:defPPr>
    <a:lvl1pPr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7679" userDrawn="1">
          <p15:clr>
            <a:srgbClr val="A4A3A4"/>
          </p15:clr>
        </p15:guide>
        <p15:guide id="3" pos="10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FF"/>
    <a:srgbClr val="FF0066"/>
    <a:srgbClr val="A50021"/>
    <a:srgbClr val="FFFFFF"/>
    <a:srgbClr val="F4EE00"/>
    <a:srgbClr val="FFFF00"/>
    <a:srgbClr val="CC00CC"/>
    <a:srgbClr val="FF7C80"/>
    <a:srgbClr val="FF5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745" autoAdjust="0"/>
    <p:restoredTop sz="98110" autoAdjust="0"/>
  </p:normalViewPr>
  <p:slideViewPr>
    <p:cSldViewPr snapToGrid="0">
      <p:cViewPr varScale="1">
        <p:scale>
          <a:sx n="100" d="100"/>
          <a:sy n="100" d="100"/>
        </p:scale>
        <p:origin x="91" y="907"/>
      </p:cViewPr>
      <p:guideLst>
        <p:guide orient="horz" pos="742"/>
        <p:guide pos="7679"/>
        <p:guide pos="1051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16" y="6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46" Type="http://schemas.openxmlformats.org/officeDocument/2006/relationships/tags" Target="tags/tag1.xml"/><Relationship Id="rId20" Type="http://schemas.openxmlformats.org/officeDocument/2006/relationships/slide" Target="slides/slide15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90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1938"/>
            <a:ext cx="318928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51938"/>
            <a:ext cx="31908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6A0F671-5077-4EA7-A105-FA41040BD6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57589B8-8CBB-41A9-BE14-DD9A440B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0D2AA-656F-4642-9017-6F0D1964C9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472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9EBB-887E-4468-9690-836EFFFCC3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0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E8F0-4DB3-401B-AC95-E692E6A89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79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1AD9-838D-4E9D-B619-4CD7511E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088F-C838-4358-87C3-A3D44F8D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F0DC-E059-4EDD-9997-B0A4A5DF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AF1A-4B99-43DD-A7EE-A5A1B0FA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A5B4-A86C-429C-B46F-2AAE1B37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6A35-340D-4ACE-930B-B32E5E5F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106F-024E-4FA6-9338-136AC729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3A58-57A3-4ED4-8AD7-D6ED6B6EE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99" y="6245225"/>
            <a:ext cx="2671156" cy="476250"/>
          </a:xfrm>
        </p:spPr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>
                <a:lvl1pPr>
                  <a:defRPr dirty="0" smtClean="0">
                    <a:solidFill>
                      <a:srgbClr val="00B050"/>
                    </a:solidFill>
                  </a:defRPr>
                </a:lvl1pPr>
              </a:lstStyle>
              <a:p>
                <a:pPr>
                  <a:defRPr/>
                </a:pPr>
                <a:r>
                  <a:rPr lang="en-US"/>
                  <a:t>CMSA: Errors and Correction in Cumulative Knowledge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0267" y="6245225"/>
            <a:ext cx="1826248" cy="476250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D8D37E44-2608-4BD3-AD34-8CF8B154208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10955258" y="6244313"/>
            <a:ext cx="90906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00B050"/>
                </a:solidFill>
              </a:rPr>
              <a:t>of 31</a:t>
            </a:r>
          </a:p>
        </p:txBody>
      </p:sp>
    </p:spTree>
    <p:extLst>
      <p:ext uri="{BB962C8B-B14F-4D97-AF65-F5344CB8AC3E}">
        <p14:creationId xmlns:p14="http://schemas.microsoft.com/office/powerpoint/2010/main" val="68865623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247D-984C-459E-B20A-2ACD5853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7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2B6D-2559-465F-BDBA-83E6361A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D5CB-C021-4C71-98E6-017A2217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08CA-26F4-404F-A4A8-ED55A399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640D-D1A4-4D68-BA42-83E6102E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4D7A-A55F-4EEB-A1EA-3AE1E70D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37D7-A57E-4522-A42B-DC9817CB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6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B46C-ED18-4A1F-9727-DD20E840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F220-BC20-4D1E-97D5-924948A5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81CF-2832-4C95-B436-E6474F40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0196-D9B9-4E6C-9D75-74B73F70A5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71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134E-B5A7-4BA2-85D0-AF2CC720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3515-C236-4105-BAB5-9BE5B1AA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3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B648-656C-4E3E-A14D-BA5E8B42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9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0898-6297-49B1-AD67-B664D05B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5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9132-6812-4406-901F-D4278F53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0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E18B-5E41-4BF0-8463-245FEA0AF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034D-9180-4F88-A04E-2EFAD46C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0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A6F0-0458-4EC4-ADC1-121A5031D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4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023E-1A4B-4521-B2C1-1CF2CA42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9150-B7B7-4EAD-9169-165D6E86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7E16-17C4-42ED-8673-38B0951D0D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5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BDF9-169D-4770-9DAD-1DB31F25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5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8481-FA37-46B0-A580-CDB76FE8E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7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73F4-62BD-4B69-90FF-F3C76A2C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6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2102-BA69-4283-9E97-E46F0BD1C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6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D066-02D0-4E08-A417-5608BF1B1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2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6B1F-B383-41C4-8D1E-78CBB8F20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2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D38D0-A1A3-4EA8-BB9A-B3D0C2FCF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9698-B0BA-4202-B61C-311F3AB00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0B2B-7291-4104-8371-35C0F437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F225-3130-4589-A5F8-DEA6DE7D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FC13-88C1-43A3-BD31-B414CFD3A1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20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5F80-1547-426B-BD67-7865A275F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6415-379C-44B4-B6D3-8517701B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31C4-B01E-4250-91C6-A072512F2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3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A3EB-5FAF-44A0-BEA8-19E49AD9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3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B353-56ED-400A-84F6-B2A9D010B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064F-72CC-4A72-84B6-1F39D114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91AC-90A8-457D-B8CE-F934FCCC70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91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5"/>
              <p:cNvSpPr>
                <a:spLocks noGrp="1" noChangeArrowheads="1"/>
              </p:cNvSpPr>
              <p:nvPr>
                <p:ph type="ftr" sz="quarter" idx="11"/>
              </p:nvPr>
            </p:nvSpPr>
            <p:spPr>
              <a:ln/>
            </p:spPr>
            <p:txBody>
              <a:bodyPr/>
              <a:lstStyle>
                <a:lvl1pPr>
                  <a:defRPr>
                    <a:solidFill>
                      <a:srgbClr val="00B050"/>
                    </a:solidFill>
                  </a:defRPr>
                </a:lvl1pPr>
              </a:lstStyle>
              <a:p>
                <a:pPr>
                  <a:defRPr/>
                </a:pPr>
                <a:r>
                  <a:rPr lang="en-US"/>
                  <a:t>CMSA: Errors and Correction in Cumulative Knowledge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30267" y="6245225"/>
            <a:ext cx="1792845" cy="476250"/>
          </a:xfrm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29AB520-FB2E-415E-9D73-CF3F5F3F1466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10932206" y="6247313"/>
            <a:ext cx="90906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00B050"/>
                </a:solidFill>
              </a:rPr>
              <a:t>of 26</a:t>
            </a:r>
          </a:p>
        </p:txBody>
      </p:sp>
    </p:spTree>
    <p:extLst>
      <p:ext uri="{BB962C8B-B14F-4D97-AF65-F5344CB8AC3E}">
        <p14:creationId xmlns:p14="http://schemas.microsoft.com/office/powerpoint/2010/main" val="34268051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D4F1-E444-4C25-A1F7-4F043B22CC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7A6E-CD3A-49EA-9AA5-9E2785FDD2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3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2521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9467" y="6245225"/>
            <a:ext cx="633095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30267" y="6245225"/>
            <a:ext cx="22521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C9926AC-F85C-4C39-ABBE-8613D3B569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rgbClr val="9933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4633" y="62611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77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C3F7DB2-80F4-49B3-AF05-F9D00078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0DCE77E-A328-40EE-9980-0A3D0AE1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77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DE9E13B-7F99-4118-B965-7B6E8FAD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May 13, 2024</a:t>
            </a:r>
          </a:p>
        </p:txBody>
      </p:sp>
      <p:sp>
        <p:nvSpPr>
          <p:cNvPr id="77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CMSA: Errors and Correction in Cumulative Knowledge</a:t>
            </a:r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9950FC9-C2E5-4BF4-93E9-F9B4FFC1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jpe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26ECB-C7B6-464E-84A6-5182CCAD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145C3-7E35-425F-B4DB-FCFF1457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76BDCF9A-A676-4B0A-8606-FB961D64D4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1961" y="1785465"/>
                <a:ext cx="89154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3CC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𝐄𝐫𝐫𝐨𝐫𝐬</m:t>
                      </m:r>
                      <m:r>
                        <a:rPr lang="en-US" sz="3600" b="1" i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a:rPr lang="en-US" sz="3600" b="1" i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𝐚𝐧𝐝</m:t>
                      </m:r>
                      <m:r>
                        <a:rPr lang="en-US" sz="3600" b="1" i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a:rPr lang="en-US" sz="3600" b="1" i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𝐂𝐨𝐫𝐫𝐞𝐜𝐭𝐢𝐨𝐧</m:t>
                      </m:r>
                      <m:r>
                        <a:rPr lang="en-US" sz="36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a:rPr lang="en-US" sz="36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𝐢𝐧</m:t>
                      </m:r>
                      <m:r>
                        <a:rPr lang="en-US" sz="36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a:rPr lang="en-US" sz="36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𝐂𝐮𝐦𝐮𝐥𝐚𝐭𝐢𝐯𝐞</m:t>
                      </m:r>
                      <m:r>
                        <a:rPr lang="en-US" sz="36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a:rPr lang="en-US" sz="36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𝐊𝐧𝐨𝐰𝐥𝐞𝐝𝐠𝐞</m:t>
                      </m:r>
                      <m:r>
                        <a:rPr lang="en-US" sz="36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76BDCF9A-A676-4B0A-8606-FB961D64D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1961" y="1785465"/>
                <a:ext cx="8915400" cy="646331"/>
              </a:xfrm>
              <a:prstGeom prst="rect">
                <a:avLst/>
              </a:prstGeom>
              <a:blipFill>
                <a:blip r:embed="rId2"/>
                <a:stretch>
                  <a:fillRect l="-9234" r="-68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CC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7B93C08F-6E91-18D1-8942-5401199F87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28" y="3505198"/>
            <a:ext cx="1695913" cy="19913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1DE3F6-B750-A395-6587-3399775D1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508" y="3505197"/>
            <a:ext cx="1684168" cy="19913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506C55A-E8C1-9FCB-EF1F-4EB4E66C1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411" y="3504488"/>
            <a:ext cx="1727877" cy="19920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8FB1220-DD4A-9FE0-F19B-035F530BC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8" y="3505198"/>
            <a:ext cx="1581200" cy="199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ED3EB551-B54F-1F73-910A-B969E61B27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t="-1434" r="5112" b="1434"/>
          <a:stretch/>
        </p:blipFill>
        <p:spPr>
          <a:xfrm>
            <a:off x="10180927" y="3534513"/>
            <a:ext cx="1706724" cy="1992016"/>
          </a:xfrm>
          <a:prstGeom prst="rect">
            <a:avLst/>
          </a:prstGeom>
        </p:spPr>
      </p:pic>
      <p:pic>
        <p:nvPicPr>
          <p:cNvPr id="32" name="Content Placeholder 7" descr="A person with long hair in a park&#10;&#10;Description automatically generated">
            <a:extLst>
              <a:ext uri="{FF2B5EF4-FFF2-40B4-BE49-F238E27FC236}">
                <a16:creationId xmlns:a16="http://schemas.microsoft.com/office/drawing/2014/main" id="{801F839C-375E-E723-CC14-51DF2EE5708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5" t="2904" r="2039" b="3824"/>
          <a:stretch/>
        </p:blipFill>
        <p:spPr>
          <a:xfrm>
            <a:off x="8026400" y="3504488"/>
            <a:ext cx="1717175" cy="199201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3B70957-5878-9CB8-B1F3-474287736A18}"/>
              </a:ext>
            </a:extLst>
          </p:cNvPr>
          <p:cNvSpPr txBox="1"/>
          <p:nvPr/>
        </p:nvSpPr>
        <p:spPr>
          <a:xfrm>
            <a:off x="325755" y="5479014"/>
            <a:ext cx="1714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err="1"/>
              <a:t>Omri</a:t>
            </a:r>
            <a:r>
              <a:rPr lang="en-US" sz="1400" dirty="0"/>
              <a:t> Ben-Eliezer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10DAB1-FF0D-C278-2DCD-607D61610149}"/>
              </a:ext>
            </a:extLst>
          </p:cNvPr>
          <p:cNvSpPr txBox="1"/>
          <p:nvPr/>
        </p:nvSpPr>
        <p:spPr>
          <a:xfrm>
            <a:off x="2299561" y="5479014"/>
            <a:ext cx="1516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/>
              <a:t>Dan </a:t>
            </a:r>
            <a:r>
              <a:rPr lang="en-US" sz="1400" dirty="0" err="1"/>
              <a:t>Mikulincer</a:t>
            </a:r>
            <a:endParaRPr 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E0ABDC-D103-8587-A185-A394B8ED7D8B}"/>
              </a:ext>
            </a:extLst>
          </p:cNvPr>
          <p:cNvSpPr txBox="1"/>
          <p:nvPr/>
        </p:nvSpPr>
        <p:spPr>
          <a:xfrm>
            <a:off x="4149174" y="5452557"/>
            <a:ext cx="1662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err="1"/>
              <a:t>Elchanan</a:t>
            </a:r>
            <a:r>
              <a:rPr lang="en-US" sz="1400" dirty="0"/>
              <a:t> Mossel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1BF430-B52D-871C-B53B-013E675F9EA4}"/>
              </a:ext>
            </a:extLst>
          </p:cNvPr>
          <p:cNvSpPr txBox="1"/>
          <p:nvPr/>
        </p:nvSpPr>
        <p:spPr>
          <a:xfrm>
            <a:off x="6174906" y="5444554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/>
              <a:t>Madhu Sudan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9A8E47-756F-1398-3A09-DFFB7C22E641}"/>
              </a:ext>
            </a:extLst>
          </p:cNvPr>
          <p:cNvSpPr txBox="1"/>
          <p:nvPr/>
        </p:nvSpPr>
        <p:spPr>
          <a:xfrm>
            <a:off x="7925069" y="5472555"/>
            <a:ext cx="2050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/>
              <a:t>Anna </a:t>
            </a:r>
            <a:r>
              <a:rPr lang="en-US" sz="1400" dirty="0" err="1"/>
              <a:t>Brandenberger</a:t>
            </a:r>
            <a:endParaRPr lang="en-US" sz="1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D3D0B3-9859-1E84-9238-8777EA0D1DBF}"/>
              </a:ext>
            </a:extLst>
          </p:cNvPr>
          <p:cNvSpPr txBox="1"/>
          <p:nvPr/>
        </p:nvSpPr>
        <p:spPr>
          <a:xfrm>
            <a:off x="9963925" y="5459943"/>
            <a:ext cx="2129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/>
              <a:t>Cassandra </a:t>
            </a:r>
            <a:r>
              <a:rPr lang="en-US" sz="1400" dirty="0" err="1"/>
              <a:t>Marcussen</a:t>
            </a:r>
            <a:endParaRPr lang="en-US" sz="1400" dirty="0"/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CD7EA284-CB42-D6BE-720A-0DBE27AA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192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8828-9558-E344-A428-89BE99E0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Accumulation of Societal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9CFBC-4E25-1B87-CF8C-CD44CD57F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5218922" cy="4724400"/>
          </a:xfrm>
        </p:spPr>
        <p:txBody>
          <a:bodyPr/>
          <a:lstStyle/>
          <a:p>
            <a:r>
              <a:rPr lang="en-US" dirty="0"/>
              <a:t>Knowledge aggregates slowly, cumulatively</a:t>
            </a:r>
          </a:p>
          <a:p>
            <a:endParaRPr lang="en-US" dirty="0"/>
          </a:p>
          <a:p>
            <a:r>
              <a:rPr lang="en-US" dirty="0"/>
              <a:t>Error: Ingredients can be erroneous. Impact can be widespread.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FC1C7-2FD5-D9DC-CA55-6B2E2CB5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E9607-E82E-626D-55CA-4A8C9F2D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5942D-676D-E1C8-DC74-4877DDD46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45230D-DA17-3894-4FBC-86717EABC3DB}"/>
              </a:ext>
            </a:extLst>
          </p:cNvPr>
          <p:cNvSpPr/>
          <p:nvPr/>
        </p:nvSpPr>
        <p:spPr bwMode="auto">
          <a:xfrm>
            <a:off x="7039535" y="1573306"/>
            <a:ext cx="1203512" cy="99508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D971CD-1436-1000-BD6B-B0F7958A2989}"/>
              </a:ext>
            </a:extLst>
          </p:cNvPr>
          <p:cNvSpPr/>
          <p:nvPr/>
        </p:nvSpPr>
        <p:spPr bwMode="auto">
          <a:xfrm>
            <a:off x="8572500" y="3440206"/>
            <a:ext cx="1250575" cy="1165412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3D7ABC-2B81-B9A7-B5FD-D4A4C54007FC}"/>
              </a:ext>
            </a:extLst>
          </p:cNvPr>
          <p:cNvSpPr/>
          <p:nvPr/>
        </p:nvSpPr>
        <p:spPr bwMode="auto">
          <a:xfrm>
            <a:off x="9905940" y="2047501"/>
            <a:ext cx="1250575" cy="1165412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08F9AA9-167C-30F4-457B-AA5C8473DD58}"/>
              </a:ext>
            </a:extLst>
          </p:cNvPr>
          <p:cNvSpPr/>
          <p:nvPr/>
        </p:nvSpPr>
        <p:spPr bwMode="auto">
          <a:xfrm>
            <a:off x="10243391" y="268941"/>
            <a:ext cx="1250575" cy="116541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CF47E0-6675-05C7-A8BB-17DD6925587F}"/>
              </a:ext>
            </a:extLst>
          </p:cNvPr>
          <p:cNvCxnSpPr>
            <a:stCxn id="10" idx="4"/>
            <a:endCxn id="9" idx="0"/>
          </p:cNvCxnSpPr>
          <p:nvPr/>
        </p:nvCxnSpPr>
        <p:spPr bwMode="auto">
          <a:xfrm flipH="1">
            <a:off x="10531228" y="1434353"/>
            <a:ext cx="337451" cy="6131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1E8296-A458-4019-E362-3B89B6665B08}"/>
              </a:ext>
            </a:extLst>
          </p:cNvPr>
          <p:cNvCxnSpPr>
            <a:stCxn id="7" idx="5"/>
            <a:endCxn id="8" idx="1"/>
          </p:cNvCxnSpPr>
          <p:nvPr/>
        </p:nvCxnSpPr>
        <p:spPr bwMode="auto">
          <a:xfrm>
            <a:off x="8066797" y="2422662"/>
            <a:ext cx="688845" cy="11882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699A1C-F67C-8878-E47B-2441192E91F6}"/>
              </a:ext>
            </a:extLst>
          </p:cNvPr>
          <p:cNvCxnSpPr>
            <a:stCxn id="9" idx="3"/>
            <a:endCxn id="8" idx="7"/>
          </p:cNvCxnSpPr>
          <p:nvPr/>
        </p:nvCxnSpPr>
        <p:spPr bwMode="auto">
          <a:xfrm flipH="1">
            <a:off x="9639933" y="3042242"/>
            <a:ext cx="449149" cy="5686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27F2334-B0D3-96B8-8746-FA0565BC082E}"/>
              </a:ext>
            </a:extLst>
          </p:cNvPr>
          <p:cNvSpPr/>
          <p:nvPr/>
        </p:nvSpPr>
        <p:spPr bwMode="auto">
          <a:xfrm>
            <a:off x="7547863" y="5311588"/>
            <a:ext cx="1250575" cy="1165412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B2F359-35EE-21A0-CC53-FE0FB635F332}"/>
              </a:ext>
            </a:extLst>
          </p:cNvPr>
          <p:cNvCxnSpPr>
            <a:stCxn id="8" idx="4"/>
            <a:endCxn id="17" idx="7"/>
          </p:cNvCxnSpPr>
          <p:nvPr/>
        </p:nvCxnSpPr>
        <p:spPr bwMode="auto">
          <a:xfrm flipH="1">
            <a:off x="8615296" y="4605618"/>
            <a:ext cx="582492" cy="8766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389C86-755B-FF24-FBF7-8B2B25319B34}"/>
              </a:ext>
            </a:extLst>
          </p:cNvPr>
          <p:cNvCxnSpPr>
            <a:endCxn id="17" idx="0"/>
          </p:cNvCxnSpPr>
          <p:nvPr/>
        </p:nvCxnSpPr>
        <p:spPr bwMode="auto">
          <a:xfrm>
            <a:off x="7559000" y="2568388"/>
            <a:ext cx="614151" cy="2743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338128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8828-9558-E344-A428-89BE99E0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Accumulation of Societal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9CFBC-4E25-1B87-CF8C-CD44CD57F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5218922" cy="4724400"/>
          </a:xfrm>
        </p:spPr>
        <p:txBody>
          <a:bodyPr/>
          <a:lstStyle/>
          <a:p>
            <a:r>
              <a:rPr lang="en-US" dirty="0"/>
              <a:t>Knowledge aggregates slowly, cumulatively</a:t>
            </a:r>
          </a:p>
          <a:p>
            <a:endParaRPr lang="en-US" dirty="0"/>
          </a:p>
          <a:p>
            <a:r>
              <a:rPr lang="en-US" dirty="0"/>
              <a:t>Error: Ingredients can be erroneous. Impact can be widespread.</a:t>
            </a:r>
          </a:p>
          <a:p>
            <a:endParaRPr lang="en-US" dirty="0"/>
          </a:p>
          <a:p>
            <a:r>
              <a:rPr lang="en-US" dirty="0"/>
              <a:t>Questions: </a:t>
            </a:r>
          </a:p>
          <a:p>
            <a:pPr lvl="1"/>
            <a:r>
              <a:rPr lang="en-US" dirty="0"/>
              <a:t>How should we check so that we eliminate/minimize the effect of errors?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FC1C7-2FD5-D9DC-CA55-6B2E2CB5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E9607-E82E-626D-55CA-4A8C9F2D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5942D-676D-E1C8-DC74-4877DDD46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45230D-DA17-3894-4FBC-86717EABC3DB}"/>
              </a:ext>
            </a:extLst>
          </p:cNvPr>
          <p:cNvSpPr/>
          <p:nvPr/>
        </p:nvSpPr>
        <p:spPr bwMode="auto">
          <a:xfrm>
            <a:off x="7039535" y="1573306"/>
            <a:ext cx="1203512" cy="99508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D971CD-1436-1000-BD6B-B0F7958A2989}"/>
              </a:ext>
            </a:extLst>
          </p:cNvPr>
          <p:cNvSpPr/>
          <p:nvPr/>
        </p:nvSpPr>
        <p:spPr bwMode="auto">
          <a:xfrm>
            <a:off x="8572500" y="3440206"/>
            <a:ext cx="1250575" cy="116541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3D7ABC-2B81-B9A7-B5FD-D4A4C54007FC}"/>
              </a:ext>
            </a:extLst>
          </p:cNvPr>
          <p:cNvSpPr/>
          <p:nvPr/>
        </p:nvSpPr>
        <p:spPr bwMode="auto">
          <a:xfrm>
            <a:off x="9905940" y="2047501"/>
            <a:ext cx="1250575" cy="116541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08F9AA9-167C-30F4-457B-AA5C8473DD58}"/>
              </a:ext>
            </a:extLst>
          </p:cNvPr>
          <p:cNvSpPr/>
          <p:nvPr/>
        </p:nvSpPr>
        <p:spPr bwMode="auto">
          <a:xfrm>
            <a:off x="10243391" y="268941"/>
            <a:ext cx="1250575" cy="116541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CF47E0-6675-05C7-A8BB-17DD6925587F}"/>
              </a:ext>
            </a:extLst>
          </p:cNvPr>
          <p:cNvCxnSpPr>
            <a:stCxn id="10" idx="4"/>
            <a:endCxn id="9" idx="0"/>
          </p:cNvCxnSpPr>
          <p:nvPr/>
        </p:nvCxnSpPr>
        <p:spPr bwMode="auto">
          <a:xfrm flipH="1">
            <a:off x="10531228" y="1434353"/>
            <a:ext cx="337451" cy="6131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1E8296-A458-4019-E362-3B89B6665B08}"/>
              </a:ext>
            </a:extLst>
          </p:cNvPr>
          <p:cNvCxnSpPr>
            <a:stCxn id="7" idx="5"/>
            <a:endCxn id="8" idx="1"/>
          </p:cNvCxnSpPr>
          <p:nvPr/>
        </p:nvCxnSpPr>
        <p:spPr bwMode="auto">
          <a:xfrm>
            <a:off x="8066797" y="2422662"/>
            <a:ext cx="688845" cy="11882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27F2334-B0D3-96B8-8746-FA0565BC082E}"/>
              </a:ext>
            </a:extLst>
          </p:cNvPr>
          <p:cNvSpPr/>
          <p:nvPr/>
        </p:nvSpPr>
        <p:spPr bwMode="auto">
          <a:xfrm>
            <a:off x="9449378" y="5311588"/>
            <a:ext cx="1250575" cy="116541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B2F359-35EE-21A0-CC53-FE0FB635F332}"/>
              </a:ext>
            </a:extLst>
          </p:cNvPr>
          <p:cNvCxnSpPr>
            <a:stCxn id="8" idx="4"/>
            <a:endCxn id="17" idx="1"/>
          </p:cNvCxnSpPr>
          <p:nvPr/>
        </p:nvCxnSpPr>
        <p:spPr bwMode="auto">
          <a:xfrm>
            <a:off x="9197788" y="4605618"/>
            <a:ext cx="434732" cy="8766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DC297FE-93B4-B958-BD79-F89F9C0D412D}"/>
              </a:ext>
            </a:extLst>
          </p:cNvPr>
          <p:cNvSpPr/>
          <p:nvPr/>
        </p:nvSpPr>
        <p:spPr bwMode="auto">
          <a:xfrm>
            <a:off x="5938083" y="3610877"/>
            <a:ext cx="1250575" cy="116541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A610ED-50BC-AD7F-F2B4-2B62CEF34470}"/>
              </a:ext>
            </a:extLst>
          </p:cNvPr>
          <p:cNvCxnSpPr>
            <a:stCxn id="7" idx="3"/>
            <a:endCxn id="11" idx="0"/>
          </p:cNvCxnSpPr>
          <p:nvPr/>
        </p:nvCxnSpPr>
        <p:spPr bwMode="auto">
          <a:xfrm flipH="1">
            <a:off x="6563371" y="2422662"/>
            <a:ext cx="652414" cy="11882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4E64010-B5FA-F944-29A7-84ED1EA8B97B}"/>
              </a:ext>
            </a:extLst>
          </p:cNvPr>
          <p:cNvCxnSpPr>
            <a:stCxn id="9" idx="4"/>
            <a:endCxn id="17" idx="0"/>
          </p:cNvCxnSpPr>
          <p:nvPr/>
        </p:nvCxnSpPr>
        <p:spPr bwMode="auto">
          <a:xfrm flipH="1">
            <a:off x="10074666" y="3212913"/>
            <a:ext cx="456562" cy="20986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AE9249E-C7A5-436D-112C-EA3C3EF0C8F2}"/>
              </a:ext>
            </a:extLst>
          </p:cNvPr>
          <p:cNvSpPr/>
          <p:nvPr/>
        </p:nvSpPr>
        <p:spPr bwMode="auto">
          <a:xfrm>
            <a:off x="7328610" y="5317938"/>
            <a:ext cx="1250575" cy="1165412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EF8AC26-9025-769E-8367-A53ABC05AB4E}"/>
              </a:ext>
            </a:extLst>
          </p:cNvPr>
          <p:cNvCxnSpPr>
            <a:stCxn id="8" idx="3"/>
            <a:endCxn id="33" idx="7"/>
          </p:cNvCxnSpPr>
          <p:nvPr/>
        </p:nvCxnSpPr>
        <p:spPr bwMode="auto">
          <a:xfrm flipH="1">
            <a:off x="8396043" y="4434947"/>
            <a:ext cx="359599" cy="10536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8905435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406CD-521E-2000-C38B-FB96DFBB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the talk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424597-9197-93C7-EF32-D6E07376E3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Introduce Model and components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Formulate the scalability goal: Dealing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fraction error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factor additional work.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Theorems: Roughly when is scalability goal (not) achievable?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Some Proof Ideas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Open Questions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424597-9197-93C7-EF32-D6E07376E3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33" t="-1161" r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F3663-5231-8BC2-6BCF-E16ABCA7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FA87F-4E8D-7B64-499E-6CC512DB9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0F3AC-AAF4-2463-9796-BCB5BAF56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50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9C3C-3002-F908-461C-0B91455F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53" y="2915770"/>
            <a:ext cx="10972800" cy="609600"/>
          </a:xfrm>
        </p:spPr>
        <p:txBody>
          <a:bodyPr/>
          <a:lstStyle/>
          <a:p>
            <a:pPr algn="ctr"/>
            <a:r>
              <a:rPr lang="en-US" dirty="0"/>
              <a:t>Part 1: The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3B729-8BD8-468E-B1F7-06442124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6BB61-BEBB-1B4F-E3E6-B363B56D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CCA5C-17B2-4EE0-D6C7-0B810A10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12257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BE55E-782E-A6A1-15E1-ACBE39B20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Ingredients in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1E2549-6715-9DF7-F89D-CD2C90BAE0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Growth Model for Knowledge</a:t>
                </a:r>
              </a:p>
              <a:p>
                <a:pPr lvl="1"/>
                <a:r>
                  <a:rPr lang="en-US" dirty="0"/>
                  <a:t>Knowledge represented as directed acyclic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representing knowledge unit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depends on knowledge unit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How are new units and dependencies generated?</a:t>
                </a:r>
              </a:p>
              <a:p>
                <a:r>
                  <a:rPr lang="en-US" dirty="0"/>
                  <a:t>Injection of Error</a:t>
                </a:r>
              </a:p>
              <a:p>
                <a:pPr lvl="1"/>
                <a:r>
                  <a:rPr lang="en-US" dirty="0"/>
                  <a:t>How do units become erroneous?</a:t>
                </a:r>
              </a:p>
              <a:p>
                <a:pPr lvl="1"/>
                <a:r>
                  <a:rPr lang="en-US" dirty="0"/>
                  <a:t>Q: Probabilistic? Or Adversarial?</a:t>
                </a:r>
              </a:p>
              <a:p>
                <a:r>
                  <a:rPr lang="en-US" dirty="0"/>
                  <a:t>Detection of Error</a:t>
                </a:r>
              </a:p>
              <a:p>
                <a:pPr lvl="1"/>
                <a:r>
                  <a:rPr lang="en-US" dirty="0"/>
                  <a:t>Errors detected (probabilistically) by “inspection” of vertex</a:t>
                </a:r>
              </a:p>
              <a:p>
                <a:pPr lvl="1"/>
                <a:r>
                  <a:rPr lang="en-US" dirty="0"/>
                  <a:t>Not all vertices inspected at all times … would be infeasible!</a:t>
                </a:r>
              </a:p>
              <a:p>
                <a:pPr lvl="1"/>
                <a:r>
                  <a:rPr lang="en-US" dirty="0"/>
                  <a:t>Local inspection for errors. Inspect “parents”/”grandparents”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1E2549-6715-9DF7-F89D-CD2C90BAE0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 t="-1161" b="-4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3717B-DA5F-D0CB-6F20-3A0101F2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C3F82-67A8-E494-58DA-72C10545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EDA7F-BA6D-FFEE-F3CD-9E68A67F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0E70-2FD3-A2B4-16B8-558E045B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ACE82-8EFC-4BDC-6A2C-9338359343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Generalizations of Uniform/Preferential Attachment …</a:t>
                </a:r>
              </a:p>
              <a:p>
                <a:pPr lvl="1"/>
                <a:r>
                  <a:rPr lang="en-US" dirty="0"/>
                  <a:t>New unit coming in picks parent(s) at random based on their degree.</a:t>
                </a:r>
              </a:p>
              <a:p>
                <a:pPr lvl="1"/>
                <a:r>
                  <a:rPr lang="en-US" dirty="0"/>
                  <a:t>#parents can be a random variable, 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Attachment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:  probability of attaching to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-regular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 ∀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3"/>
                <a:r>
                  <a:rPr lang="en-US" b="0" dirty="0"/>
                  <a:t>Unifo</a:t>
                </a:r>
                <a:r>
                  <a:rPr lang="en-US" dirty="0"/>
                  <a:t>rm attachment: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-regular</a:t>
                </a:r>
              </a:p>
              <a:p>
                <a:pPr lvl="3"/>
                <a:r>
                  <a:rPr lang="en-US" dirty="0"/>
                  <a:t>Preferential attachment: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-regular</a:t>
                </a:r>
              </a:p>
              <a:p>
                <a:pPr lvl="1"/>
                <a:r>
                  <a:rPr lang="en-US" dirty="0"/>
                  <a:t>Independence: Distribution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b="0" dirty="0"/>
                  <a:t> parents independent. </a:t>
                </a:r>
              </a:p>
              <a:p>
                <a:pPr lvl="2"/>
                <a:r>
                  <a:rPr lang="en-US" dirty="0"/>
                  <a:t>Not the most realistic assumption. Any better candidates?</a:t>
                </a:r>
                <a:endParaRPr lang="en-US" b="0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ACE82-8EFC-4BDC-6A2C-933835934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1DFD5-65DD-028B-8A16-DC9165AFE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EA2F0-452C-CF7E-0186-46C9D3EE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8AAC4-F302-9243-6F43-5DC1BF21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5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79AC-8741-63B1-5206-6C1CA910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and Detection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07A4D0-C99C-FEB8-9D09-265C91490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Error: 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Mostly probabilistic: </a:t>
                </a:r>
                <a:r>
                  <a:rPr lang="en-US" dirty="0"/>
                  <a:t>Node deemed erroneous at birth (independent of all other events) </a:t>
                </a:r>
                <a:r>
                  <a:rPr lang="en-US" dirty="0" err="1"/>
                  <a:t>w.p.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/>
                  <a:t>Some </a:t>
                </a:r>
                <a:r>
                  <a:rPr lang="en-US" dirty="0">
                    <a:solidFill>
                      <a:schemeClr val="bg1"/>
                    </a:solidFill>
                  </a:rPr>
                  <a:t>adversarial</a:t>
                </a:r>
                <a:r>
                  <a:rPr lang="en-US" dirty="0"/>
                  <a:t> behavior allowed: </a:t>
                </a:r>
                <a:r>
                  <a:rPr lang="en-US" dirty="0" err="1"/>
                  <a:t>w.p.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new unit acts </a:t>
                </a:r>
                <a:r>
                  <a:rPr lang="en-US" dirty="0" err="1"/>
                  <a:t>adversarially</a:t>
                </a:r>
                <a:r>
                  <a:rPr lang="en-US" dirty="0"/>
                  <a:t>, picks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parents and deems itself correct/incorrect.</a:t>
                </a:r>
              </a:p>
              <a:p>
                <a:pPr lvl="1"/>
                <a:r>
                  <a:rPr lang="en-US" dirty="0"/>
                  <a:t>Errors hidden at birth. Revealed only by inspection.</a:t>
                </a:r>
              </a:p>
              <a:p>
                <a:r>
                  <a:rPr lang="en-US" dirty="0"/>
                  <a:t>Error-Detection: New unit of knowledge performs local inspections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per parent. </a:t>
                </a:r>
              </a:p>
              <a:p>
                <a:pPr lvl="1"/>
                <a:r>
                  <a:rPr lang="en-US" dirty="0"/>
                  <a:t>Example local inspections: BFS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STRINGY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erroneous node or FALSE node is found during inspection starting a new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, then entire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declared FALSE.</a:t>
                </a:r>
              </a:p>
              <a:p>
                <a:pPr lvl="1"/>
                <a:r>
                  <a:rPr lang="en-US" dirty="0"/>
                  <a:t>FALSE nodes have no future children.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07A4D0-C99C-FEB8-9D09-265C91490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 t="-1161" r="-167" b="-9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8DB4D-42A4-A0F2-97B2-111C60A17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CD168-F584-057F-6645-9BC61420C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A5442-5941-8C77-85AE-0CA2ACD3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97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84ABD-B641-4036-680E-3066C7BB4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combined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A02EDC-36A0-43D9-612B-4CE4C387F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Parameters:</a:t>
                </a:r>
              </a:p>
              <a:p>
                <a:pPr lvl="1"/>
                <a:r>
                  <a:rPr lang="en-US" dirty="0"/>
                  <a:t>Growth: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; </a:t>
                </a:r>
                <a:r>
                  <a:rPr lang="en-US" dirty="0"/>
                  <a:t>Error: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; Detection: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BFS/STRINGY/?)</a:t>
                </a:r>
                <a:endParaRPr lang="en-US" dirty="0"/>
              </a:p>
              <a:p>
                <a:r>
                  <a:rPr lang="en-US" dirty="0"/>
                  <a:t>State of CKP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dirty="0"/>
                  <a:t>:</a:t>
                </a:r>
              </a:p>
              <a:p>
                <a:pPr lvl="1"/>
                <a:r>
                  <a:rPr lang="en-US" dirty="0"/>
                  <a:t>Directed Acyclic Graph (DAG)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accent1"/>
                    </a:solidFill>
                  </a:rPr>
                  <a:t> </a:t>
                </a:r>
                <a:r>
                  <a:rPr lang="en-US" b="0" dirty="0"/>
                  <a:t>and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Labels: </a:t>
                </a:r>
                <a:r>
                  <a:rPr lang="en-US" dirty="0">
                    <a:solidFill>
                      <a:schemeClr val="accent1"/>
                    </a:solidFill>
                  </a:rPr>
                  <a:t>{{CT,CF}, PF} </a:t>
                </a:r>
              </a:p>
              <a:p>
                <a:pPr lvl="3"/>
                <a:r>
                  <a:rPr lang="en-US" b="0" dirty="0">
                    <a:solidFill>
                      <a:schemeClr val="accent1"/>
                    </a:solidFill>
                  </a:rPr>
                  <a:t>CT</a:t>
                </a:r>
                <a:r>
                  <a:rPr lang="en-US" b="0" dirty="0"/>
                  <a:t> = conditionally true; </a:t>
                </a:r>
                <a:r>
                  <a:rPr lang="en-US" b="0" dirty="0">
                    <a:solidFill>
                      <a:schemeClr val="accent1"/>
                    </a:solidFill>
                  </a:rPr>
                  <a:t>CF</a:t>
                </a:r>
                <a:r>
                  <a:rPr lang="en-US" b="0" dirty="0"/>
                  <a:t> = conditionally false; </a:t>
                </a:r>
                <a:r>
                  <a:rPr lang="en-US" b="0" dirty="0">
                    <a:solidFill>
                      <a:schemeClr val="accent1"/>
                    </a:solidFill>
                  </a:rPr>
                  <a:t>PF</a:t>
                </a:r>
                <a:r>
                  <a:rPr lang="en-US" b="0" dirty="0"/>
                  <a:t> = proclaimed False.</a:t>
                </a:r>
              </a:p>
              <a:p>
                <a:pPr lvl="3"/>
                <a:r>
                  <a:rPr lang="en-US" b="0" dirty="0"/>
                  <a:t>Observed aspects: </a:t>
                </a:r>
                <a:r>
                  <a:rPr lang="en-US" b="0" dirty="0">
                    <a:solidFill>
                      <a:schemeClr val="accent1"/>
                    </a:solidFill>
                  </a:rPr>
                  <a:t>PT = {CT,CF} </a:t>
                </a:r>
                <a:r>
                  <a:rPr lang="en-US" b="0" dirty="0"/>
                  <a:t>or </a:t>
                </a:r>
                <a:r>
                  <a:rPr lang="en-US" b="0" dirty="0">
                    <a:solidFill>
                      <a:schemeClr val="accent1"/>
                    </a:solidFill>
                  </a:rPr>
                  <a:t>PF</a:t>
                </a:r>
                <a:r>
                  <a:rPr lang="en-US" b="0" dirty="0"/>
                  <a:t>.</a:t>
                </a:r>
              </a:p>
              <a:p>
                <a:pPr lvl="3"/>
                <a:r>
                  <a:rPr lang="en-US" dirty="0"/>
                  <a:t>Hidden truth: </a:t>
                </a:r>
                <a:r>
                  <a:rPr lang="en-US" dirty="0">
                    <a:solidFill>
                      <a:schemeClr val="accent1"/>
                    </a:solidFill>
                  </a:rPr>
                  <a:t>TRUE </a:t>
                </a:r>
                <a:r>
                  <a:rPr lang="en-US" dirty="0"/>
                  <a:t>= all ancestors (including itself) CT; </a:t>
                </a:r>
                <a:r>
                  <a:rPr lang="en-US" dirty="0">
                    <a:solidFill>
                      <a:schemeClr val="accent1"/>
                    </a:solidFill>
                  </a:rPr>
                  <a:t>FALSE</a:t>
                </a:r>
                <a:r>
                  <a:rPr lang="en-US" dirty="0"/>
                  <a:t> = rest.</a:t>
                </a:r>
              </a:p>
              <a:p>
                <a:r>
                  <a:rPr lang="en-US" b="0" dirty="0"/>
                  <a:t>Evolution: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:</a:t>
                </a:r>
              </a:p>
              <a:p>
                <a:pPr lvl="1"/>
                <a:r>
                  <a:rPr lang="en-US" sz="2000" dirty="0"/>
                  <a:t>Addition of new node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ind. parents from PT nodes.</a:t>
                </a:r>
              </a:p>
              <a:p>
                <a:pPr lvl="1"/>
                <a:r>
                  <a:rPr lang="en-US" sz="2000" b="0" dirty="0"/>
                  <a:t>Injection of error de</a:t>
                </a:r>
                <a:r>
                  <a:rPr lang="en-US" sz="2000" dirty="0"/>
                  <a:t>termining label of new node.</a:t>
                </a:r>
              </a:p>
              <a:p>
                <a:pPr lvl="1"/>
                <a:r>
                  <a:rPr lang="en-US" sz="2000" b="0" dirty="0"/>
                  <a:t>Error c</a:t>
                </a:r>
                <a:r>
                  <a:rPr lang="en-US" sz="2000" dirty="0"/>
                  <a:t>hecking, leading to change of some labels.</a:t>
                </a:r>
                <a:endParaRPr lang="en-US" sz="2000" b="0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A02EDC-36A0-43D9-612B-4CE4C387F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 t="-1161" b="-6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CE5AD-A068-1284-B00A-A1B10D90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D2011-D3E6-5D13-80C2-F6A450EE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5A888-CB61-2BF4-CA3C-CB5F542A7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628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9C3C-3002-F908-461C-0B91455F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53" y="2915770"/>
            <a:ext cx="10972800" cy="609600"/>
          </a:xfrm>
        </p:spPr>
        <p:txBody>
          <a:bodyPr/>
          <a:lstStyle/>
          <a:p>
            <a:pPr algn="ctr"/>
            <a:r>
              <a:rPr lang="en-US" dirty="0"/>
              <a:t>Part 2: The Goal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3B729-8BD8-468E-B1F7-06442124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6BB61-BEBB-1B4F-E3E6-B363B56D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CCA5C-17B2-4EE0-D6C7-0B810A10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5897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45D1B-0E22-706C-E7EB-296800B6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 with Information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301C3D-5B3C-DAC7-C78C-B12AA44B8A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Bob: Message transmitted over noisy channel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To overcome errors, Alice “Encodes” before sending and Bob “Decodes”. Encoder/Decoder functions.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Q: If errors arise at constant rate, can constant factor increase in communication overcome this? (Is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func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)</a:t>
                </a:r>
              </a:p>
              <a:p>
                <a:r>
                  <a:rPr lang="en-US" dirty="0"/>
                  <a:t>A: Yes … provided error rate small enough [Shannon’s Theorem]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301C3D-5B3C-DAC7-C78C-B12AA44B8A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 t="-1290" b="-2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047BE-E419-1028-122B-B69CBF8F8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7122E-CEEA-2A34-8003-A6CF5357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CMSA: Errors and Correction in Cumulative Knowledge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5FD0D-1D48-E9D8-AD0F-AC64349C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E9CF8E-17E6-8469-49CA-F3F82E585753}"/>
              </a:ext>
            </a:extLst>
          </p:cNvPr>
          <p:cNvGrpSpPr/>
          <p:nvPr/>
        </p:nvGrpSpPr>
        <p:grpSpPr>
          <a:xfrm>
            <a:off x="2157372" y="1987664"/>
            <a:ext cx="7401966" cy="804794"/>
            <a:chOff x="827315" y="1363388"/>
            <a:chExt cx="7401966" cy="80479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09B6951-2622-8C23-B334-624DA8B5DAB4}"/>
                </a:ext>
              </a:extLst>
            </p:cNvPr>
            <p:cNvSpPr/>
            <p:nvPr/>
          </p:nvSpPr>
          <p:spPr>
            <a:xfrm>
              <a:off x="827315" y="1363388"/>
              <a:ext cx="1175838" cy="7715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/>
                <a:t>Alice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04FF783-C5BE-5B92-7608-96251C721A27}"/>
                </a:ext>
              </a:extLst>
            </p:cNvPr>
            <p:cNvGrpSpPr/>
            <p:nvPr/>
          </p:nvGrpSpPr>
          <p:grpSpPr>
            <a:xfrm>
              <a:off x="4233481" y="1386750"/>
              <a:ext cx="531020" cy="753208"/>
              <a:chOff x="5564980" y="1291676"/>
              <a:chExt cx="531020" cy="753208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0E2FE5D-6837-25AE-69A4-2D6336EF64EA}"/>
                  </a:ext>
                </a:extLst>
              </p:cNvPr>
              <p:cNvGrpSpPr/>
              <p:nvPr/>
            </p:nvGrpSpPr>
            <p:grpSpPr>
              <a:xfrm>
                <a:off x="5662612" y="1291676"/>
                <a:ext cx="338137" cy="743920"/>
                <a:chOff x="5662612" y="1291676"/>
                <a:chExt cx="338137" cy="743920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87638B6D-05AE-8409-A1BD-944A28935E6A}"/>
                    </a:ext>
                  </a:extLst>
                </p:cNvPr>
                <p:cNvGrpSpPr/>
                <p:nvPr/>
              </p:nvGrpSpPr>
              <p:grpSpPr>
                <a:xfrm>
                  <a:off x="5662612" y="1291676"/>
                  <a:ext cx="100012" cy="743920"/>
                  <a:chOff x="5662612" y="1291676"/>
                  <a:chExt cx="100012" cy="743920"/>
                </a:xfrm>
              </p:grpSpPr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A4EA02E9-7C87-2D6B-CDD8-AF705C907A1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662612" y="1291676"/>
                    <a:ext cx="52388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36803BB1-E62D-EDD9-C83D-151094D8C33F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5715000" y="1291676"/>
                    <a:ext cx="47624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6D511B29-E1B9-9A29-F603-A2360C5DA55C}"/>
                    </a:ext>
                  </a:extLst>
                </p:cNvPr>
                <p:cNvGrpSpPr/>
                <p:nvPr/>
              </p:nvGrpSpPr>
              <p:grpSpPr>
                <a:xfrm>
                  <a:off x="5786437" y="1291676"/>
                  <a:ext cx="100012" cy="743920"/>
                  <a:chOff x="5662612" y="1291676"/>
                  <a:chExt cx="100012" cy="743920"/>
                </a:xfrm>
              </p:grpSpPr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F4DFBEAB-C995-B6B1-C55B-0A382331312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662612" y="1291676"/>
                    <a:ext cx="52388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8A342698-0219-60E5-0D6C-0474191D02EB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5715000" y="1291676"/>
                    <a:ext cx="47624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B29F1182-F50F-4314-C3AF-34C5170B72DC}"/>
                    </a:ext>
                  </a:extLst>
                </p:cNvPr>
                <p:cNvGrpSpPr/>
                <p:nvPr/>
              </p:nvGrpSpPr>
              <p:grpSpPr>
                <a:xfrm>
                  <a:off x="5900737" y="1291676"/>
                  <a:ext cx="100012" cy="743920"/>
                  <a:chOff x="5662612" y="1291676"/>
                  <a:chExt cx="100012" cy="743920"/>
                </a:xfrm>
              </p:grpSpPr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A4965FFC-D971-A5AB-DA61-362856C21DA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662612" y="1291676"/>
                    <a:ext cx="52388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CB8E8B86-D9AC-90C4-235F-D646A567E414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5715000" y="1291676"/>
                    <a:ext cx="47624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ED02311-0A0B-746E-BF4E-58B1C9EDD840}"/>
                  </a:ext>
                </a:extLst>
              </p:cNvPr>
              <p:cNvCxnSpPr/>
              <p:nvPr/>
            </p:nvCxnSpPr>
            <p:spPr>
              <a:xfrm flipV="1">
                <a:off x="6000749" y="1668280"/>
                <a:ext cx="95251" cy="376604"/>
              </a:xfrm>
              <a:prstGeom prst="line">
                <a:avLst/>
              </a:prstGeom>
              <a:ln>
                <a:solidFill>
                  <a:srgbClr val="00080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10DBF6F-A6E4-AFE4-7C3C-B45E751D978E}"/>
                  </a:ext>
                </a:extLst>
              </p:cNvPr>
              <p:cNvCxnSpPr/>
              <p:nvPr/>
            </p:nvCxnSpPr>
            <p:spPr>
              <a:xfrm flipH="1" flipV="1">
                <a:off x="5564980" y="1663398"/>
                <a:ext cx="90488" cy="371960"/>
              </a:xfrm>
              <a:prstGeom prst="line">
                <a:avLst/>
              </a:prstGeom>
              <a:ln>
                <a:solidFill>
                  <a:srgbClr val="00080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4EF71F8-3540-A596-03BE-640DDBA60A37}"/>
                </a:ext>
              </a:extLst>
            </p:cNvPr>
            <p:cNvCxnSpPr>
              <a:stCxn id="8" idx="6"/>
            </p:cNvCxnSpPr>
            <p:nvPr/>
          </p:nvCxnSpPr>
          <p:spPr>
            <a:xfrm>
              <a:off x="2003153" y="1749150"/>
              <a:ext cx="2235094" cy="14204"/>
            </a:xfrm>
            <a:prstGeom prst="line">
              <a:avLst/>
            </a:prstGeom>
            <a:ln>
              <a:solidFill>
                <a:srgbClr val="000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333C761-BD14-9CFB-A0E4-36814F1C0CBD}"/>
                </a:ext>
              </a:extLst>
            </p:cNvPr>
            <p:cNvCxnSpPr/>
            <p:nvPr/>
          </p:nvCxnSpPr>
          <p:spPr>
            <a:xfrm>
              <a:off x="4764501" y="1770456"/>
              <a:ext cx="2235094" cy="14204"/>
            </a:xfrm>
            <a:prstGeom prst="line">
              <a:avLst/>
            </a:prstGeom>
            <a:ln>
              <a:solidFill>
                <a:srgbClr val="000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98A6D29-29EB-374C-3FBA-4E482DBBD22F}"/>
                </a:ext>
              </a:extLst>
            </p:cNvPr>
            <p:cNvSpPr/>
            <p:nvPr/>
          </p:nvSpPr>
          <p:spPr>
            <a:xfrm>
              <a:off x="6999595" y="1377592"/>
              <a:ext cx="1229686" cy="7715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/>
                <a:t>Bob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B1324E0-34B2-7E90-65C8-79182CB83CB8}"/>
                </a:ext>
              </a:extLst>
            </p:cNvPr>
            <p:cNvSpPr/>
            <p:nvPr/>
          </p:nvSpPr>
          <p:spPr bwMode="auto">
            <a:xfrm>
              <a:off x="2306940" y="1363388"/>
              <a:ext cx="1449614" cy="767044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>
                <a:buNone/>
              </a:pPr>
              <a:r>
                <a:rPr lang="en-US" dirty="0">
                  <a:solidFill>
                    <a:schemeClr val="tx1"/>
                  </a:solidFill>
                </a:rPr>
                <a:t>Encoder    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B800A3-84E5-470F-EF3D-7F34B2485B34}"/>
                </a:ext>
              </a:extLst>
            </p:cNvPr>
            <p:cNvSpPr/>
            <p:nvPr/>
          </p:nvSpPr>
          <p:spPr bwMode="auto">
            <a:xfrm>
              <a:off x="5266841" y="1401138"/>
              <a:ext cx="1449614" cy="767044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>
                <a:buNone/>
              </a:pPr>
              <a:r>
                <a:rPr lang="en-US" dirty="0">
                  <a:solidFill>
                    <a:schemeClr val="tx1"/>
                  </a:solidFill>
                </a:rPr>
                <a:t>Decoder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7057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55F3-B3E4-9DB9-A933-B8C9D084D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Societal Knowledge Robust?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82AF6-D8DA-C804-7B17-96A4D8AFB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ask this question? </a:t>
            </a:r>
          </a:p>
          <a:p>
            <a:pPr lvl="1"/>
            <a:r>
              <a:rPr lang="en-US" dirty="0"/>
              <a:t>Builds on Error-prone processes</a:t>
            </a:r>
          </a:p>
          <a:p>
            <a:pPr lvl="2"/>
            <a:r>
              <a:rPr lang="en-US" dirty="0"/>
              <a:t>Collecting Data</a:t>
            </a:r>
          </a:p>
          <a:p>
            <a:pPr lvl="2"/>
            <a:r>
              <a:rPr lang="en-US" dirty="0"/>
              <a:t>Analyzing it</a:t>
            </a:r>
          </a:p>
          <a:p>
            <a:pPr lvl="2"/>
            <a:r>
              <a:rPr lang="en-US" dirty="0"/>
              <a:t>Merging conclusions with prior knowledge</a:t>
            </a:r>
          </a:p>
          <a:p>
            <a:r>
              <a:rPr lang="en-US" dirty="0"/>
              <a:t>Last is especially problematic/interesting: Knowledge is cumulative!</a:t>
            </a:r>
          </a:p>
          <a:p>
            <a:pPr lvl="1"/>
            <a:r>
              <a:rPr lang="en-US" dirty="0"/>
              <a:t>Accumulation can propagate errors!!</a:t>
            </a:r>
          </a:p>
          <a:p>
            <a:r>
              <a:rPr lang="en-US" dirty="0"/>
              <a:t>There must exist (natural) error-correcting processes</a:t>
            </a:r>
          </a:p>
          <a:p>
            <a:pPr lvl="1"/>
            <a:r>
              <a:rPr lang="en-US" dirty="0"/>
              <a:t>What are they? How do they work? Are they all equally effective?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C9A25-B6F1-1F4B-505B-42B582EF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1EA3-4D64-0965-5585-F8DC4FA8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CMSA: Errors and Correction in Cumulative Knowledge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41594-BD41-B258-00CA-682B7E8CE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53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79246-7435-7BC5-FF15-A570A5AC7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Analogous question for Cumulative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6630B3-3881-E8DF-D09C-015CED281D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Does there exist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fraction of TRUE nodes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?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implies errors occur at constant rate.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:</a:t>
                </a:r>
                <a:r>
                  <a:rPr lang="en-US" dirty="0"/>
                  <a:t> Errors are not rooted out immediately (or on birth of first child).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: Implies effort per new node </a:t>
                </a:r>
                <a:r>
                  <a:rPr lang="en-US" dirty="0">
                    <a:solidFill>
                      <a:schemeClr val="accent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Strictly</a:t>
                </a:r>
                <a:r>
                  <a:rPr lang="en-US" sz="2000" dirty="0"/>
                  <a:t>: effort per new node </a:t>
                </a:r>
                <a:r>
                  <a:rPr lang="en-US" dirty="0">
                    <a:solidFill>
                      <a:schemeClr val="accent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solidFill>
                          <a:srgbClr val="CC99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C99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CC99FF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C99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C99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C99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C99FF"/>
                    </a:solidFill>
                  </a:rPr>
                  <a:t> (if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C99FF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CC99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C99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C99FF"/>
                    </a:solidFill>
                  </a:rPr>
                  <a:t> </a:t>
                </a:r>
                <a:r>
                  <a:rPr lang="en-US" dirty="0" err="1">
                    <a:solidFill>
                      <a:srgbClr val="CC99FF"/>
                    </a:solidFill>
                  </a:rPr>
                  <a:t>w.p.</a:t>
                </a:r>
                <a:r>
                  <a:rPr lang="en-US" dirty="0">
                    <a:solidFill>
                      <a:srgbClr val="CC99FF"/>
                    </a:solidFill>
                  </a:rPr>
                  <a:t> 1)</a:t>
                </a:r>
              </a:p>
              <a:p>
                <a:r>
                  <a:rPr lang="en-US" dirty="0"/>
                  <a:t>Short summary of rest of talk: Goal is true; in a very robust sense. </a:t>
                </a:r>
              </a:p>
              <a:p>
                <a:pPr lvl="1"/>
                <a:r>
                  <a:rPr lang="en-US" dirty="0"/>
                  <a:t>(Same error checking for wide variety of parameters; even allows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; and adversarial behavior.)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6630B3-3881-E8DF-D09C-015CED281D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 t="-129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4BAD7-0ADB-2898-5860-1104A020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A0908-F590-9C37-404F-0AD49A6A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A7619-640D-5B60-2D9E-BE3FED6B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87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9C3C-3002-F908-461C-0B91455F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53" y="2915770"/>
            <a:ext cx="10972800" cy="609600"/>
          </a:xfrm>
        </p:spPr>
        <p:txBody>
          <a:bodyPr/>
          <a:lstStyle/>
          <a:p>
            <a:pPr algn="ctr"/>
            <a:r>
              <a:rPr lang="en-US" dirty="0"/>
              <a:t>Part 3: The Results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3B729-8BD8-468E-B1F7-06442124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6BB61-BEBB-1B4F-E3E6-B363B56D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CCA5C-17B2-4EE0-D6C7-0B810A10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6980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0864-8B26-70E5-ECCB-70EC47FEB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Good News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3C62AF-E026-D60D-010C-9730EA34E9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   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   ∀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25000"/>
                                <a:lumOff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25000"/>
                                <a:lumOff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25000"/>
                                <a:lumOff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25000"/>
                                <a:lumOff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25000"/>
                                <a:lumOff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25000"/>
                                <a:lumOff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the following holds: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</a:t>
                </a:r>
                <a:r>
                  <a:rPr lang="en-US" dirty="0"/>
                  <a:t>regular attachment function, for every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</a:t>
                </a:r>
                <a:r>
                  <a:rPr lang="en-US" dirty="0"/>
                  <a:t>error process,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𝐵𝐹𝑆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</a:t>
                </a:r>
                <a:r>
                  <a:rPr lang="en-US" dirty="0"/>
                  <a:t>error-correction process satisfies “error-elimination” i.e.,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 CF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b="0" dirty="0">
                    <a:solidFill>
                      <a:schemeClr val="accent1"/>
                    </a:solidFill>
                  </a:rPr>
                  <a:t> </a:t>
                </a:r>
                <a:r>
                  <a:rPr lang="en-US" b="0" dirty="0" err="1"/>
                  <a:t>s.t.</a:t>
                </a:r>
                <a:r>
                  <a:rPr lang="en-US" dirty="0"/>
                  <a:t> all descendants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0" dirty="0">
                    <a:solidFill>
                      <a:schemeClr val="accent1"/>
                    </a:solidFill>
                  </a:rPr>
                  <a:t> </a:t>
                </a:r>
                <a:r>
                  <a:rPr lang="en-US" b="0" dirty="0"/>
                  <a:t>labelled PF</a:t>
                </a:r>
              </a:p>
              <a:p>
                <a:pPr lvl="2"/>
                <a:r>
                  <a:rPr lang="en-US" dirty="0"/>
                  <a:t>Fraction of {FALSE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</m:oMath>
                </a14:m>
                <a:r>
                  <a:rPr lang="en-US" dirty="0"/>
                  <a:t> PF} nodes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0" dirty="0"/>
                  <a:t> (as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/>
                  <a:t>)</a:t>
                </a:r>
              </a:p>
              <a:p>
                <a:r>
                  <a:rPr lang="en-US" b="0" dirty="0"/>
                  <a:t>Significant aspects</a:t>
                </a:r>
              </a:p>
              <a:p>
                <a:pPr lvl="1"/>
                <a:r>
                  <a:rPr lang="en-US" dirty="0"/>
                  <a:t>Allows some adversarial </a:t>
                </a:r>
                <a:r>
                  <a:rPr lang="en-US" dirty="0" err="1"/>
                  <a:t>behaviour</a:t>
                </a:r>
                <a:r>
                  <a:rPr lang="en-US" dirty="0"/>
                  <a:t>!!</a:t>
                </a:r>
              </a:p>
              <a:p>
                <a:pPr lvl="1"/>
                <a:r>
                  <a:rPr lang="en-US" b="0" dirty="0"/>
                  <a:t>Robust to exact parameters of system. </a:t>
                </a:r>
              </a:p>
              <a:p>
                <a:pPr lvl="2"/>
                <a:endParaRPr lang="en-US" b="0" dirty="0"/>
              </a:p>
              <a:p>
                <a:pPr lvl="2"/>
                <a:endParaRPr lang="en-US" b="0" dirty="0"/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3C62AF-E026-D60D-010C-9730EA34E9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 t="-1290" r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5605-827D-69BE-DE25-88489FE9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0F660-1F67-676A-8751-56CF744B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E20B0-7B04-65C3-7CF5-CF9E255D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89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8E325-91DF-3F37-F4B5-C26380C8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News(es)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3522FD-85BF-5A6E-0600-3A42F593A3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Defn: Error effects </a:t>
                </a:r>
                <a:r>
                  <a:rPr lang="en-US" u="sng" dirty="0"/>
                  <a:t>survive</a:t>
                </a:r>
                <a:r>
                  <a:rPr lang="en-US" dirty="0"/>
                  <a:t> if for CF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∃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descendant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that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not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time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for CF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Theorems: Error effects survive if</a:t>
                </a:r>
              </a:p>
              <a:p>
                <a:pPr lvl="1"/>
                <a:r>
                  <a:rPr lang="en-US" dirty="0"/>
                  <a:t>Obvious: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b="0" dirty="0">
                    <a:solidFill>
                      <a:schemeClr val="accent1"/>
                    </a:solidFill>
                  </a:rPr>
                  <a:t> </a:t>
                </a:r>
                <a:r>
                  <a:rPr lang="en-US" b="0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Unreasonable attachment functions.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0" dirty="0">
                    <a:solidFill>
                      <a:schemeClr val="accent1"/>
                    </a:solidFill>
                  </a:rPr>
                  <a:t> </a:t>
                </a:r>
                <a:r>
                  <a:rPr lang="en-US" b="0" dirty="0"/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0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b="0" dirty="0"/>
                  <a:t> etc.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∃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error effects survive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b="0" dirty="0">
                  <a:solidFill>
                    <a:schemeClr val="accent1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b="0" dirty="0"/>
                  <a:t>Moral: Have to be careful to check high enough, and with enough probability.</a:t>
                </a:r>
              </a:p>
              <a:p>
                <a:pPr lvl="1"/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3522FD-85BF-5A6E-0600-3A42F593A3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 t="-1290" b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2755C-3F92-DEB9-A586-51DF1DA04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A388E-94F8-EF53-7038-05DEF9964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8EF56-00CC-9929-D888-D0D74CED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50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9C3C-3002-F908-461C-0B91455F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53" y="2915770"/>
            <a:ext cx="10972800" cy="609600"/>
          </a:xfrm>
        </p:spPr>
        <p:txBody>
          <a:bodyPr/>
          <a:lstStyle/>
          <a:p>
            <a:pPr algn="ctr"/>
            <a:r>
              <a:rPr lang="en-US" dirty="0"/>
              <a:t>Part 4: Proof Ideas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3B729-8BD8-468E-B1F7-06442124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6BB61-BEBB-1B4F-E3E6-B363B56D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CCA5C-17B2-4EE0-D6C7-0B810A10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2823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CD819-F532-389F-D329-02773A4D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04FC63-C2D9-BA2E-206F-DE01AFADA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Idea: define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supermartingale</a:t>
                </a:r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r>
                  <a:rPr lang="en-US" sz="16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</a:rPr>
                  <a:t>“The easiest way to remember the difference between a </a:t>
                </a:r>
                <a:r>
                  <a:rPr lang="en-US" sz="1600" dirty="0" err="1">
                    <a:solidFill>
                      <a:schemeClr val="bg1">
                        <a:lumMod val="50000"/>
                        <a:lumOff val="50000"/>
                      </a:schemeClr>
                    </a:solidFill>
                  </a:rPr>
                  <a:t>submartingale</a:t>
                </a:r>
                <a:r>
                  <a:rPr lang="en-US" sz="16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</a:rPr>
                  <a:t> and a </a:t>
                </a:r>
                <a:r>
                  <a:rPr lang="en-US" sz="1600" dirty="0" err="1">
                    <a:solidFill>
                      <a:schemeClr val="bg1">
                        <a:lumMod val="50000"/>
                        <a:lumOff val="50000"/>
                      </a:schemeClr>
                    </a:solidFill>
                  </a:rPr>
                  <a:t>supermartingale</a:t>
                </a:r>
                <a:r>
                  <a:rPr lang="en-US" sz="16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</a:rPr>
                  <a:t> is to re­member that it is contrary to what common sense would dictate.” Robert </a:t>
                </a:r>
                <a:r>
                  <a:rPr lang="en-US" sz="1600" dirty="0" err="1">
                    <a:solidFill>
                      <a:schemeClr val="bg1">
                        <a:lumMod val="50000"/>
                        <a:lumOff val="50000"/>
                      </a:schemeClr>
                    </a:solidFill>
                  </a:rPr>
                  <a:t>Gallager</a:t>
                </a:r>
                <a:r>
                  <a:rPr lang="en-US" sz="16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</a:rPr>
                  <a:t>.</a:t>
                </a:r>
              </a:p>
              <a:p>
                <a:pPr marL="457200" lvl="1" indent="0">
                  <a:buNone/>
                </a:pPr>
                <a:endParaRPr lang="en-US" sz="1600" dirty="0">
                  <a:solidFill>
                    <a:schemeClr val="bg1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en-US" dirty="0"/>
                  <a:t>Q: What should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be?</a:t>
                </a:r>
              </a:p>
              <a:p>
                <a:pPr lvl="1"/>
                <a:r>
                  <a:rPr lang="en-US" dirty="0"/>
                  <a:t>Key idea: Potential of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exponential in distance to nearest CF/PF ancestor. </a:t>
                </a:r>
              </a:p>
              <a:p>
                <a:pPr lvl="1"/>
                <a:r>
                  <a:rPr lang="en-US" dirty="0"/>
                  <a:t>Potential of DAG: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dirty="0">
                  <a:solidFill>
                    <a:srgbClr val="800000"/>
                  </a:solidFill>
                  <a:ea typeface="+mn-ea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04FC63-C2D9-BA2E-206F-DE01AFADA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32658-3CCA-056B-3D38-3BD112CCC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May 13,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7B852-7360-3832-A17A-F866BE1D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6869-C543-89F9-7B76-4B5173D8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42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086BD-5378-AF29-DDB8-1CEA9D11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elimination (contd.)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2B1762-0C55-F12C-6BD2-DC58714D01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Analysis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depth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↪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nearest PF/CF ancestor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We have: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𝑃𝐹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𝐶𝐹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  <m:brk m:alnAt="7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≔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↪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When node inserted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’s domain: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goes up by constant factor;</a:t>
                </a:r>
              </a:p>
              <a:p>
                <a:r>
                  <a:rPr lang="en-US" dirty="0"/>
                  <a:t>When check happens: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goes down by constant factor in expectation (even though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𝑒𝑐𝑘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low.)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2B1762-0C55-F12C-6BD2-DC58714D01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 t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8EADD-C8BB-A61C-B1E8-D5364C818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AD76B-7DD4-58B7-FCA3-ACFFD871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B775B-1E00-957B-C8EF-65B2D38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32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8A7D54-68BA-5B65-AC68-FD3B18EBB6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;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="0" dirty="0">
                    <a:solidFill>
                      <a:schemeClr val="accent1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>
                    <a:solidFill>
                      <a:schemeClr val="accent1"/>
                    </a:solidFill>
                  </a:rPr>
                  <a:t> ; (1,1)-regular</a:t>
                </a:r>
              </a:p>
              <a:p>
                <a:r>
                  <a:rPr lang="en-US" b="0" dirty="0"/>
                  <a:t>Count # of </a:t>
                </a:r>
                <a:r>
                  <a:rPr lang="en-US" dirty="0"/>
                  <a:t>occurrences of </a:t>
                </a:r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r>
                  <a:rPr lang="en-US" dirty="0"/>
                  <a:t>Exp. # nodes in subtree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has another child </a:t>
                </a:r>
                <a:r>
                  <a:rPr lang="en-US" dirty="0">
                    <a:solidFill>
                      <a:schemeClr val="accent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0" dirty="0"/>
                  <a:t>Exp. #     in subtree before that happens </a:t>
                </a:r>
                <a:r>
                  <a:rPr lang="en-US" b="0" dirty="0">
                    <a:solidFill>
                      <a:schemeClr val="accent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8A7D54-68BA-5B65-AC68-FD3B18EBB6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B7330-696A-C4CE-CF01-54F8E3D1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3D3F2-EB40-AB6D-2DCC-8509CF49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C2938-65D2-7C12-F48D-AA076E401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2B00C7-9B92-F39A-D7D4-1267835E2AF8}"/>
              </a:ext>
            </a:extLst>
          </p:cNvPr>
          <p:cNvGrpSpPr/>
          <p:nvPr/>
        </p:nvGrpSpPr>
        <p:grpSpPr>
          <a:xfrm>
            <a:off x="8492049" y="1222375"/>
            <a:ext cx="712697" cy="3019551"/>
            <a:chOff x="6695054" y="1222375"/>
            <a:chExt cx="712697" cy="301955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5009F14-1C53-CEE1-BAE9-69B46E8590D2}"/>
                </a:ext>
              </a:extLst>
            </p:cNvPr>
            <p:cNvGrpSpPr/>
            <p:nvPr/>
          </p:nvGrpSpPr>
          <p:grpSpPr>
            <a:xfrm>
              <a:off x="6695057" y="1222375"/>
              <a:ext cx="712694" cy="553571"/>
              <a:chOff x="7227794" y="381000"/>
              <a:chExt cx="712694" cy="55357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FD2507D-619A-FDF2-2B66-FED49C4B295C}"/>
                  </a:ext>
                </a:extLst>
              </p:cNvPr>
              <p:cNvSpPr/>
              <p:nvPr/>
            </p:nvSpPr>
            <p:spPr bwMode="auto">
              <a:xfrm>
                <a:off x="7227794" y="381000"/>
                <a:ext cx="712694" cy="553571"/>
              </a:xfrm>
              <a:prstGeom prst="ellipse">
                <a:avLst/>
              </a:prstGeom>
              <a:solidFill>
                <a:srgbClr val="FFC000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457200"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55284E-0596-194D-401E-85CD0FB9DDF3}"/>
                  </a:ext>
                </a:extLst>
              </p:cNvPr>
              <p:cNvSpPr txBox="1"/>
              <p:nvPr/>
            </p:nvSpPr>
            <p:spPr>
              <a:xfrm>
                <a:off x="7341125" y="457730"/>
                <a:ext cx="4860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PF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0B3B030-EEF3-DAA5-EBAA-D00F9702B710}"/>
                </a:ext>
              </a:extLst>
            </p:cNvPr>
            <p:cNvGrpSpPr/>
            <p:nvPr/>
          </p:nvGrpSpPr>
          <p:grpSpPr>
            <a:xfrm>
              <a:off x="6695056" y="2441575"/>
              <a:ext cx="712694" cy="553571"/>
              <a:chOff x="7227794" y="381000"/>
              <a:chExt cx="712694" cy="553571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25B81D9-7AE6-84C3-2716-02FB0A877029}"/>
                  </a:ext>
                </a:extLst>
              </p:cNvPr>
              <p:cNvSpPr/>
              <p:nvPr/>
            </p:nvSpPr>
            <p:spPr bwMode="auto">
              <a:xfrm>
                <a:off x="7227794" y="381000"/>
                <a:ext cx="712694" cy="553571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457200"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3C7FF4-EAAF-1581-A92A-C01F2F038E42}"/>
                  </a:ext>
                </a:extLst>
              </p:cNvPr>
              <p:cNvSpPr txBox="1"/>
              <p:nvPr/>
            </p:nvSpPr>
            <p:spPr>
              <a:xfrm>
                <a:off x="7322690" y="457730"/>
                <a:ext cx="5229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CT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861C729-3407-76DB-66DD-3779CD1F0751}"/>
                </a:ext>
              </a:extLst>
            </p:cNvPr>
            <p:cNvCxnSpPr>
              <a:stCxn id="7" idx="4"/>
              <a:endCxn id="16" idx="0"/>
            </p:cNvCxnSpPr>
            <p:nvPr/>
          </p:nvCxnSpPr>
          <p:spPr bwMode="auto">
            <a:xfrm flipH="1">
              <a:off x="7051403" y="1775946"/>
              <a:ext cx="1" cy="66562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BEC65C5-9371-F95C-BE08-0577A2674CB6}"/>
                </a:ext>
              </a:extLst>
            </p:cNvPr>
            <p:cNvCxnSpPr/>
            <p:nvPr/>
          </p:nvCxnSpPr>
          <p:spPr bwMode="auto">
            <a:xfrm flipH="1">
              <a:off x="7051401" y="3008936"/>
              <a:ext cx="1" cy="66562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376C5EB-49F4-D362-3856-BC05F8102951}"/>
                </a:ext>
              </a:extLst>
            </p:cNvPr>
            <p:cNvGrpSpPr/>
            <p:nvPr/>
          </p:nvGrpSpPr>
          <p:grpSpPr>
            <a:xfrm>
              <a:off x="6695054" y="3688355"/>
              <a:ext cx="712694" cy="553571"/>
              <a:chOff x="7227794" y="381000"/>
              <a:chExt cx="712694" cy="553571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EEB0493-CB6C-58A1-73F1-80501BF0CE5D}"/>
                  </a:ext>
                </a:extLst>
              </p:cNvPr>
              <p:cNvSpPr/>
              <p:nvPr/>
            </p:nvSpPr>
            <p:spPr bwMode="auto">
              <a:xfrm>
                <a:off x="7227794" y="381000"/>
                <a:ext cx="712694" cy="553571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457200"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74D7742-4BE2-2196-62FB-96E383015331}"/>
                  </a:ext>
                </a:extLst>
              </p:cNvPr>
              <p:cNvSpPr txBox="1"/>
              <p:nvPr/>
            </p:nvSpPr>
            <p:spPr>
              <a:xfrm>
                <a:off x="7322690" y="457730"/>
                <a:ext cx="5229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CT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307D233-F5C7-E7D7-3715-FB04A2CCE324}"/>
                  </a:ext>
                </a:extLst>
              </p:cNvPr>
              <p:cNvSpPr txBox="1"/>
              <p:nvPr/>
            </p:nvSpPr>
            <p:spPr>
              <a:xfrm>
                <a:off x="9177504" y="2401384"/>
                <a:ext cx="527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307D233-F5C7-E7D7-3715-FB04A2CCE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504" y="2401384"/>
                <a:ext cx="52719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27">
            <a:extLst>
              <a:ext uri="{FF2B5EF4-FFF2-40B4-BE49-F238E27FC236}">
                <a16:creationId xmlns:a16="http://schemas.microsoft.com/office/drawing/2014/main" id="{7BDFCCC5-EA85-61D9-9FBB-786D8B2F6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survival proof example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724771F-77EC-4538-8882-421250DBC873}"/>
              </a:ext>
            </a:extLst>
          </p:cNvPr>
          <p:cNvGrpSpPr/>
          <p:nvPr/>
        </p:nvGrpSpPr>
        <p:grpSpPr>
          <a:xfrm>
            <a:off x="2235203" y="4970485"/>
            <a:ext cx="221750" cy="1176961"/>
            <a:chOff x="6695054" y="1222375"/>
            <a:chExt cx="712697" cy="301955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514C37B-9813-260E-3EAC-43C47FB38F41}"/>
                </a:ext>
              </a:extLst>
            </p:cNvPr>
            <p:cNvSpPr/>
            <p:nvPr/>
          </p:nvSpPr>
          <p:spPr bwMode="auto">
            <a:xfrm>
              <a:off x="6695058" y="1222375"/>
              <a:ext cx="712693" cy="55357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B4850AC-E8E8-A4CA-9CF7-D1CECEAF046B}"/>
                </a:ext>
              </a:extLst>
            </p:cNvPr>
            <p:cNvSpPr/>
            <p:nvPr/>
          </p:nvSpPr>
          <p:spPr bwMode="auto">
            <a:xfrm>
              <a:off x="6695056" y="2441575"/>
              <a:ext cx="712693" cy="55357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44F9F13-2A20-6DB4-69D2-F1AFE5E79BA5}"/>
                </a:ext>
              </a:extLst>
            </p:cNvPr>
            <p:cNvCxnSpPr>
              <a:stCxn id="41" idx="4"/>
              <a:endCxn id="39" idx="0"/>
            </p:cNvCxnSpPr>
            <p:nvPr/>
          </p:nvCxnSpPr>
          <p:spPr bwMode="auto">
            <a:xfrm flipH="1">
              <a:off x="7051403" y="1775946"/>
              <a:ext cx="1" cy="66562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3C739E-2613-E8F0-8F11-3EF5BD7703A7}"/>
                </a:ext>
              </a:extLst>
            </p:cNvPr>
            <p:cNvCxnSpPr/>
            <p:nvPr/>
          </p:nvCxnSpPr>
          <p:spPr bwMode="auto">
            <a:xfrm flipH="1">
              <a:off x="7051401" y="3008936"/>
              <a:ext cx="1" cy="66562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B3302CC-A948-0CB6-3716-6159D0F75864}"/>
                </a:ext>
              </a:extLst>
            </p:cNvPr>
            <p:cNvSpPr/>
            <p:nvPr/>
          </p:nvSpPr>
          <p:spPr bwMode="auto">
            <a:xfrm>
              <a:off x="6695054" y="3688355"/>
              <a:ext cx="712693" cy="55357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493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9C3C-3002-F908-461C-0B91455F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53" y="2915770"/>
            <a:ext cx="10972800" cy="609600"/>
          </a:xfrm>
        </p:spPr>
        <p:txBody>
          <a:bodyPr/>
          <a:lstStyle/>
          <a:p>
            <a:pPr algn="ctr"/>
            <a:r>
              <a:rPr lang="en-US" dirty="0"/>
              <a:t>Part 5: Open Problems + 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3B729-8BD8-468E-B1F7-06442124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6BB61-BEBB-1B4F-E3E6-B363B56D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CCA5C-17B2-4EE0-D6C7-0B810A10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2312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81FC-C166-7E4C-F226-93795F7B1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9E4BC-AF9B-17FF-47EC-544D2AF15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Introduced Cumulative Knowledge Processes (models knowledge + error + detection)</a:t>
            </a:r>
          </a:p>
          <a:p>
            <a:r>
              <a:rPr lang="en-US" dirty="0"/>
              <a:t>Studied: What makes them stable?</a:t>
            </a:r>
          </a:p>
          <a:p>
            <a:pPr lvl="1"/>
            <a:r>
              <a:rPr lang="en-US" dirty="0"/>
              <a:t>Positive result: Can make them stable with reasonable checking.</a:t>
            </a:r>
          </a:p>
          <a:p>
            <a:pPr lvl="1"/>
            <a:r>
              <a:rPr lang="en-US" dirty="0"/>
              <a:t>Negative results: Can’t be too casual about checking.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1C0B8-97E2-D287-BAEF-1BD75271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9F7D2-3B10-DCE2-2527-7E5077EC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7416C-275B-33C9-05A0-6C99D0D9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93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17D9-8242-E8E3-6E4A-453CEBE8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Lebesgue’s Mistake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4AC36-380A-95C4-314C-F0203BA79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1904 Lebesgue proved:</a:t>
            </a:r>
          </a:p>
          <a:p>
            <a:pPr lvl="1"/>
            <a:r>
              <a:rPr lang="en-US" dirty="0"/>
              <a:t>“A projection of a measurable set is measurable”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E7FB7-8C64-6570-9D9C-03018EBE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6B3D5-9EF0-6F67-9E41-561A7CD0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292F5-DB2C-4D2B-9457-2F0BA6D3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C6BB38-2D04-A047-9EF3-606130353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59" y="3011927"/>
            <a:ext cx="3546874" cy="298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5363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1851-5D30-6BA1-3BA9-351928F3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874F1D-C779-4C1C-C302-42035375F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New probabilistic models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New mathematical questions</a:t>
                </a:r>
              </a:p>
              <a:p>
                <a:pPr lvl="1"/>
                <a:r>
                  <a:rPr lang="en-US" dirty="0"/>
                  <a:t>Don’t have a tight understanding. Is there a sharp threshold between error elimination and error-survival?</a:t>
                </a:r>
              </a:p>
              <a:p>
                <a:pPr lvl="1"/>
                <a:r>
                  <a:rPr lang="en-US" dirty="0"/>
                  <a:t>Can’t even prove monotonicity!!!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increases can process become stable?</a:t>
                </a:r>
              </a:p>
              <a:p>
                <a:pPr lvl="2"/>
                <a:r>
                  <a:rPr lang="en-US" dirty="0"/>
                  <a:t>Similarly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decreases?</a:t>
                </a:r>
              </a:p>
              <a:p>
                <a:pPr lvl="2"/>
                <a:r>
                  <a:rPr lang="en-US" dirty="0"/>
                  <a:t>“obviously not” … but prove it!!</a:t>
                </a:r>
              </a:p>
              <a:p>
                <a:pPr lvl="1"/>
                <a:r>
                  <a:rPr lang="en-US" dirty="0"/>
                  <a:t>Other implications of elimination/survival? Sizes?</a:t>
                </a:r>
              </a:p>
              <a:p>
                <a:r>
                  <a:rPr lang="en-US" dirty="0"/>
                  <a:t>What is the right model for growth of knowledge?</a:t>
                </a:r>
              </a:p>
              <a:p>
                <a:pPr lvl="1"/>
                <a:r>
                  <a:rPr lang="en-US" dirty="0"/>
                  <a:t>Independence of parents not realistic … but what is?</a:t>
                </a:r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874F1D-C779-4C1C-C302-42035375F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89F65-FFC9-9C00-D902-4939B8AD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00EC9-FB74-8312-3FBE-F06B902F3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C4BFB-ACDC-A133-C359-C653DB7A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0266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9C3C-3002-F908-461C-0B91455F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53" y="2915770"/>
            <a:ext cx="10972800" cy="60960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3B729-8BD8-468E-B1F7-06442124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6BB61-BEBB-1B4F-E3E6-B363B56D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CCA5C-17B2-4EE0-D6C7-0B810A10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4227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17D9-8242-E8E3-6E4A-453CEBE8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Lebesgue’s Mistake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4AC36-380A-95C4-314C-F0203BA79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1904 Lebesgue proved:</a:t>
            </a:r>
          </a:p>
          <a:p>
            <a:pPr lvl="1"/>
            <a:r>
              <a:rPr lang="en-US" dirty="0"/>
              <a:t>“A projection of a measurable set is measurable”</a:t>
            </a:r>
          </a:p>
          <a:p>
            <a:r>
              <a:rPr lang="en-US" dirty="0"/>
              <a:t>303 Citations per Google Scholar, several prior to 1917.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E7FB7-8C64-6570-9D9C-03018EBE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6B3D5-9EF0-6F67-9E41-561A7CD0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292F5-DB2C-4D2B-9457-2F0BA6D3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53BA90-F5E9-2ED8-3EF0-7145F725A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363" y="2683057"/>
            <a:ext cx="5705475" cy="1095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229207-0BD8-A715-B294-4FFE1E282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930" y="4028376"/>
            <a:ext cx="4562680" cy="1013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0D22DE-9FCA-260C-3E53-E956C56E0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930" y="5054465"/>
            <a:ext cx="4519765" cy="89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809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17D9-8242-E8E3-6E4A-453CEBE8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Lebesgue’s Mistake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4AC36-380A-95C4-314C-F0203BA79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1904 Lebesgue proved:</a:t>
            </a:r>
          </a:p>
          <a:p>
            <a:pPr lvl="1"/>
            <a:r>
              <a:rPr lang="en-US" dirty="0"/>
              <a:t>“A projection of a measurable set is measurable”</a:t>
            </a:r>
          </a:p>
          <a:p>
            <a:r>
              <a:rPr lang="en-US" dirty="0"/>
              <a:t>303 Citations per Google Scholar, several prior to 1917.</a:t>
            </a:r>
          </a:p>
          <a:p>
            <a:r>
              <a:rPr lang="en-US" dirty="0" err="1"/>
              <a:t>Suslin</a:t>
            </a:r>
            <a:r>
              <a:rPr lang="en-US" dirty="0"/>
              <a:t> 1917: “There exists a projection of a measurable set that is not measurable.”</a:t>
            </a:r>
          </a:p>
          <a:p>
            <a:pPr lvl="1"/>
            <a:r>
              <a:rPr lang="en-US" dirty="0"/>
              <a:t>(Aside: The error and correction led to rich developments “Descriptive Set Theory”.)</a:t>
            </a:r>
          </a:p>
          <a:p>
            <a:r>
              <a:rPr lang="en-US" b="1" dirty="0"/>
              <a:t>Our concern: Did the mistake propagate?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E7FB7-8C64-6570-9D9C-03018EBE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6B3D5-9EF0-6F67-9E41-561A7CD0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292F5-DB2C-4D2B-9457-2F0BA6D3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354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8828-9558-E344-A428-89BE99E0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Accumulation of Societal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9CFBC-4E25-1B87-CF8C-CD44CD57F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5218922" cy="4724400"/>
          </a:xfrm>
        </p:spPr>
        <p:txBody>
          <a:bodyPr/>
          <a:lstStyle/>
          <a:p>
            <a:r>
              <a:rPr lang="en-US" dirty="0"/>
              <a:t>Knowledge aggregates slowly, cumulatively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FC1C7-2FD5-D9DC-CA55-6B2E2CB5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E9607-E82E-626D-55CA-4A8C9F2D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5942D-676D-E1C8-DC74-4877DDD46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77019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8828-9558-E344-A428-89BE99E0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Accumulation of Societal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9CFBC-4E25-1B87-CF8C-CD44CD57F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5218922" cy="4724400"/>
          </a:xfrm>
        </p:spPr>
        <p:txBody>
          <a:bodyPr/>
          <a:lstStyle/>
          <a:p>
            <a:r>
              <a:rPr lang="en-US" dirty="0"/>
              <a:t>Knowledge aggregates slowly, cumulatively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FC1C7-2FD5-D9DC-CA55-6B2E2CB5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E9607-E82E-626D-55CA-4A8C9F2D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5942D-676D-E1C8-DC74-4877DDD46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45230D-DA17-3894-4FBC-86717EABC3DB}"/>
              </a:ext>
            </a:extLst>
          </p:cNvPr>
          <p:cNvSpPr/>
          <p:nvPr/>
        </p:nvSpPr>
        <p:spPr bwMode="auto">
          <a:xfrm>
            <a:off x="7039535" y="1573306"/>
            <a:ext cx="1203512" cy="99508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D971CD-1436-1000-BD6B-B0F7958A2989}"/>
              </a:ext>
            </a:extLst>
          </p:cNvPr>
          <p:cNvSpPr/>
          <p:nvPr/>
        </p:nvSpPr>
        <p:spPr bwMode="auto">
          <a:xfrm>
            <a:off x="8572500" y="3440206"/>
            <a:ext cx="1250575" cy="116541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3D7ABC-2B81-B9A7-B5FD-D4A4C54007FC}"/>
              </a:ext>
            </a:extLst>
          </p:cNvPr>
          <p:cNvSpPr/>
          <p:nvPr/>
        </p:nvSpPr>
        <p:spPr bwMode="auto">
          <a:xfrm>
            <a:off x="9905940" y="2047501"/>
            <a:ext cx="1250575" cy="116541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08F9AA9-167C-30F4-457B-AA5C8473DD58}"/>
              </a:ext>
            </a:extLst>
          </p:cNvPr>
          <p:cNvSpPr/>
          <p:nvPr/>
        </p:nvSpPr>
        <p:spPr bwMode="auto">
          <a:xfrm>
            <a:off x="10243391" y="268941"/>
            <a:ext cx="1250575" cy="116541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CF47E0-6675-05C7-A8BB-17DD6925587F}"/>
              </a:ext>
            </a:extLst>
          </p:cNvPr>
          <p:cNvCxnSpPr>
            <a:stCxn id="10" idx="4"/>
            <a:endCxn id="9" idx="0"/>
          </p:cNvCxnSpPr>
          <p:nvPr/>
        </p:nvCxnSpPr>
        <p:spPr bwMode="auto">
          <a:xfrm flipH="1">
            <a:off x="10531228" y="1434353"/>
            <a:ext cx="337451" cy="6131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1E8296-A458-4019-E362-3B89B6665B08}"/>
              </a:ext>
            </a:extLst>
          </p:cNvPr>
          <p:cNvCxnSpPr>
            <a:stCxn id="7" idx="5"/>
            <a:endCxn id="8" idx="1"/>
          </p:cNvCxnSpPr>
          <p:nvPr/>
        </p:nvCxnSpPr>
        <p:spPr bwMode="auto">
          <a:xfrm>
            <a:off x="8066797" y="2422662"/>
            <a:ext cx="688845" cy="11882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699A1C-F67C-8878-E47B-2441192E91F6}"/>
              </a:ext>
            </a:extLst>
          </p:cNvPr>
          <p:cNvCxnSpPr>
            <a:stCxn id="9" idx="3"/>
            <a:endCxn id="8" idx="7"/>
          </p:cNvCxnSpPr>
          <p:nvPr/>
        </p:nvCxnSpPr>
        <p:spPr bwMode="auto">
          <a:xfrm flipH="1">
            <a:off x="9639933" y="3042242"/>
            <a:ext cx="449149" cy="5686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27F2334-B0D3-96B8-8746-FA0565BC082E}"/>
              </a:ext>
            </a:extLst>
          </p:cNvPr>
          <p:cNvSpPr/>
          <p:nvPr/>
        </p:nvSpPr>
        <p:spPr bwMode="auto">
          <a:xfrm>
            <a:off x="7547863" y="5311588"/>
            <a:ext cx="1250575" cy="116541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B2F359-35EE-21A0-CC53-FE0FB635F332}"/>
              </a:ext>
            </a:extLst>
          </p:cNvPr>
          <p:cNvCxnSpPr>
            <a:stCxn id="8" idx="4"/>
            <a:endCxn id="17" idx="7"/>
          </p:cNvCxnSpPr>
          <p:nvPr/>
        </p:nvCxnSpPr>
        <p:spPr bwMode="auto">
          <a:xfrm flipH="1">
            <a:off x="8615296" y="4605618"/>
            <a:ext cx="582492" cy="8766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389C86-755B-FF24-FBF7-8B2B25319B34}"/>
              </a:ext>
            </a:extLst>
          </p:cNvPr>
          <p:cNvCxnSpPr>
            <a:endCxn id="17" idx="0"/>
          </p:cNvCxnSpPr>
          <p:nvPr/>
        </p:nvCxnSpPr>
        <p:spPr bwMode="auto">
          <a:xfrm>
            <a:off x="7559000" y="2568388"/>
            <a:ext cx="614151" cy="2743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E0676F2-8181-119D-C39F-BDA1BA6D725F}"/>
              </a:ext>
            </a:extLst>
          </p:cNvPr>
          <p:cNvSpPr txBox="1"/>
          <p:nvPr/>
        </p:nvSpPr>
        <p:spPr>
          <a:xfrm>
            <a:off x="7773844" y="5580587"/>
            <a:ext cx="798617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Drug</a:t>
            </a:r>
          </a:p>
          <a:p>
            <a:pPr>
              <a:buNone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Design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880636-CDEB-AA1D-4EF2-821887030C0C}"/>
              </a:ext>
            </a:extLst>
          </p:cNvPr>
          <p:cNvSpPr txBox="1"/>
          <p:nvPr/>
        </p:nvSpPr>
        <p:spPr>
          <a:xfrm>
            <a:off x="8845657" y="3706990"/>
            <a:ext cx="829522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Protein</a:t>
            </a:r>
          </a:p>
          <a:p>
            <a:pPr>
              <a:buNone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Folding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05E398-7069-D526-235D-7E0E41A7FE09}"/>
              </a:ext>
            </a:extLst>
          </p:cNvPr>
          <p:cNvSpPr txBox="1"/>
          <p:nvPr/>
        </p:nvSpPr>
        <p:spPr>
          <a:xfrm>
            <a:off x="10112855" y="2287197"/>
            <a:ext cx="843501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Cell</a:t>
            </a:r>
          </a:p>
          <a:p>
            <a:pPr>
              <a:buNone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Biology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A8137C-F79D-84EB-5309-81734155D49C}"/>
              </a:ext>
            </a:extLst>
          </p:cNvPr>
          <p:cNvSpPr txBox="1"/>
          <p:nvPr/>
        </p:nvSpPr>
        <p:spPr>
          <a:xfrm>
            <a:off x="7137962" y="1609047"/>
            <a:ext cx="1076770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Calculus</a:t>
            </a:r>
          </a:p>
          <a:p>
            <a:pPr>
              <a:buNone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Of </a:t>
            </a:r>
          </a:p>
          <a:p>
            <a:pPr>
              <a:buNone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Variations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D5153A-A018-D7A8-1970-785DB87935B1}"/>
              </a:ext>
            </a:extLst>
          </p:cNvPr>
          <p:cNvSpPr txBox="1"/>
          <p:nvPr/>
        </p:nvSpPr>
        <p:spPr>
          <a:xfrm>
            <a:off x="10232017" y="531642"/>
            <a:ext cx="1261949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Atomic</a:t>
            </a:r>
          </a:p>
          <a:p>
            <a:pPr>
              <a:buNone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Interactions</a:t>
            </a:r>
          </a:p>
        </p:txBody>
      </p:sp>
    </p:spTree>
    <p:extLst>
      <p:ext uri="{BB962C8B-B14F-4D97-AF65-F5344CB8AC3E}">
        <p14:creationId xmlns:p14="http://schemas.microsoft.com/office/powerpoint/2010/main" val="44217013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8828-9558-E344-A428-89BE99E0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Accumulation of Societal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9CFBC-4E25-1B87-CF8C-CD44CD57F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5218922" cy="4724400"/>
          </a:xfrm>
        </p:spPr>
        <p:txBody>
          <a:bodyPr/>
          <a:lstStyle/>
          <a:p>
            <a:r>
              <a:rPr lang="en-US" dirty="0"/>
              <a:t>Knowledge aggregates slowly, cumulatively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FC1C7-2FD5-D9DC-CA55-6B2E2CB5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E9607-E82E-626D-55CA-4A8C9F2D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5942D-676D-E1C8-DC74-4877DDD46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45230D-DA17-3894-4FBC-86717EABC3DB}"/>
              </a:ext>
            </a:extLst>
          </p:cNvPr>
          <p:cNvSpPr/>
          <p:nvPr/>
        </p:nvSpPr>
        <p:spPr bwMode="auto">
          <a:xfrm>
            <a:off x="7039535" y="1573306"/>
            <a:ext cx="1203512" cy="99508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D971CD-1436-1000-BD6B-B0F7958A2989}"/>
              </a:ext>
            </a:extLst>
          </p:cNvPr>
          <p:cNvSpPr/>
          <p:nvPr/>
        </p:nvSpPr>
        <p:spPr bwMode="auto">
          <a:xfrm>
            <a:off x="8572500" y="3440206"/>
            <a:ext cx="1250575" cy="116541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3D7ABC-2B81-B9A7-B5FD-D4A4C54007FC}"/>
              </a:ext>
            </a:extLst>
          </p:cNvPr>
          <p:cNvSpPr/>
          <p:nvPr/>
        </p:nvSpPr>
        <p:spPr bwMode="auto">
          <a:xfrm>
            <a:off x="9905940" y="2047501"/>
            <a:ext cx="1250575" cy="116541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08F9AA9-167C-30F4-457B-AA5C8473DD58}"/>
              </a:ext>
            </a:extLst>
          </p:cNvPr>
          <p:cNvSpPr/>
          <p:nvPr/>
        </p:nvSpPr>
        <p:spPr bwMode="auto">
          <a:xfrm>
            <a:off x="10243391" y="268941"/>
            <a:ext cx="1250575" cy="116541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CF47E0-6675-05C7-A8BB-17DD6925587F}"/>
              </a:ext>
            </a:extLst>
          </p:cNvPr>
          <p:cNvCxnSpPr>
            <a:stCxn id="10" idx="4"/>
            <a:endCxn id="9" idx="0"/>
          </p:cNvCxnSpPr>
          <p:nvPr/>
        </p:nvCxnSpPr>
        <p:spPr bwMode="auto">
          <a:xfrm flipH="1">
            <a:off x="10531228" y="1434353"/>
            <a:ext cx="337451" cy="6131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699A1C-F67C-8878-E47B-2441192E91F6}"/>
              </a:ext>
            </a:extLst>
          </p:cNvPr>
          <p:cNvCxnSpPr>
            <a:stCxn id="9" idx="3"/>
            <a:endCxn id="8" idx="7"/>
          </p:cNvCxnSpPr>
          <p:nvPr/>
        </p:nvCxnSpPr>
        <p:spPr bwMode="auto">
          <a:xfrm flipH="1">
            <a:off x="9639933" y="3042242"/>
            <a:ext cx="449149" cy="5686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27F2334-B0D3-96B8-8746-FA0565BC082E}"/>
              </a:ext>
            </a:extLst>
          </p:cNvPr>
          <p:cNvSpPr/>
          <p:nvPr/>
        </p:nvSpPr>
        <p:spPr bwMode="auto">
          <a:xfrm>
            <a:off x="7547863" y="5311588"/>
            <a:ext cx="1250575" cy="116541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B2F359-35EE-21A0-CC53-FE0FB635F332}"/>
              </a:ext>
            </a:extLst>
          </p:cNvPr>
          <p:cNvCxnSpPr>
            <a:stCxn id="8" idx="4"/>
            <a:endCxn id="17" idx="7"/>
          </p:cNvCxnSpPr>
          <p:nvPr/>
        </p:nvCxnSpPr>
        <p:spPr bwMode="auto">
          <a:xfrm flipH="1">
            <a:off x="8615296" y="4605618"/>
            <a:ext cx="582492" cy="8766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389C86-755B-FF24-FBF7-8B2B25319B34}"/>
              </a:ext>
            </a:extLst>
          </p:cNvPr>
          <p:cNvCxnSpPr>
            <a:endCxn id="17" idx="0"/>
          </p:cNvCxnSpPr>
          <p:nvPr/>
        </p:nvCxnSpPr>
        <p:spPr bwMode="auto">
          <a:xfrm>
            <a:off x="7559000" y="2568388"/>
            <a:ext cx="614151" cy="2743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E0676F2-8181-119D-C39F-BDA1BA6D725F}"/>
              </a:ext>
            </a:extLst>
          </p:cNvPr>
          <p:cNvSpPr txBox="1"/>
          <p:nvPr/>
        </p:nvSpPr>
        <p:spPr>
          <a:xfrm>
            <a:off x="7591104" y="5580587"/>
            <a:ext cx="1164101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Sensitivity</a:t>
            </a:r>
          </a:p>
          <a:p>
            <a:pPr>
              <a:buNone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Conjecture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880636-CDEB-AA1D-4EF2-821887030C0C}"/>
              </a:ext>
            </a:extLst>
          </p:cNvPr>
          <p:cNvSpPr txBox="1"/>
          <p:nvPr/>
        </p:nvSpPr>
        <p:spPr>
          <a:xfrm>
            <a:off x="8579544" y="3605839"/>
            <a:ext cx="1255152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Gotsman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Linial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Equivalence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05E398-7069-D526-235D-7E0E41A7FE09}"/>
              </a:ext>
            </a:extLst>
          </p:cNvPr>
          <p:cNvSpPr txBox="1"/>
          <p:nvPr/>
        </p:nvSpPr>
        <p:spPr>
          <a:xfrm>
            <a:off x="10089082" y="2087094"/>
            <a:ext cx="946669" cy="13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Nisan</a:t>
            </a:r>
          </a:p>
          <a:p>
            <a:pPr>
              <a:buNone/>
            </a:pP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Szegedy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Degree</a:t>
            </a:r>
          </a:p>
          <a:p>
            <a:pPr>
              <a:buNone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Bound</a:t>
            </a:r>
          </a:p>
          <a:p>
            <a:pPr>
              <a:buNone/>
            </a:pP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A8137C-F79D-84EB-5309-81734155D49C}"/>
              </a:ext>
            </a:extLst>
          </p:cNvPr>
          <p:cNvSpPr txBox="1"/>
          <p:nvPr/>
        </p:nvSpPr>
        <p:spPr>
          <a:xfrm>
            <a:off x="7160898" y="1658426"/>
            <a:ext cx="1039195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Cauchy’s </a:t>
            </a:r>
          </a:p>
          <a:p>
            <a:pPr>
              <a:buNone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Interlace</a:t>
            </a:r>
          </a:p>
          <a:p>
            <a:pPr>
              <a:buNone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Theorem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17EBEC-D24F-861C-8E64-7705503BB05F}"/>
              </a:ext>
            </a:extLst>
          </p:cNvPr>
          <p:cNvSpPr txBox="1"/>
          <p:nvPr/>
        </p:nvSpPr>
        <p:spPr>
          <a:xfrm>
            <a:off x="10323945" y="535213"/>
            <a:ext cx="1089465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Parseval’s</a:t>
            </a:r>
          </a:p>
          <a:p>
            <a:pPr>
              <a:buNone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Inequality</a:t>
            </a:r>
          </a:p>
          <a:p>
            <a:pPr>
              <a:buNone/>
            </a:pP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516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8828-9558-E344-A428-89BE99E0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Accumulation of Societal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9CFBC-4E25-1B87-CF8C-CD44CD57F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5218922" cy="4724400"/>
          </a:xfrm>
        </p:spPr>
        <p:txBody>
          <a:bodyPr/>
          <a:lstStyle/>
          <a:p>
            <a:r>
              <a:rPr lang="en-US" dirty="0"/>
              <a:t>Knowledge aggregates slowly, cumulatively</a:t>
            </a:r>
          </a:p>
          <a:p>
            <a:endParaRPr lang="en-US" dirty="0"/>
          </a:p>
          <a:p>
            <a:r>
              <a:rPr lang="en-US" dirty="0"/>
              <a:t>Error: Ingredients can be erroneous. Impact can be widespread.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FC1C7-2FD5-D9DC-CA55-6B2E2CB5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13,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E9607-E82E-626D-55CA-4A8C9F2D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CMSA: Errors and Correction in Cumulative Knowledge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5942D-676D-E1C8-DC74-4877DDD46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45230D-DA17-3894-4FBC-86717EABC3DB}"/>
              </a:ext>
            </a:extLst>
          </p:cNvPr>
          <p:cNvSpPr/>
          <p:nvPr/>
        </p:nvSpPr>
        <p:spPr bwMode="auto">
          <a:xfrm>
            <a:off x="7039535" y="1573306"/>
            <a:ext cx="1203512" cy="99508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D971CD-1436-1000-BD6B-B0F7958A2989}"/>
              </a:ext>
            </a:extLst>
          </p:cNvPr>
          <p:cNvSpPr/>
          <p:nvPr/>
        </p:nvSpPr>
        <p:spPr bwMode="auto">
          <a:xfrm>
            <a:off x="8572500" y="3440206"/>
            <a:ext cx="1250575" cy="116541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3D7ABC-2B81-B9A7-B5FD-D4A4C54007FC}"/>
              </a:ext>
            </a:extLst>
          </p:cNvPr>
          <p:cNvSpPr/>
          <p:nvPr/>
        </p:nvSpPr>
        <p:spPr bwMode="auto">
          <a:xfrm>
            <a:off x="9905940" y="2047501"/>
            <a:ext cx="1250575" cy="1165412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08F9AA9-167C-30F4-457B-AA5C8473DD58}"/>
              </a:ext>
            </a:extLst>
          </p:cNvPr>
          <p:cNvSpPr/>
          <p:nvPr/>
        </p:nvSpPr>
        <p:spPr bwMode="auto">
          <a:xfrm>
            <a:off x="10243391" y="268941"/>
            <a:ext cx="1250575" cy="116541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CF47E0-6675-05C7-A8BB-17DD6925587F}"/>
              </a:ext>
            </a:extLst>
          </p:cNvPr>
          <p:cNvCxnSpPr>
            <a:stCxn id="10" idx="4"/>
            <a:endCxn id="9" idx="0"/>
          </p:cNvCxnSpPr>
          <p:nvPr/>
        </p:nvCxnSpPr>
        <p:spPr bwMode="auto">
          <a:xfrm flipH="1">
            <a:off x="10531228" y="1434353"/>
            <a:ext cx="337451" cy="6131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1E8296-A458-4019-E362-3B89B6665B08}"/>
              </a:ext>
            </a:extLst>
          </p:cNvPr>
          <p:cNvCxnSpPr>
            <a:stCxn id="7" idx="5"/>
            <a:endCxn id="8" idx="1"/>
          </p:cNvCxnSpPr>
          <p:nvPr/>
        </p:nvCxnSpPr>
        <p:spPr bwMode="auto">
          <a:xfrm>
            <a:off x="8066797" y="2422662"/>
            <a:ext cx="688845" cy="11882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699A1C-F67C-8878-E47B-2441192E91F6}"/>
              </a:ext>
            </a:extLst>
          </p:cNvPr>
          <p:cNvCxnSpPr>
            <a:stCxn id="9" idx="3"/>
            <a:endCxn id="8" idx="7"/>
          </p:cNvCxnSpPr>
          <p:nvPr/>
        </p:nvCxnSpPr>
        <p:spPr bwMode="auto">
          <a:xfrm flipH="1">
            <a:off x="9639933" y="3042242"/>
            <a:ext cx="449149" cy="5686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27F2334-B0D3-96B8-8746-FA0565BC082E}"/>
              </a:ext>
            </a:extLst>
          </p:cNvPr>
          <p:cNvSpPr/>
          <p:nvPr/>
        </p:nvSpPr>
        <p:spPr bwMode="auto">
          <a:xfrm>
            <a:off x="7547863" y="5311588"/>
            <a:ext cx="1250575" cy="116541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B2F359-35EE-21A0-CC53-FE0FB635F332}"/>
              </a:ext>
            </a:extLst>
          </p:cNvPr>
          <p:cNvCxnSpPr>
            <a:stCxn id="8" idx="4"/>
            <a:endCxn id="17" idx="7"/>
          </p:cNvCxnSpPr>
          <p:nvPr/>
        </p:nvCxnSpPr>
        <p:spPr bwMode="auto">
          <a:xfrm flipH="1">
            <a:off x="8615296" y="4605618"/>
            <a:ext cx="582492" cy="8766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389C86-755B-FF24-FBF7-8B2B25319B34}"/>
              </a:ext>
            </a:extLst>
          </p:cNvPr>
          <p:cNvCxnSpPr>
            <a:endCxn id="17" idx="0"/>
          </p:cNvCxnSpPr>
          <p:nvPr/>
        </p:nvCxnSpPr>
        <p:spPr bwMode="auto">
          <a:xfrm>
            <a:off x="7559000" y="2568388"/>
            <a:ext cx="614151" cy="2743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0964435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TEX2PSBATCH" val="latex --interaction=nonstopmode $(base).tex; dvips -D $(res) -E -o $(base).ps $(base).dvi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78"/>
  <p:tag name="DEFAULTMAGNIFICATION" val="2"/>
  <p:tag name="PREAMBLE" val="\documentclass{article}&#10;\pagestyle{empty}&#10;\usepackage{xspace,amssymb,amsfonts,amsmath}&#10;\usepackage{color}&#10;\usepackage{TeX4PPT}&#10;\color[rgb]{0,0,0}&#10;\usepackage{amsfonts}&#10;\newcommand{\F}{{\mathbb F}}&#10;\newcommand{\Z}{{\mathbb Z}}&#10;\newcommand{\mm}[1]{{\color[rgb]{0,0.5,0}$#1$}}&#10;"/>
  <p:tag name="MAGPC" val="260"/>
  <p:tag name="FONTSIZE" val="20"/>
</p:tagLst>
</file>

<file path=ppt/theme/theme1.xml><?xml version="1.0" encoding="utf-8"?>
<a:theme xmlns:a="http://schemas.openxmlformats.org/drawingml/2006/main" name="Textured">
  <a:themeElements>
    <a:clrScheme name="Textured 13">
      <a:dk1>
        <a:srgbClr val="003366"/>
      </a:dk1>
      <a:lt1>
        <a:srgbClr val="FFFF4F"/>
      </a:lt1>
      <a:dk2>
        <a:srgbClr val="000520"/>
      </a:dk2>
      <a:lt2>
        <a:srgbClr val="E5FFFF"/>
      </a:lt2>
      <a:accent1>
        <a:srgbClr val="179901"/>
      </a:accent1>
      <a:accent2>
        <a:srgbClr val="66FF33"/>
      </a:accent2>
      <a:accent3>
        <a:srgbClr val="AAAAAB"/>
      </a:accent3>
      <a:accent4>
        <a:srgbClr val="DADA42"/>
      </a:accent4>
      <a:accent5>
        <a:srgbClr val="ABCAAA"/>
      </a:accent5>
      <a:accent6>
        <a:srgbClr val="5CE72D"/>
      </a:accent6>
      <a:hlink>
        <a:srgbClr val="00CCFF"/>
      </a:hlink>
      <a:folHlink>
        <a:srgbClr val="FFCC00"/>
      </a:folHlink>
    </a:clrScheme>
    <a:fontScheme name="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57135</TotalTime>
  <Words>2077</Words>
  <Application>Microsoft Office PowerPoint</Application>
  <PresentationFormat>Widescreen</PresentationFormat>
  <Paragraphs>314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Verdana</vt:lpstr>
      <vt:lpstr>Wingdings</vt:lpstr>
      <vt:lpstr>Cambria Math</vt:lpstr>
      <vt:lpstr>Tahoma</vt:lpstr>
      <vt:lpstr>Arial</vt:lpstr>
      <vt:lpstr>Textured</vt:lpstr>
      <vt:lpstr>Custom Design</vt:lpstr>
      <vt:lpstr>1_Custom Design</vt:lpstr>
      <vt:lpstr>2_Custom Design</vt:lpstr>
      <vt:lpstr>3_Custom Design</vt:lpstr>
      <vt:lpstr>PowerPoint Presentation</vt:lpstr>
      <vt:lpstr>Is Societal Knowledge Robust?</vt:lpstr>
      <vt:lpstr>Lebesgue’s Mistake</vt:lpstr>
      <vt:lpstr>Lebesgue’s Mistake</vt:lpstr>
      <vt:lpstr>Lebesgue’s Mistake</vt:lpstr>
      <vt:lpstr>Accumulation of Societal Knowledge</vt:lpstr>
      <vt:lpstr>Accumulation of Societal Knowledge</vt:lpstr>
      <vt:lpstr>Accumulation of Societal Knowledge</vt:lpstr>
      <vt:lpstr>Accumulation of Societal Knowledge</vt:lpstr>
      <vt:lpstr>Accumulation of Societal Knowledge</vt:lpstr>
      <vt:lpstr>Accumulation of Societal Knowledge</vt:lpstr>
      <vt:lpstr>Rest of the talk</vt:lpstr>
      <vt:lpstr>Part 1: The Model</vt:lpstr>
      <vt:lpstr>Ingredients in the Model</vt:lpstr>
      <vt:lpstr>Growth Models</vt:lpstr>
      <vt:lpstr>Errors and Detection</vt:lpstr>
      <vt:lpstr>The combined model</vt:lpstr>
      <vt:lpstr>Part 2: The Goal</vt:lpstr>
      <vt:lpstr>Analogy with Information Theory</vt:lpstr>
      <vt:lpstr>Analogous question for Cumulative Knowledge</vt:lpstr>
      <vt:lpstr>Part 3: The Results </vt:lpstr>
      <vt:lpstr>The Good News</vt:lpstr>
      <vt:lpstr>Bad News(es)</vt:lpstr>
      <vt:lpstr>Part 4: Proof Ideas</vt:lpstr>
      <vt:lpstr>Error elimination</vt:lpstr>
      <vt:lpstr>Error elimination (contd.)</vt:lpstr>
      <vt:lpstr>Error survival proof example</vt:lpstr>
      <vt:lpstr>Part 5: Open Problems + Conclusions</vt:lpstr>
      <vt:lpstr>Conclusions</vt:lpstr>
      <vt:lpstr>Open Problems</vt:lpstr>
      <vt:lpstr>Thank you!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Madhu</dc:creator>
  <cp:lastModifiedBy>Madhu Sudan</cp:lastModifiedBy>
  <cp:revision>1952</cp:revision>
  <cp:lastPrinted>2001-06-13T20:26:27Z</cp:lastPrinted>
  <dcterms:created xsi:type="dcterms:W3CDTF">2001-06-13T15:36:44Z</dcterms:created>
  <dcterms:modified xsi:type="dcterms:W3CDTF">2024-05-12T18:22:14Z</dcterms:modified>
</cp:coreProperties>
</file>