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trictFirstAndLastChars="0" embedTrueTypeFonts="1">
  <p:sldMasterIdLst>
    <p:sldMasterId id="2147483651" r:id="rId1"/>
    <p:sldMasterId id="2147483653" r:id="rId2"/>
    <p:sldMasterId id="2147483654" r:id="rId3"/>
    <p:sldMasterId id="2147483655" r:id="rId4"/>
    <p:sldMasterId id="2147483656" r:id="rId5"/>
  </p:sldMasterIdLst>
  <p:notesMasterIdLst>
    <p:notesMasterId r:id="rId34"/>
  </p:notesMasterIdLst>
  <p:handoutMasterIdLst>
    <p:handoutMasterId r:id="rId35"/>
  </p:handoutMasterIdLst>
  <p:sldIdLst>
    <p:sldId id="985" r:id="rId6"/>
    <p:sldId id="986" r:id="rId7"/>
    <p:sldId id="987" r:id="rId8"/>
    <p:sldId id="988" r:id="rId9"/>
    <p:sldId id="989" r:id="rId10"/>
    <p:sldId id="990" r:id="rId11"/>
    <p:sldId id="991" r:id="rId12"/>
    <p:sldId id="992" r:id="rId13"/>
    <p:sldId id="993" r:id="rId14"/>
    <p:sldId id="1014" r:id="rId15"/>
    <p:sldId id="995" r:id="rId16"/>
    <p:sldId id="996" r:id="rId17"/>
    <p:sldId id="997" r:id="rId18"/>
    <p:sldId id="1002" r:id="rId19"/>
    <p:sldId id="998" r:id="rId20"/>
    <p:sldId id="999" r:id="rId21"/>
    <p:sldId id="1015" r:id="rId22"/>
    <p:sldId id="1000" r:id="rId23"/>
    <p:sldId id="1001" r:id="rId24"/>
    <p:sldId id="1011" r:id="rId25"/>
    <p:sldId id="1004" r:id="rId26"/>
    <p:sldId id="1005" r:id="rId27"/>
    <p:sldId id="1006" r:id="rId28"/>
    <p:sldId id="1013" r:id="rId29"/>
    <p:sldId id="1016" r:id="rId30"/>
    <p:sldId id="1008" r:id="rId31"/>
    <p:sldId id="1007" r:id="rId32"/>
    <p:sldId id="1010" r:id="rId33"/>
  </p:sldIdLst>
  <p:sldSz cx="9144000" cy="6858000" type="screen4x3"/>
  <p:notesSz cx="7315200" cy="9601200"/>
  <p:embeddedFontLst>
    <p:embeddedFont>
      <p:font typeface="Verdana" panose="020B0604030504040204" pitchFamily="34" charset="0"/>
      <p:regular r:id="rId36"/>
      <p:bold r:id="rId37"/>
      <p:italic r:id="rId38"/>
      <p:boldItalic r:id="rId39"/>
    </p:embeddedFont>
    <p:embeddedFont>
      <p:font typeface="Tahoma" panose="020B0604030504040204" pitchFamily="34" charset="0"/>
      <p:regular r:id="rId40"/>
      <p:bold r:id="rId41"/>
    </p:embeddedFont>
    <p:embeddedFont>
      <p:font typeface="Cambria Math" panose="02040503050406030204" pitchFamily="18" charset="0"/>
      <p:regular r:id="rId42"/>
    </p:embeddedFont>
  </p:embeddedFontLst>
  <p:custDataLst>
    <p:tags r:id="rId43"/>
  </p:custDataLst>
  <p:defaultTextStyle>
    <a:defPPr>
      <a:defRPr lang="he-IL"/>
    </a:defPPr>
    <a:lvl1pPr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05FC5BB-834F-409F-AF0D-06DEF7DE207A}">
          <p14:sldIdLst>
            <p14:sldId id="985"/>
            <p14:sldId id="986"/>
            <p14:sldId id="987"/>
            <p14:sldId id="988"/>
            <p14:sldId id="989"/>
            <p14:sldId id="990"/>
            <p14:sldId id="991"/>
            <p14:sldId id="992"/>
            <p14:sldId id="993"/>
            <p14:sldId id="1014"/>
            <p14:sldId id="995"/>
            <p14:sldId id="996"/>
            <p14:sldId id="997"/>
            <p14:sldId id="1002"/>
            <p14:sldId id="998"/>
            <p14:sldId id="999"/>
            <p14:sldId id="1015"/>
            <p14:sldId id="1000"/>
            <p14:sldId id="1001"/>
            <p14:sldId id="1011"/>
            <p14:sldId id="1004"/>
            <p14:sldId id="1005"/>
            <p14:sldId id="1006"/>
            <p14:sldId id="1013"/>
            <p14:sldId id="1016"/>
            <p14:sldId id="1008"/>
            <p14:sldId id="1007"/>
            <p14:sldId id="10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42">
          <p15:clr>
            <a:srgbClr val="A4A3A4"/>
          </p15:clr>
        </p15:guide>
        <p15:guide id="2" pos="5759">
          <p15:clr>
            <a:srgbClr val="A4A3A4"/>
          </p15:clr>
        </p15:guide>
        <p15:guide id="3" pos="7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FF"/>
    <a:srgbClr val="CC99FF"/>
    <a:srgbClr val="993300"/>
    <a:srgbClr val="CC00CC"/>
    <a:srgbClr val="FF7C80"/>
    <a:srgbClr val="FF5050"/>
    <a:srgbClr val="FF0066"/>
    <a:srgbClr val="FF0000"/>
    <a:srgbClr val="FF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8110" autoAdjust="0"/>
  </p:normalViewPr>
  <p:slideViewPr>
    <p:cSldViewPr snapToGrid="0">
      <p:cViewPr varScale="1">
        <p:scale>
          <a:sx n="82" d="100"/>
          <a:sy n="82" d="100"/>
        </p:scale>
        <p:origin x="1502" y="77"/>
      </p:cViewPr>
      <p:guideLst>
        <p:guide orient="horz" pos="742"/>
        <p:guide pos="5759"/>
        <p:guide pos="78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16" y="66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1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43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92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908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1938"/>
            <a:ext cx="318928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51938"/>
            <a:ext cx="31908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86A0F671-5077-4EA7-A105-FA41040BD6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8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57589B8-8CBB-41A9-BE14-DD9A440B2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59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C4A02110-1701-4F8B-B2A4-885DD347C382}" type="slidenum">
              <a:rPr lang="en-US" sz="1200">
                <a:solidFill>
                  <a:schemeClr val="tx1"/>
                </a:solidFill>
              </a:rPr>
              <a:pPr/>
              <a:t>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939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7589B8-8CBB-41A9-BE14-DD9A440B260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1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7589B8-8CBB-41A9-BE14-DD9A440B260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45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0D2AA-656F-4642-9017-6F0D1964C9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472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B9EBB-887E-4468-9690-836EFFFCC3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405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9E8F0-4DB3-401B-AC95-E692E6A899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179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1AD9-838D-4E9D-B619-4CD7511E1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8088F-C838-4358-87C3-A3D44F8D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2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DF0DC-E059-4EDD-9997-B0A4A5DFF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6AF1A-4B99-43DD-A7EE-A5A1B0FAD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A5B4-A86C-429C-B46F-2AAE1B379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9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6A35-340D-4ACE-930B-B32E5E5FC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4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0106F-024E-4FA6-9338-136AC729E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3A58-57A3-4ED4-8AD7-D6ED6B6EE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2663" y="6245225"/>
            <a:ext cx="2196791" cy="476250"/>
          </a:xfrm>
        </p:spPr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700" y="6245225"/>
            <a:ext cx="1369686" cy="476250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D8D37E44-2608-4BD3-AD34-8CF8B154208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8211680" y="6234787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of </a:t>
            </a:r>
            <a:r>
              <a:rPr lang="en-US" dirty="0" smtClean="0">
                <a:solidFill>
                  <a:srgbClr val="00B050"/>
                </a:solidFill>
              </a:rPr>
              <a:t>28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56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C247D-984C-459E-B20A-2ACD5853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67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2B6D-2559-465F-BDBA-83E6361AD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80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D5CB-C021-4C71-98E6-017A2217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84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F08CA-26F4-404F-A4A8-ED55A399A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79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640D-D1A4-4D68-BA42-83E6102E6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28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34D7A-A55F-4EEB-A1EA-3AE1E70D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16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37D7-A57E-4522-A42B-DC9817CB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69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3B46C-ED18-4A1F-9727-DD20E840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5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CF220-BC20-4D1E-97D5-924948A5D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1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081CF-2832-4C95-B436-E6474F40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9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0196-D9B9-4E6C-9D75-74B73F70A5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8712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3134E-B5A7-4BA2-85D0-AF2CC720C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30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3515-C236-4105-BAB5-9BE5B1AA8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53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B648-656C-4E3E-A14D-BA5E8B42F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9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00898-6297-49B1-AD67-B664D05B0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25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9132-6812-4406-901F-D4278F538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0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E18B-5E41-4BF0-8463-245FEA0AF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4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A034D-9180-4F88-A04E-2EFAD46C0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50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2A6F0-0458-4EC4-ADC1-121A5031D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54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023E-1A4B-4521-B2C1-1CF2CA42F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16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9150-B7B7-4EAD-9169-165D6E866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4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7E16-17C4-42ED-8673-38B0951D0D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59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BDF9-169D-4770-9DAD-1DB31F25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5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18481-FA37-46B0-A580-CDB76FE8E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87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73F4-62BD-4B69-90FF-F3C76A2CB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36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2102-BA69-4283-9E97-E46F0BD1C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56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D066-02D0-4E08-A417-5608BF1B1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22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6B1F-B383-41C4-8D1E-78CBB8F20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52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D38D0-A1A3-4EA8-BB9A-B3D0C2FCF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2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9698-B0BA-4202-B61C-311F3AB00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02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0B2B-7291-4104-8371-35C0F437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F225-3130-4589-A5F8-DEA6DE7DE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2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FC13-88C1-43A3-BD31-B414CFD3A1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207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35F80-1547-426B-BD67-7865A275F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42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6415-379C-44B4-B6D3-8517701B8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6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931C4-B01E-4250-91C6-A072512F2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83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1A3EB-5FAF-44A0-BEA8-19E49AD94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83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B353-56ED-400A-84F6-B2A9D010B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11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2064F-72CC-4A72-84B6-1F39D114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3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E91AC-90A8-457D-B8CE-F934FCCC70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291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97700" y="6245225"/>
            <a:ext cx="1344634" cy="476250"/>
          </a:xfrm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229AB520-FB2E-415E-9D73-CF3F5F3F1466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8199154" y="6247313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of </a:t>
            </a:r>
            <a:r>
              <a:rPr lang="en-US" dirty="0" smtClean="0">
                <a:solidFill>
                  <a:srgbClr val="00B050"/>
                </a:solidFill>
              </a:rPr>
              <a:t>28</a:t>
            </a:r>
            <a:endParaRPr lang="en-US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05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DD4F1-E444-4C25-A1F7-4F043B22CC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36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47A6E-CD3A-49EA-9AA5-9E2785FDD2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634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7100" y="6245225"/>
            <a:ext cx="4748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77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5C9926AC-F85C-4C39-ABBE-8613D3B569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rgbClr val="9933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8475" y="62611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77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4C3F7DB2-80F4-49B3-AF05-F9D00078F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77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0DCE77E-A328-40EE-9980-0A3D0AE14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77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77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DE9E13B-7F99-4118-B965-7B6E8FAD1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77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77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C9950FC9-C2E5-4BF4-93E9-F9B4FFC15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9.gif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0.png"/><Relationship Id="rId7" Type="http://schemas.openxmlformats.org/officeDocument/2006/relationships/image" Target="../media/image1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80.png"/><Relationship Id="rId4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computerhistory.org/timeline/images/1954_turing_large.jpg&amp;imgrefurl=http://www.computerhistory.org/timeline/?category=ppc&amp;h=1005&amp;w=800&amp;sz=242&amp;hl=en&amp;start=3&amp;usg=__Hg3z-5VhK-Yj1hBHqGJ3Nr1Mhzg=&amp;tbnid=KguL6TNbK0S4_M:&amp;tbnh=149&amp;tbnw=119&amp;prev=/images?q=turing&amp;gbv=2&amp;hl=en&amp;sa=G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31.jpeg"/><Relationship Id="rId18" Type="http://schemas.openxmlformats.org/officeDocument/2006/relationships/image" Target="../media/image36.jpg"/><Relationship Id="rId3" Type="http://schemas.openxmlformats.org/officeDocument/2006/relationships/hyperlink" Target="https://link.springer.com/article/10.1007/s00453-015-0107-6" TargetMode="External"/><Relationship Id="rId7" Type="http://schemas.openxmlformats.org/officeDocument/2006/relationships/hyperlink" Target="http://drops.dagstuhl.de/opus/volltexte/2017/7487/" TargetMode="External"/><Relationship Id="rId12" Type="http://schemas.openxmlformats.org/officeDocument/2006/relationships/image" Target="../media/image14.jpeg"/><Relationship Id="rId17" Type="http://schemas.openxmlformats.org/officeDocument/2006/relationships/image" Target="../media/image35.PNG"/><Relationship Id="rId2" Type="http://schemas.openxmlformats.org/officeDocument/2006/relationships/hyperlink" Target="http://conference.iiis.tsinghua.edu.cn/ICS2011/content/paper/23.pdf" TargetMode="External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rops.dagstuhl.de/opus/volltexte/2017/8176/" TargetMode="External"/><Relationship Id="rId11" Type="http://schemas.openxmlformats.org/officeDocument/2006/relationships/image" Target="../media/image30.jpg"/><Relationship Id="rId5" Type="http://schemas.openxmlformats.org/officeDocument/2006/relationships/hyperlink" Target="https://link.springer.com/article/10.1007/s00037-017-0161-3" TargetMode="External"/><Relationship Id="rId15" Type="http://schemas.openxmlformats.org/officeDocument/2006/relationships/image" Target="../media/image33.jpeg"/><Relationship Id="rId10" Type="http://schemas.openxmlformats.org/officeDocument/2006/relationships/image" Target="../media/image29.png"/><Relationship Id="rId4" Type="http://schemas.openxmlformats.org/officeDocument/2006/relationships/hyperlink" Target="https://ieeexplore.ieee.org/document/7997946" TargetMode="External"/><Relationship Id="rId9" Type="http://schemas.openxmlformats.org/officeDocument/2006/relationships/image" Target="../media/image20.jpeg"/><Relationship Id="rId1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13506" y="6245225"/>
            <a:ext cx="2032794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9, 2024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CRM Colloquium: Communication Theories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458BB-35B5-4A9C-A853-DE1301C70D70}" type="slidenum">
              <a:rPr lang="ar-SA">
                <a:solidFill>
                  <a:srgbClr val="00B05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2921512" y="3327618"/>
            <a:ext cx="33485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 err="1">
                <a:solidFill>
                  <a:srgbClr val="9900CC"/>
                </a:solidFill>
                <a:effectLst/>
                <a:latin typeface="Tahoma" pitchFamily="34" charset="0"/>
              </a:rPr>
              <a:t>Madhu</a:t>
            </a:r>
            <a:r>
              <a:rPr lang="en-US" sz="2800" b="1" dirty="0">
                <a:solidFill>
                  <a:srgbClr val="9900CC"/>
                </a:solidFill>
                <a:effectLst/>
                <a:latin typeface="Tahoma" pitchFamily="34" charset="0"/>
              </a:rPr>
              <a:t> </a:t>
            </a:r>
            <a:r>
              <a:rPr lang="en-US" sz="2800" b="1" dirty="0" smtClean="0">
                <a:solidFill>
                  <a:srgbClr val="9900CC"/>
                </a:solidFill>
                <a:effectLst/>
                <a:latin typeface="Tahoma" pitchFamily="34" charset="0"/>
              </a:rPr>
              <a:t>Sudan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chemeClr val="accent1"/>
                </a:solidFill>
                <a:effectLst/>
                <a:latin typeface="Tahoma" pitchFamily="34" charset="0"/>
              </a:rPr>
              <a:t>Harvard University</a:t>
            </a:r>
            <a:endParaRPr lang="en-US" dirty="0">
              <a:solidFill>
                <a:schemeClr val="accent1"/>
              </a:solidFill>
              <a:effectLst/>
              <a:latin typeface="Tahoma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3506" y="721999"/>
            <a:ext cx="8915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dirty="0" smtClean="0">
                <a:effectLst/>
              </a:rPr>
              <a:t>Mathematical Theories of Communication: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Old and New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2507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“</a:t>
                </a:r>
                <a:r>
                  <a:rPr lang="en-US" sz="2000" i="1" dirty="0" smtClean="0"/>
                  <a:t>We </a:t>
                </a:r>
                <a:r>
                  <a:rPr lang="en-US" sz="2000" i="1" dirty="0"/>
                  <a:t>can also approximate to a natural language by means of a series of simple artificial languages</a:t>
                </a:r>
                <a:r>
                  <a:rPr lang="en-US" sz="1800" i="1" dirty="0" smtClean="0"/>
                  <a:t>.” </a:t>
                </a:r>
                <a:endParaRPr lang="en-US" i="1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 smtClean="0"/>
                  <a:t> order approx.: 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symbols, 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th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according to the empirical distribution of the language conditioned on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length prefix.</a:t>
                </a:r>
                <a:endParaRPr lang="en-US" dirty="0"/>
              </a:p>
              <a:p>
                <a:r>
                  <a:rPr lang="en-US" dirty="0" smtClean="0"/>
                  <a:t>3-order (letter) approximation</a:t>
                </a:r>
              </a:p>
              <a:p>
                <a:pPr marL="457200" lvl="1" indent="0">
                  <a:buNone/>
                </a:pPr>
                <a:r>
                  <a:rPr lang="en-US" sz="1800" dirty="0" smtClean="0"/>
                  <a:t>“</a:t>
                </a:r>
                <a:r>
                  <a:rPr lang="en-US" sz="1800" i="1" dirty="0" smtClean="0"/>
                  <a:t>IN </a:t>
                </a:r>
                <a:r>
                  <a:rPr lang="en-US" sz="1800" i="1" dirty="0"/>
                  <a:t>NO IST LAT WHEY CRATICT FROURE BIRS GROCID PONDENOME OF </a:t>
                </a:r>
                <a:r>
                  <a:rPr lang="en-US" sz="1800" i="1" dirty="0" smtClean="0"/>
                  <a:t>DEMONSTURES OF </a:t>
                </a:r>
                <a:r>
                  <a:rPr lang="en-US" sz="1800" i="1" dirty="0"/>
                  <a:t>THE REPTAGIN IS REGOACTIONA OF CRE</a:t>
                </a:r>
                <a:r>
                  <a:rPr lang="en-US" sz="1800" dirty="0" smtClean="0"/>
                  <a:t>.”</a:t>
                </a:r>
                <a:endParaRPr lang="en-US" sz="1800" dirty="0"/>
              </a:p>
              <a:p>
                <a:r>
                  <a:rPr lang="en-US" dirty="0" smtClean="0"/>
                  <a:t>Second-order word approximation</a:t>
                </a:r>
              </a:p>
              <a:p>
                <a:pPr marL="457200" lvl="1" indent="0">
                  <a:buNone/>
                </a:pPr>
                <a:r>
                  <a:rPr lang="en-US" sz="1800" i="1" dirty="0" smtClean="0"/>
                  <a:t>“THE </a:t>
                </a:r>
                <a:r>
                  <a:rPr lang="en-US" sz="1800" i="1" dirty="0"/>
                  <a:t>HEAD AND IN FRONTAL ATTACK ON AN ENGLISH WRITER THAT THE </a:t>
                </a:r>
                <a:r>
                  <a:rPr lang="en-US" sz="1800" i="1" dirty="0" smtClean="0"/>
                  <a:t>CHARACTER OF </a:t>
                </a:r>
                <a:r>
                  <a:rPr lang="en-US" sz="1800" i="1" dirty="0"/>
                  <a:t>THIS POINT IS THEREFORE ANOTHER METHOD FOR THE LETTERS </a:t>
                </a:r>
                <a:r>
                  <a:rPr lang="en-US" sz="1800" i="1" dirty="0" smtClean="0"/>
                  <a:t>THAT THE </a:t>
                </a:r>
                <a:r>
                  <a:rPr lang="en-US" sz="1800" i="1" dirty="0"/>
                  <a:t>TIME OF WHO EVER TOLD THE PROBLEM FOR AN UNEXPECTED</a:t>
                </a:r>
                <a:r>
                  <a:rPr lang="en-US" sz="1800" i="1" dirty="0" smtClean="0"/>
                  <a:t>.”</a:t>
                </a:r>
                <a:endParaRPr lang="en-US" sz="18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161" r="-2296" b="-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608666" y="2294339"/>
            <a:ext cx="6333067" cy="914400"/>
            <a:chOff x="1608666" y="2294339"/>
            <a:chExt cx="6333067" cy="9144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608666" y="2294339"/>
              <a:ext cx="6333067" cy="9144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210608" y="2365922"/>
                  <a:ext cx="5021119" cy="7749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b="0" dirty="0" smtClean="0"/>
                    <a:t>“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sup>
                      </m:sSup>
                    </m:oMath>
                  </a14:m>
                  <a:r>
                    <a:rPr lang="en-US" dirty="0" smtClean="0"/>
                    <a:t> order approx. produces plausible </a:t>
                  </a:r>
                </a:p>
                <a:p>
                  <a:pPr>
                    <a:buNone/>
                  </a:pPr>
                  <a:r>
                    <a:rPr lang="en-US" dirty="0" smtClean="0"/>
                    <a:t>sequences of length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en-US" dirty="0"/>
                    <a:t>”</a:t>
                  </a: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0608" y="2365922"/>
                  <a:ext cx="5021119" cy="77495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72" t="-3937" r="-1337" b="-173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“Series of approx. to English”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83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Theories: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71600"/>
                <a:ext cx="8498541" cy="4724400"/>
              </a:xfrm>
            </p:spPr>
            <p:txBody>
              <a:bodyPr/>
              <a:lstStyle/>
              <a:p>
                <a:r>
                  <a:rPr lang="en-US" dirty="0" smtClean="0"/>
                  <a:t>Communication is interactive </a:t>
                </a:r>
              </a:p>
              <a:p>
                <a:pPr lvl="1"/>
                <a:r>
                  <a:rPr lang="en-US" dirty="0" smtClean="0"/>
                  <a:t>E.g., “distributed file sharing/editing”,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“buying airline ticket online”</a:t>
                </a:r>
              </a:p>
              <a:p>
                <a:r>
                  <a:rPr lang="en-US" dirty="0" smtClean="0"/>
                  <a:t>How/when to correct errors?</a:t>
                </a:r>
              </a:p>
              <a:p>
                <a:r>
                  <a:rPr lang="en-US" dirty="0" smtClean="0"/>
                  <a:t>Involve large inputs from either side:</a:t>
                </a:r>
              </a:p>
              <a:p>
                <a:pPr lvl="1"/>
                <a:r>
                  <a:rPr lang="en-US" dirty="0" smtClean="0"/>
                  <a:t>Travel agent = vast portfolio of </a:t>
                </a:r>
                <a:r>
                  <a:rPr lang="en-US" dirty="0" err="1" smtClean="0"/>
                  <a:t>airlines+flights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Traveler = complex collection of constraints and preferences.</a:t>
                </a:r>
              </a:p>
              <a:p>
                <a:pPr lvl="1"/>
                <a:r>
                  <a:rPr lang="en-US" dirty="0" smtClean="0"/>
                  <a:t>Best protocol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≠</m:t>
                    </m:r>
                  </m:oMath>
                </a14:m>
                <a:r>
                  <a:rPr lang="en-US" dirty="0" smtClean="0"/>
                  <a:t> Travel agent sends brochure.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Traveller</a:t>
                </a:r>
                <a:r>
                  <a:rPr lang="en-US" dirty="0" smtClean="0"/>
                  <a:t> sends entire list of constraints. </a:t>
                </a:r>
              </a:p>
              <a:p>
                <a:r>
                  <a:rPr lang="en-US" dirty="0" smtClean="0"/>
                  <a:t>How to model? How well should context be shared?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71600"/>
                <a:ext cx="8498541" cy="4724400"/>
              </a:xfrm>
              <a:blipFill rotWithShape="0">
                <a:blip r:embed="rId2"/>
                <a:stretch>
                  <a:fillRect l="-359" t="-1161" r="-933" b="-4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9,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CRM Colloquium: Communication Theories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22663" y="3170490"/>
            <a:ext cx="8952971" cy="3074735"/>
          </a:xfrm>
          <a:prstGeom prst="rect">
            <a:avLst/>
          </a:prstGeom>
          <a:solidFill>
            <a:schemeClr val="tx2">
              <a:alpha val="66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403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+ Errors: Schulman ‘92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distributed update of shared document.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What if there are errors in interaction?</a:t>
            </a:r>
          </a:p>
          <a:p>
            <a:r>
              <a:rPr lang="en-US" dirty="0" smtClean="0"/>
              <a:t>Error must be corrected immediately?</a:t>
            </a:r>
          </a:p>
          <a:p>
            <a:pPr lvl="1"/>
            <a:r>
              <a:rPr lang="en-US" dirty="0" smtClean="0"/>
              <a:t>Or else all future communication wasted.</a:t>
            </a:r>
          </a:p>
          <a:p>
            <a:r>
              <a:rPr lang="en-US" dirty="0" smtClean="0"/>
              <a:t>But too early correction might lead to errors in correction!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9,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CRM Colloquium: Communication Theories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010633" y="1895995"/>
            <a:ext cx="1175838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/>
              <a:t>Alice</a:t>
            </a:r>
          </a:p>
        </p:txBody>
      </p:sp>
      <p:sp>
        <p:nvSpPr>
          <p:cNvPr id="8" name="Oval 7"/>
          <p:cNvSpPr/>
          <p:nvPr/>
        </p:nvSpPr>
        <p:spPr>
          <a:xfrm>
            <a:off x="7057618" y="1895995"/>
            <a:ext cx="1229686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813717" y="1895995"/>
            <a:ext cx="1505415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Server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108412" y="2153948"/>
            <a:ext cx="17618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2108412" y="2425196"/>
            <a:ext cx="1755254" cy="14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5218771" y="2439596"/>
            <a:ext cx="189155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266425" y="2144559"/>
            <a:ext cx="18439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69815" y="2877822"/>
                <a:ext cx="5087803" cy="1071062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sz="1800" dirty="0" smtClean="0"/>
                  <a:t>Typical interaction: </a:t>
                </a:r>
              </a:p>
              <a:p>
                <a:pPr algn="l">
                  <a:buNone/>
                </a:pPr>
                <a:r>
                  <a:rPr lang="en-US" sz="1800" dirty="0" smtClean="0"/>
                  <a:t>Server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sz="1800" dirty="0" smtClean="0"/>
                  <a:t> User: Current state of document</a:t>
                </a:r>
              </a:p>
              <a:p>
                <a:pPr algn="l">
                  <a:buNone/>
                </a:pPr>
                <a:r>
                  <a:rPr lang="en-US" sz="1800" dirty="0" smtClean="0"/>
                  <a:t>User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sz="1800" dirty="0" smtClean="0"/>
                  <a:t> Server: Update</a:t>
                </a:r>
                <a:endParaRPr lang="en-US" sz="1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15" y="2877822"/>
                <a:ext cx="5087803" cy="1071062"/>
              </a:xfrm>
              <a:prstGeom prst="rect">
                <a:avLst/>
              </a:prstGeom>
              <a:blipFill rotWithShape="1">
                <a:blip r:embed="rId2"/>
                <a:stretch>
                  <a:fillRect l="-834" t="-2222" r="-715" b="-6111"/>
                </a:stretch>
              </a:blipFill>
              <a:ln w="254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Madhu Sudan\Google Drive\temp\HLF2017\leonard-schulman-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405" y="0"/>
            <a:ext cx="1047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443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bits are flipped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what is the rate of communication?</a:t>
                </a:r>
              </a:p>
              <a:p>
                <a:r>
                  <a:rPr lang="en-US" dirty="0" smtClean="0"/>
                  <a:t>Limits still not precisely determined! But linear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b="0" dirty="0" smtClean="0"/>
                  <a:t>   (scales more like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r>
                  <a:rPr lang="en-US" b="0" dirty="0" smtClean="0"/>
                  <a:t>) 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Non-trivial mathematics! Some elements still not fully constructive </a:t>
                </a:r>
              </a:p>
              <a:p>
                <a:r>
                  <a:rPr lang="en-US" dirty="0" smtClean="0"/>
                  <a:t>… surprising even given Shannon theory!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290" r="-963" b="-4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Coding Schemes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9,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CRM Colloquium: Communication Theories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58548" y="3155172"/>
            <a:ext cx="7587570" cy="1428751"/>
            <a:chOff x="858548" y="2663825"/>
            <a:chExt cx="7587570" cy="1428751"/>
          </a:xfrm>
        </p:grpSpPr>
        <p:pic>
          <p:nvPicPr>
            <p:cNvPr id="1026" name="Picture 2" descr="C:\Users\Madhu Sudan\Google Drive\temp\HLF2017\leonard-schulman-origina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548" y="2663825"/>
              <a:ext cx="1047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Madhu Sudan\Google Drive\temp\HLF2017\MSRMarkLarg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346" y="2663825"/>
              <a:ext cx="1212425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Madhu Sudan\Google Drive\temp\HLF2017\Anup-Rao-201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771" y="2663826"/>
              <a:ext cx="1020536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Madhu Sudan\Google Drive\temp\HLF2017\image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690" y="2663827"/>
              <a:ext cx="1070182" cy="1428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Madhu Sudan\Google Drive\temp\HLF2017\DSC00432SSS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1872" y="2663825"/>
              <a:ext cx="1071561" cy="1428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Madhu Sudan\Google Drive\temp\HLF2017\hp-pic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0506" y="2663828"/>
              <a:ext cx="1145612" cy="1428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781136" y="4572768"/>
            <a:ext cx="7646174" cy="383162"/>
            <a:chOff x="781136" y="4572768"/>
            <a:chExt cx="7646174" cy="383162"/>
          </a:xfrm>
        </p:grpSpPr>
        <p:sp>
          <p:nvSpPr>
            <p:cNvPr id="8" name="TextBox 7"/>
            <p:cNvSpPr txBox="1"/>
            <p:nvPr/>
          </p:nvSpPr>
          <p:spPr>
            <a:xfrm>
              <a:off x="781136" y="4583920"/>
              <a:ext cx="12025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9933FF"/>
                  </a:solidFill>
                </a:rPr>
                <a:t>Schulman</a:t>
              </a:r>
              <a:endParaRPr lang="en-US" sz="1600" dirty="0">
                <a:solidFill>
                  <a:srgbClr val="9933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38893" y="4606990"/>
              <a:ext cx="17958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err="1" smtClean="0">
                  <a:solidFill>
                    <a:srgbClr val="9933FF"/>
                  </a:solidFill>
                </a:rPr>
                <a:t>Braverman-Rao</a:t>
              </a:r>
              <a:endParaRPr lang="en-US" sz="1600" dirty="0">
                <a:solidFill>
                  <a:srgbClr val="9933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29913" y="4617376"/>
              <a:ext cx="9639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err="1" smtClean="0">
                  <a:solidFill>
                    <a:srgbClr val="9933FF"/>
                  </a:solidFill>
                </a:rPr>
                <a:t>Kol-Raz</a:t>
              </a:r>
              <a:endParaRPr lang="en-US" sz="1600" dirty="0">
                <a:solidFill>
                  <a:srgbClr val="9933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19314" y="4572768"/>
              <a:ext cx="1107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err="1" smtClean="0">
                  <a:solidFill>
                    <a:srgbClr val="9933FF"/>
                  </a:solidFill>
                </a:rPr>
                <a:t>Haeupler</a:t>
              </a:r>
              <a:endParaRPr lang="en-US" sz="1600" dirty="0">
                <a:solidFill>
                  <a:srgbClr val="9933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421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Theories: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71600"/>
                <a:ext cx="8498541" cy="4724400"/>
              </a:xfrm>
            </p:spPr>
            <p:txBody>
              <a:bodyPr/>
              <a:lstStyle/>
              <a:p>
                <a:r>
                  <a:rPr lang="en-US" dirty="0" smtClean="0"/>
                  <a:t>Communication is interactive </a:t>
                </a:r>
              </a:p>
              <a:p>
                <a:pPr lvl="1"/>
                <a:r>
                  <a:rPr lang="en-US" dirty="0" smtClean="0"/>
                  <a:t>E.g., “distributed file sharing/editing”,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“buying airline ticket online”</a:t>
                </a:r>
              </a:p>
              <a:p>
                <a:r>
                  <a:rPr lang="en-US" dirty="0" smtClean="0"/>
                  <a:t>How/when to correct errors?</a:t>
                </a:r>
              </a:p>
              <a:p>
                <a:r>
                  <a:rPr lang="en-US" dirty="0" smtClean="0"/>
                  <a:t>Involve large inputs from either side:</a:t>
                </a:r>
              </a:p>
              <a:p>
                <a:pPr lvl="1"/>
                <a:r>
                  <a:rPr lang="en-US" dirty="0" smtClean="0"/>
                  <a:t>Travel agent = vast portfolio of </a:t>
                </a:r>
                <a:r>
                  <a:rPr lang="en-US" dirty="0" err="1" smtClean="0"/>
                  <a:t>airlines+flights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Traveler = complex collection of constraints and preferences.</a:t>
                </a:r>
              </a:p>
              <a:p>
                <a:pPr lvl="1"/>
                <a:r>
                  <a:rPr lang="en-US" dirty="0" smtClean="0"/>
                  <a:t>Best protocol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≠</m:t>
                    </m:r>
                  </m:oMath>
                </a14:m>
                <a:r>
                  <a:rPr lang="en-US" dirty="0" smtClean="0"/>
                  <a:t> Travel agent sends brochure.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Traveller</a:t>
                </a:r>
                <a:r>
                  <a:rPr lang="en-US" dirty="0" smtClean="0"/>
                  <a:t> sends entire list of constraints. </a:t>
                </a:r>
              </a:p>
              <a:p>
                <a:r>
                  <a:rPr lang="en-US" dirty="0" smtClean="0"/>
                  <a:t>How to model? How well should context be shared?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71600"/>
                <a:ext cx="8498541" cy="4724400"/>
              </a:xfrm>
              <a:blipFill rotWithShape="0">
                <a:blip r:embed="rId2"/>
                <a:stretch>
                  <a:fillRect l="-359" t="-1161" r="-933" b="-4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9,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CRM Colloquium: Communication Theories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0" y="1878022"/>
            <a:ext cx="8952971" cy="1287209"/>
          </a:xfrm>
          <a:prstGeom prst="rect">
            <a:avLst/>
          </a:prstGeom>
          <a:solidFill>
            <a:schemeClr val="tx2">
              <a:alpha val="66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768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9846"/>
            <a:ext cx="8229600" cy="609600"/>
          </a:xfrm>
        </p:spPr>
        <p:txBody>
          <a:bodyPr/>
          <a:lstStyle/>
          <a:p>
            <a:pPr algn="ctr"/>
            <a:r>
              <a:rPr lang="en-US" dirty="0" smtClean="0"/>
              <a:t>Communication Complexity: Yao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The model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2561" y="1371600"/>
            <a:ext cx="426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(with shared randomness)</a:t>
            </a:r>
          </a:p>
        </p:txBody>
      </p:sp>
      <p:sp>
        <p:nvSpPr>
          <p:cNvPr id="9" name="Oval 8"/>
          <p:cNvSpPr/>
          <p:nvPr/>
        </p:nvSpPr>
        <p:spPr>
          <a:xfrm>
            <a:off x="798755" y="3340936"/>
            <a:ext cx="1175838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/>
              <a:t>Alice</a:t>
            </a:r>
          </a:p>
        </p:txBody>
      </p:sp>
      <p:sp>
        <p:nvSpPr>
          <p:cNvPr id="13" name="Oval 12"/>
          <p:cNvSpPr/>
          <p:nvPr/>
        </p:nvSpPr>
        <p:spPr>
          <a:xfrm>
            <a:off x="6971035" y="3355140"/>
            <a:ext cx="1229686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Bob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1403350" y="2336800"/>
            <a:ext cx="0" cy="1004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7583338" y="2336800"/>
            <a:ext cx="2540" cy="10183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270000" y="1706880"/>
                <a:ext cx="388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00" y="1706880"/>
                <a:ext cx="388620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439130" y="1652102"/>
                <a:ext cx="388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130" y="1652102"/>
                <a:ext cx="38862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 bwMode="auto">
          <a:xfrm>
            <a:off x="7608572" y="4126664"/>
            <a:ext cx="0" cy="8964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66446" y="4965012"/>
                <a:ext cx="16446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446" y="4965012"/>
                <a:ext cx="1644621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654329" y="2336800"/>
                <a:ext cx="1695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=$$$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329" y="2336800"/>
                <a:ext cx="1695080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>
            <a:endCxn id="9" idx="7"/>
          </p:cNvCxnSpPr>
          <p:nvPr/>
        </p:nvCxnSpPr>
        <p:spPr bwMode="auto">
          <a:xfrm flipH="1">
            <a:off x="1802396" y="2792610"/>
            <a:ext cx="1851933" cy="6613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endCxn id="13" idx="1"/>
          </p:cNvCxnSpPr>
          <p:nvPr/>
        </p:nvCxnSpPr>
        <p:spPr bwMode="auto">
          <a:xfrm>
            <a:off x="5212080" y="2755997"/>
            <a:ext cx="1939038" cy="7121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9" name="Group 48"/>
          <p:cNvGrpSpPr/>
          <p:nvPr/>
        </p:nvGrpSpPr>
        <p:grpSpPr>
          <a:xfrm>
            <a:off x="1984753" y="3598662"/>
            <a:ext cx="5006812" cy="294640"/>
            <a:chOff x="1974593" y="3558022"/>
            <a:chExt cx="5006812" cy="294640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>
              <a:off x="1974593" y="3696218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1984963" y="385266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1984753" y="355802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168621" y="1823135"/>
                <a:ext cx="30129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621" y="1823135"/>
                <a:ext cx="3012978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 bwMode="auto">
          <a:xfrm flipH="1">
            <a:off x="1653511" y="2309723"/>
            <a:ext cx="1805201" cy="10747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5586420" y="2371247"/>
            <a:ext cx="1749100" cy="10504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480" y="175757"/>
            <a:ext cx="1274436" cy="1647378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951626" y="5524945"/>
            <a:ext cx="1263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w.p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2/3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033420" y="4773419"/>
                <a:ext cx="4102726" cy="904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𝐶𝐶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=# </m:t>
                    </m:r>
                  </m:oMath>
                </a14:m>
                <a:r>
                  <a:rPr lang="en-US" sz="240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bits exchanged </a:t>
                </a:r>
                <a:endParaRPr lang="en-US" sz="2400" dirty="0" smtClean="0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endParaRPr>
              </a:p>
              <a:p>
                <a:pPr>
                  <a:buNone/>
                </a:pPr>
                <a:r>
                  <a:rPr lang="en-US" sz="240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 </a:t>
                </a:r>
                <a:r>
                  <a:rPr lang="en-US" sz="240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        by </a:t>
                </a:r>
                <a:r>
                  <a:rPr lang="en-US" sz="240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best protocol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420" y="4773419"/>
                <a:ext cx="4102726" cy="904863"/>
              </a:xfrm>
              <a:prstGeom prst="rect">
                <a:avLst/>
              </a:prstGeom>
              <a:blipFill rotWithShape="0">
                <a:blip r:embed="rId8"/>
                <a:stretch>
                  <a:fillRect l="-149" t="-6757" r="-2526" b="-18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 bwMode="auto">
          <a:xfrm>
            <a:off x="1509761" y="2728086"/>
            <a:ext cx="5612732" cy="1846788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rPr>
              <a:t>Usuall</a:t>
            </a:r>
            <a:r>
              <a:rPr lang="en-US" dirty="0" smtClean="0"/>
              <a:t>y studied for lower bounds.</a:t>
            </a:r>
          </a:p>
          <a:p>
            <a:pPr marL="457200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tabLst/>
            </a:pPr>
            <a:r>
              <a:rPr lang="en-US" dirty="0" smtClean="0"/>
              <a:t>This talk: CC as +</a:t>
            </a:r>
            <a:r>
              <a:rPr lang="en-US" dirty="0" err="1" smtClean="0"/>
              <a:t>ve</a:t>
            </a:r>
            <a:r>
              <a:rPr lang="en-US" dirty="0" smtClean="0"/>
              <a:t> model.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33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0" grpId="0"/>
      <p:bldP spid="41" grpId="0"/>
      <p:bldP spid="58" grpId="0"/>
      <p:bldP spid="59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short protocols!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Problem 1:</a:t>
                </a:r>
                <a:r>
                  <a:rPr lang="en-US" sz="2000" dirty="0" smtClean="0"/>
                  <a:t> Alice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/>
                  <a:t> ; Bob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/>
                  <a:t>; </a:t>
                </a:r>
              </a:p>
              <a:p>
                <a:r>
                  <a:rPr lang="en-US" sz="2000" dirty="0" smtClean="0"/>
                  <a:t>Want to know: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+⋯+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 smtClean="0"/>
              </a:p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Solution:</a:t>
                </a:r>
                <a:r>
                  <a:rPr lang="en-US" sz="2000" dirty="0" smtClean="0"/>
                  <a:t> Alice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sz="2000" dirty="0" smtClean="0"/>
                  <a:t> Bob: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≝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+⋯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000" b="0" dirty="0" smtClean="0"/>
              </a:p>
              <a:p>
                <a:pPr marL="0" indent="0">
                  <a:buNone/>
                </a:pPr>
                <a:r>
                  <a:rPr lang="en-US" sz="2000" b="0" dirty="0" smtClean="0"/>
                  <a:t>                 Bob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sz="2000" dirty="0" smtClean="0"/>
                  <a:t> Alice: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+⋯+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Problem 2: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Alice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; Bob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; </a:t>
                </a:r>
                <a:endParaRPr lang="en-US" sz="2000" dirty="0" smtClean="0"/>
              </a:p>
              <a:p>
                <a:r>
                  <a:rPr lang="en-US" sz="2000" dirty="0"/>
                  <a:t>Want to </a:t>
                </a:r>
                <a:r>
                  <a:rPr lang="en-US" sz="2000" dirty="0" smtClean="0"/>
                  <a:t>know: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+⋯+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Solution?</a:t>
                </a:r>
              </a:p>
              <a:p>
                <a:pPr lvl="1"/>
                <a:r>
                  <a:rPr lang="en-US" sz="2000" dirty="0" smtClean="0"/>
                  <a:t>Deterministically: Needs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 bits of communication.</a:t>
                </a:r>
              </a:p>
              <a:p>
                <a:pPr lvl="1"/>
                <a:r>
                  <a:rPr lang="en-US" sz="2000" dirty="0" smtClean="0"/>
                  <a:t>Randomized: </a:t>
                </a:r>
                <a:r>
                  <a:rPr lang="en-US" sz="2000" dirty="0" err="1" smtClean="0"/>
                  <a:t>Alice+Bob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 smtClean="0"/>
                  <a:t> random.</a:t>
                </a:r>
              </a:p>
              <a:p>
                <a:pPr lvl="1"/>
                <a:r>
                  <a:rPr lang="en-US" sz="2000" dirty="0" smtClean="0"/>
                  <a:t>Alice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sz="2000" dirty="0" smtClean="0"/>
                  <a:t>Bob: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+⋯+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   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+⋯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Bob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→</m:t>
                    </m:r>
                  </m:oMath>
                </a14:m>
                <a:r>
                  <a:rPr lang="en-US" sz="2000" dirty="0" smtClean="0"/>
                  <a:t>Alice: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+⋯+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   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+⋯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err="1" smtClean="0"/>
                  <a:t>Thm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+⋯+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/>
                <a:endParaRPr lang="en-US" sz="20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" t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9,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CRM Colloquium: Communication Theories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098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Equality testing: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𝐸𝑄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𝐶𝐶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𝐸𝑄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Hamming distance: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𝐶𝐶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[Huang </a:t>
                </a:r>
                <a:r>
                  <a:rPr lang="en-US" sz="2000" dirty="0" err="1" smtClean="0"/>
                  <a:t>etal</a:t>
                </a:r>
                <a:r>
                  <a:rPr lang="en-US" sz="2000" dirty="0" smtClean="0"/>
                  <a:t>.]</a:t>
                </a:r>
              </a:p>
              <a:p>
                <a:r>
                  <a:rPr lang="en-US" dirty="0" smtClean="0"/>
                  <a:t>Small set intersection: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⇔ </m:t>
                    </m:r>
                    <m:r>
                      <m:rPr>
                        <m:sty m:val="p"/>
                      </m:rP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wt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wt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&amp; 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𝐶𝐶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 smtClean="0"/>
                  <a:t> [</a:t>
                </a:r>
                <a:r>
                  <a:rPr lang="en-US" sz="2000" b="0" dirty="0" err="1" smtClean="0"/>
                  <a:t>Håstad</a:t>
                </a:r>
                <a:r>
                  <a:rPr lang="en-US" sz="2000" b="0" dirty="0" smtClean="0"/>
                  <a:t> </a:t>
                </a:r>
                <a:r>
                  <a:rPr lang="en-US" sz="2000" b="0" dirty="0" err="1" smtClean="0"/>
                  <a:t>Wigderson</a:t>
                </a:r>
                <a:r>
                  <a:rPr lang="en-US" sz="2000" b="0" dirty="0" smtClean="0"/>
                  <a:t>]</a:t>
                </a:r>
                <a:endParaRPr lang="en-US" sz="2000" dirty="0" smtClean="0"/>
              </a:p>
              <a:p>
                <a:r>
                  <a:rPr lang="en-US" dirty="0" smtClean="0"/>
                  <a:t>Gap (Real) Inner Product: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𝐺𝐼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; 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𝐶𝐶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𝐺𝐼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; 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</a:rPr>
                  <a:t>[</a:t>
                </a:r>
                <a:r>
                  <a:rPr lang="en-US" sz="2000" dirty="0" err="1" smtClean="0">
                    <a:latin typeface="Cambria Math" panose="02040503050406030204" pitchFamily="18" charset="0"/>
                  </a:rPr>
                  <a:t>Alon</a:t>
                </a:r>
                <a:r>
                  <a:rPr lang="en-US" sz="2000" dirty="0" smtClean="0">
                    <a:latin typeface="Cambria Math" panose="02040503050406030204" pitchFamily="18" charset="0"/>
                  </a:rPr>
                  <a:t>, Matias, </a:t>
                </a:r>
                <a:r>
                  <a:rPr lang="en-US" sz="2000" dirty="0" err="1" smtClean="0">
                    <a:latin typeface="Cambria Math" panose="02040503050406030204" pitchFamily="18" charset="0"/>
                  </a:rPr>
                  <a:t>Szegedy</a:t>
                </a:r>
                <a:r>
                  <a:rPr lang="en-US" sz="2000" dirty="0" smtClean="0">
                    <a:latin typeface="Cambria Math" panose="02040503050406030204" pitchFamily="18" charset="0"/>
                  </a:rPr>
                  <a:t>]</a:t>
                </a:r>
              </a:p>
              <a:p>
                <a:pPr lvl="1"/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Easy CC Problems </a:t>
            </a:r>
            <a:r>
              <a:rPr lang="en-US" sz="2000" dirty="0" smtClean="0"/>
              <a:t>[Ghazi,Kamath,S’15]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9,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CRM Colloquium: Communication Theories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4466324" y="1444625"/>
                <a:ext cx="4322076" cy="205232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 algn="l">
                  <a:buNone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Protocol:</a:t>
                </a:r>
              </a:p>
              <a:p>
                <a:pPr lvl="1" algn="l">
                  <a:buNone/>
                </a:pPr>
                <a:r>
                  <a:rPr lang="en-US" dirty="0" smtClean="0"/>
                  <a:t>Fix </a:t>
                </a:r>
                <a:r>
                  <a:rPr lang="en-US" dirty="0"/>
                  <a:t>ECC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 algn="l">
                  <a:buNone/>
                </a:pPr>
                <a:r>
                  <a:rPr lang="en-US" dirty="0" smtClean="0"/>
                  <a:t>Shared </a:t>
                </a:r>
                <a:r>
                  <a:rPr lang="en-US" dirty="0"/>
                  <a:t>randomness: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dirty="0" smtClean="0"/>
              </a:p>
              <a:p>
                <a:pPr lvl="1" algn="l">
                  <a:buNone/>
                </a:pPr>
                <a:r>
                  <a:rPr lang="en-US" dirty="0"/>
                  <a:t>Exchange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 algn="l">
                  <a:buNone/>
                </a:pPr>
                <a:r>
                  <a:rPr lang="en-US" dirty="0" smtClean="0"/>
                  <a:t>Accept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6324" y="1444625"/>
                <a:ext cx="4322076" cy="2052320"/>
              </a:xfrm>
              <a:prstGeom prst="roundRect">
                <a:avLst/>
              </a:prstGeom>
              <a:blipFill rotWithShape="0">
                <a:blip r:embed="rId3"/>
                <a:stretch>
                  <a:fillRect r="-979" b="-1166"/>
                </a:stretch>
              </a:blip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4466325" y="2103305"/>
                <a:ext cx="4322075" cy="205232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 algn="l">
                  <a:buNone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charset="0"/>
                      </a:rPr>
                      <m:t>𝑝𝑜𝑙𝑦</m:t>
                    </m:r>
                    <m:d>
                      <m:d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99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99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charset="0"/>
                          </a:rPr>
                          <m:t>𝑘</m:t>
                        </m:r>
                      </m:e>
                    </m:d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Protocol:</a:t>
                </a:r>
              </a:p>
              <a:p>
                <a:pPr lvl="1" algn="l">
                  <a:buNone/>
                </a:pPr>
                <a:r>
                  <a:rPr lang="en-US" dirty="0" smtClean="0"/>
                  <a:t>Use common randomness</a:t>
                </a:r>
              </a:p>
              <a:p>
                <a:pPr lvl="1" algn="l">
                  <a:buNone/>
                </a:pPr>
                <a:r>
                  <a:rPr lang="en-US" dirty="0" smtClean="0"/>
                  <a:t>to hash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6325" y="2103305"/>
                <a:ext cx="4322075" cy="205232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4466324" y="3877945"/>
                <a:ext cx="4322075" cy="205232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 algn="l">
                  <a:buNone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Main</a:t>
                </a:r>
                <a:r>
                  <a:rPr kumimoji="0" lang="en-US" sz="2000" b="0" i="0" u="none" strike="noStrike" cap="none" normalizeH="0" dirty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 Insight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:</a:t>
                </a:r>
              </a:p>
              <a:p>
                <a:pPr lvl="1" algn="l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, then</a:t>
                </a:r>
              </a:p>
              <a:p>
                <a:pPr lvl="1" algn="l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6324" y="3877945"/>
                <a:ext cx="4322075" cy="205232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751944" y="2303421"/>
            <a:ext cx="2019304" cy="1935072"/>
            <a:chOff x="6765733" y="1222375"/>
            <a:chExt cx="2019304" cy="1935072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6765733" y="1222375"/>
              <a:ext cx="1921067" cy="1581786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782886" y="1333293"/>
                  <a:ext cx="2002151" cy="18241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0" dirty="0" smtClean="0">
                    <a:solidFill>
                      <a:schemeClr val="tx1">
                        <a:lumMod val="75000"/>
                      </a:schemeClr>
                    </a:solidFill>
                  </a:endParaRPr>
                </a:p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b="0" dirty="0" smtClean="0">
                    <a:solidFill>
                      <a:schemeClr val="tx1">
                        <a:lumMod val="75000"/>
                      </a:schemeClr>
                    </a:solidFill>
                  </a:endParaRPr>
                </a:p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〈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〉≜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dirty="0" smtClean="0"/>
                </a:p>
                <a:p>
                  <a:pPr>
                    <a:buNone/>
                  </a:pPr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2886" y="1333293"/>
                  <a:ext cx="2002151" cy="18241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177006" y="4155625"/>
                <a:ext cx="8788399" cy="205232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 algn="l">
                  <a:buNone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Unstated philosophical contribution of CC a la Yao:</a:t>
                </a:r>
              </a:p>
              <a:p>
                <a:pPr lvl="1" algn="l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Communication with a </a:t>
                </a:r>
                <a:r>
                  <a:rPr lang="en-US" u="sng" dirty="0" smtClean="0">
                    <a:solidFill>
                      <a:srgbClr val="C00000"/>
                    </a:solidFill>
                  </a:rPr>
                  <a:t>focus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(“only need to determine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”)</a:t>
                </a:r>
              </a:p>
              <a:p>
                <a:pPr lvl="1" algn="l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can be more </a:t>
                </a:r>
                <a:r>
                  <a:rPr lang="en-US" u="sng" dirty="0" smtClean="0">
                    <a:solidFill>
                      <a:srgbClr val="C00000"/>
                    </a:solidFill>
                  </a:rPr>
                  <a:t>effective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(shorter than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… )</a:t>
                </a: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006" y="4155625"/>
                <a:ext cx="8788399" cy="2052320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1737" y="936364"/>
                <a:ext cx="72891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∃ </m:t>
                    </m:r>
                  </m:oMath>
                </a14:m>
                <a:r>
                  <a:rPr lang="en-US" dirty="0" smtClean="0"/>
                  <a:t>Problems with large inputs and small communication?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37" y="936364"/>
                <a:ext cx="7289175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9231" r="-1338" b="-3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962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Buying Air Tickets?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we can express every flight and every user’s preference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numbers </a:t>
                </a:r>
              </a:p>
              <a:p>
                <a:pPr lvl="1"/>
                <a:r>
                  <a:rPr lang="en-US" dirty="0" smtClean="0"/>
                  <a:t>(commonly done in Machine Learning)</a:t>
                </a:r>
              </a:p>
              <a:p>
                <a:pPr lvl="1"/>
                <a:r>
                  <a:rPr lang="en-US" dirty="0" smtClean="0"/>
                  <a:t>Then #bits communicated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. </m:t>
                    </m:r>
                  </m:oMath>
                </a14:m>
                <a:r>
                  <a:rPr lang="en-US" dirty="0" smtClean="0"/>
                  <a:t>description of final itinerary. </a:t>
                </a:r>
              </a:p>
              <a:p>
                <a:pPr lvl="1"/>
                <a:r>
                  <a:rPr lang="en-US" dirty="0" smtClean="0"/>
                  <a:t>Only two rounds of communication!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Challenge: Express user preferences as numbers!</a:t>
                </a:r>
              </a:p>
              <a:p>
                <a:pPr lvl="1"/>
                <a:r>
                  <a:rPr lang="en-US" dirty="0" smtClean="0"/>
                  <a:t>Not yet there … but soon your cellphones will do it!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9,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CRM Colloquium: Communication Theories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018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vs.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26288" cy="4724400"/>
          </a:xfrm>
        </p:spPr>
        <p:txBody>
          <a:bodyPr/>
          <a:lstStyle/>
          <a:p>
            <a:r>
              <a:rPr lang="en-US" dirty="0" smtClean="0"/>
              <a:t>Shannon-theory (and successors):</a:t>
            </a:r>
          </a:p>
          <a:p>
            <a:pPr lvl="1"/>
            <a:r>
              <a:rPr lang="en-US" dirty="0" smtClean="0"/>
              <a:t>Assumes </a:t>
            </a:r>
            <a:r>
              <a:rPr lang="en-US" dirty="0" err="1" smtClean="0"/>
              <a:t>sender+receiver</a:t>
            </a:r>
            <a:r>
              <a:rPr lang="en-US" dirty="0" smtClean="0"/>
              <a:t> perfectly coordinated. </a:t>
            </a:r>
            <a:endParaRPr lang="en-US" dirty="0"/>
          </a:p>
          <a:p>
            <a:r>
              <a:rPr lang="en-US" dirty="0" smtClean="0"/>
              <a:t>Does not model:</a:t>
            </a:r>
          </a:p>
          <a:p>
            <a:pPr lvl="1"/>
            <a:r>
              <a:rPr lang="en-US" dirty="0" smtClean="0"/>
              <a:t>Human communication</a:t>
            </a:r>
          </a:p>
          <a:p>
            <a:pPr lvl="1"/>
            <a:r>
              <a:rPr lang="en-US" dirty="0" smtClean="0"/>
              <a:t>Programmable devices</a:t>
            </a:r>
          </a:p>
          <a:p>
            <a:r>
              <a:rPr lang="en-US" dirty="0" smtClean="0"/>
              <a:t>Questions it does not tackle:</a:t>
            </a:r>
          </a:p>
          <a:p>
            <a:pPr lvl="1"/>
            <a:r>
              <a:rPr lang="en-US" dirty="0" smtClean="0"/>
              <a:t>Can we learn to communicate by communicating?</a:t>
            </a:r>
            <a:endParaRPr lang="en-US" dirty="0"/>
          </a:p>
          <a:p>
            <a:pPr lvl="1"/>
            <a:r>
              <a:rPr lang="en-US" dirty="0" smtClean="0"/>
              <a:t>How does context improve/hurt communication?</a:t>
            </a:r>
          </a:p>
          <a:p>
            <a:pPr lvl="2"/>
            <a:r>
              <a:rPr lang="en-US" sz="2000" dirty="0" smtClean="0"/>
              <a:t>E.g., this talk impossible without assumption that you speak English, know math etc.</a:t>
            </a:r>
          </a:p>
          <a:p>
            <a:pPr lvl="2"/>
            <a:r>
              <a:rPr lang="en-US" sz="2000" dirty="0" smtClean="0"/>
              <a:t>Can I write down exactly what subset is needed?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9,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CRM Colloquium: Communication Theories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137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=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Today: Digital Communication</a:t>
            </a:r>
          </a:p>
          <a:p>
            <a:pPr lvl="1"/>
            <a:r>
              <a:rPr lang="en-US" dirty="0" smtClean="0"/>
              <a:t>i.e., Communicating bits/bytes/data …</a:t>
            </a:r>
          </a:p>
          <a:p>
            <a:pPr lvl="2"/>
            <a:r>
              <a:rPr lang="en-US" dirty="0" smtClean="0"/>
              <a:t>As opposed to “radio waves for sound”</a:t>
            </a:r>
          </a:p>
          <a:p>
            <a:pPr lvl="2"/>
            <a:endParaRPr lang="en-US" dirty="0"/>
          </a:p>
          <a:p>
            <a:r>
              <a:rPr lang="en-US" dirty="0" smtClean="0"/>
              <a:t>Challenge? Communication can be … </a:t>
            </a:r>
          </a:p>
          <a:p>
            <a:pPr lvl="1"/>
            <a:r>
              <a:rPr lang="en-US" dirty="0" smtClean="0"/>
              <a:t>… expensive: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(e.g., satellite with bounded energy to communicate)</a:t>
            </a:r>
          </a:p>
          <a:p>
            <a:pPr lvl="1"/>
            <a:r>
              <a:rPr lang="en-US" dirty="0" smtClean="0"/>
              <a:t>… noisy: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(bits flipped, DVD scratched)</a:t>
            </a:r>
          </a:p>
          <a:p>
            <a:pPr lvl="1"/>
            <a:r>
              <a:rPr lang="en-US" dirty="0" smtClean="0"/>
              <a:t>… interactive: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(complicates above further)</a:t>
            </a:r>
          </a:p>
          <a:p>
            <a:pPr lvl="1"/>
            <a:r>
              <a:rPr lang="en-US" dirty="0" smtClean="0"/>
              <a:t>… contextual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(assumes you are running Android/iOS/Linu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…IPv4/Ipv10/…)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9,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CRM Colloquium: Communication Theories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42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 bwMode="auto">
          <a:xfrm>
            <a:off x="831476" y="306746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kern="0" dirty="0" smtClean="0"/>
              <a:t>Aside: Communication vs. Computing</a:t>
            </a:r>
            <a:endParaRPr lang="en-US" kern="0" dirty="0"/>
          </a:p>
        </p:txBody>
      </p:sp>
      <p:pic>
        <p:nvPicPr>
          <p:cNvPr id="1029" name="Picture 5" descr="C:\Users\Madhu\Desktop\Windows-Phone-7-Series-UI-for-Windows-Mobile-6-x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3" y="281338"/>
            <a:ext cx="762148" cy="7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2" y="1099424"/>
            <a:ext cx="8229600" cy="4724400"/>
          </a:xfrm>
        </p:spPr>
        <p:txBody>
          <a:bodyPr/>
          <a:lstStyle/>
          <a:p>
            <a:r>
              <a:rPr lang="en-US" dirty="0" smtClean="0"/>
              <a:t>Interdependent technologies: </a:t>
            </a:r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Neither can exist without other</a:t>
            </a:r>
          </a:p>
          <a:p>
            <a:r>
              <a:rPr lang="en-US" dirty="0" smtClean="0"/>
              <a:t>Technologies/Products/Commerce developed (mostly) independently.</a:t>
            </a:r>
          </a:p>
          <a:p>
            <a:pPr lvl="1"/>
            <a:r>
              <a:rPr lang="en-US" sz="2000" dirty="0" smtClean="0"/>
              <a:t>Early products based on clean abstractions of the other.</a:t>
            </a:r>
            <a:endParaRPr lang="en-US" sz="3200" dirty="0" smtClean="0"/>
          </a:p>
          <a:p>
            <a:pPr lvl="1"/>
            <a:r>
              <a:rPr lang="en-US" sz="2000" dirty="0" smtClean="0"/>
              <a:t>Later versions added other capability as afterthought.</a:t>
            </a:r>
          </a:p>
          <a:p>
            <a:pPr lvl="1"/>
            <a:r>
              <a:rPr lang="en-US" sz="2000" dirty="0" smtClean="0"/>
              <a:t>Today products … deeply integrated.</a:t>
            </a:r>
            <a:endParaRPr lang="en-US" dirty="0"/>
          </a:p>
          <a:p>
            <a:r>
              <a:rPr lang="en-US" dirty="0" smtClean="0"/>
              <a:t>Deep theories: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9254" y="3837031"/>
            <a:ext cx="6937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Well separated … </a:t>
            </a: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and have stayed that way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97859" y="4354634"/>
            <a:ext cx="6899765" cy="1352836"/>
            <a:chOff x="1297859" y="4354634"/>
            <a:chExt cx="6899765" cy="1352836"/>
          </a:xfrm>
        </p:grpSpPr>
        <p:grpSp>
          <p:nvGrpSpPr>
            <p:cNvPr id="13" name="Group 12"/>
            <p:cNvGrpSpPr/>
            <p:nvPr/>
          </p:nvGrpSpPr>
          <p:grpSpPr>
            <a:xfrm>
              <a:off x="1297859" y="4354634"/>
              <a:ext cx="2652607" cy="1340819"/>
              <a:chOff x="361186" y="4506190"/>
              <a:chExt cx="2652607" cy="1340818"/>
            </a:xfrm>
          </p:grpSpPr>
          <p:pic>
            <p:nvPicPr>
              <p:cNvPr id="7" name="Picture 4" descr="1954_turing_large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2535" y="4506190"/>
                <a:ext cx="1071258" cy="1340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61186" y="5176599"/>
                <a:ext cx="14676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Turing ‘36</a:t>
                </a:r>
                <a:endParaRPr lang="en-US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361174" y="4451550"/>
              <a:ext cx="2836450" cy="1255920"/>
              <a:chOff x="5243898" y="4554457"/>
              <a:chExt cx="2836450" cy="1255920"/>
            </a:xfrm>
          </p:grpSpPr>
          <p:pic>
            <p:nvPicPr>
              <p:cNvPr id="1026" name="Picture 2" descr="C:\Users\Madhu\Desktop\Shannon.jpe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3898" y="4554457"/>
                <a:ext cx="1032474" cy="1255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6278253" y="4881093"/>
                <a:ext cx="18020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Shannon ‘48</a:t>
                </a:r>
                <a:endParaRPr lang="en-US" dirty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176998" y="4477491"/>
            <a:ext cx="1063153" cy="1255920"/>
            <a:chOff x="9543245" y="549695"/>
            <a:chExt cx="1063153" cy="1255920"/>
          </a:xfrm>
        </p:grpSpPr>
        <p:pic>
          <p:nvPicPr>
            <p:cNvPr id="1027" name="Picture 3" descr="C:\Users\Madhu\Desktop\Brick-wall-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6103" y="549695"/>
              <a:ext cx="857437" cy="125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 bwMode="auto">
            <a:xfrm>
              <a:off x="9543245" y="549695"/>
              <a:ext cx="102858" cy="125592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0503540" y="549695"/>
              <a:ext cx="102858" cy="125592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p:pic>
        <p:nvPicPr>
          <p:cNvPr id="17" name="Picture 4" descr="C:\Users\Madhu\Desktop\acer-ferrari-3200-notebook-computer-p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213" y="279699"/>
            <a:ext cx="763787" cy="76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162408" y="5733411"/>
            <a:ext cx="4029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Programmable ……. NOT!</a:t>
            </a:r>
            <a:endParaRPr lang="en-US" sz="24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893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question: Can we learn to communicate (meaningfully?) by communicating?</a:t>
            </a:r>
          </a:p>
          <a:p>
            <a:pPr lvl="1"/>
            <a:r>
              <a:rPr lang="en-US" dirty="0" smtClean="0"/>
              <a:t>Humans do it? Phones don’t! Computers = ?</a:t>
            </a:r>
          </a:p>
          <a:p>
            <a:pPr lvl="1"/>
            <a:r>
              <a:rPr lang="en-US" dirty="0" smtClean="0"/>
              <a:t>Can intelligence/computational power be leveraged to learn to communicate (as opposed to being suppressed so someone else tells us how to communicate)?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[Juba, S.], [</a:t>
            </a:r>
            <a:r>
              <a:rPr lang="en-US" dirty="0" err="1" smtClean="0"/>
              <a:t>Goldreich</a:t>
            </a:r>
            <a:r>
              <a:rPr lang="en-US" dirty="0" smtClean="0"/>
              <a:t>, Juba, S.]: “Can learn to communicate from scratch, provided communication is </a:t>
            </a:r>
            <a:r>
              <a:rPr lang="en-US" u="sng" dirty="0" smtClean="0"/>
              <a:t>verifiably</a:t>
            </a:r>
            <a:r>
              <a:rPr lang="en-US" dirty="0" smtClean="0"/>
              <a:t> </a:t>
            </a:r>
            <a:r>
              <a:rPr lang="en-US" u="sng" dirty="0" smtClean="0"/>
              <a:t>useful</a:t>
            </a:r>
            <a:r>
              <a:rPr lang="en-US" dirty="0" smtClean="0"/>
              <a:t>!”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0"/>
            <a:ext cx="8357347" cy="609600"/>
          </a:xfrm>
        </p:spPr>
        <p:txBody>
          <a:bodyPr/>
          <a:lstStyle/>
          <a:p>
            <a:r>
              <a:rPr lang="en-US" dirty="0" smtClean="0"/>
              <a:t>Semantic/Goal-oriented Communication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9,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CRM Colloquium: Communication Theories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Picture 3" descr="C:\Users\Madhu Sudan\Dropbox\temp\Odedfest\pics\brend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72" y="4196039"/>
            <a:ext cx="605566" cy="87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Madhu Sudan\Dropbox\temp\Odedfest\pics\Od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098" y="4193173"/>
            <a:ext cx="660491" cy="87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943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in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84250" cy="4724400"/>
          </a:xfrm>
        </p:spPr>
        <p:txBody>
          <a:bodyPr/>
          <a:lstStyle/>
          <a:p>
            <a:r>
              <a:rPr lang="en-US" dirty="0" smtClean="0"/>
              <a:t>Issue: Computational devices collect information aka “context” … context affects communication. </a:t>
            </a:r>
          </a:p>
          <a:p>
            <a:r>
              <a:rPr lang="en-US" dirty="0" smtClean="0"/>
              <a:t>Pros and cons of context: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Shared context makes communication efficient!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Imperfection in sharing introduces new sources for misunderstanding!</a:t>
            </a:r>
          </a:p>
          <a:p>
            <a:r>
              <a:rPr lang="en-US" dirty="0" smtClean="0"/>
              <a:t>Communication Amid Uncertainty: study of settings where:</a:t>
            </a:r>
          </a:p>
          <a:p>
            <a:pPr lvl="1"/>
            <a:r>
              <a:rPr lang="en-US" dirty="0" smtClean="0"/>
              <a:t>Context (shared info) makes communication efficient.</a:t>
            </a:r>
          </a:p>
          <a:p>
            <a:pPr lvl="1"/>
            <a:r>
              <a:rPr lang="en-US" dirty="0" smtClean="0"/>
              <a:t>Robust protocols allow imperfectly shared context. 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9,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CRM Colloquium: Communication Theories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085668" y="4047814"/>
            <a:ext cx="5058332" cy="2810186"/>
            <a:chOff x="4085668" y="4047814"/>
            <a:chExt cx="5058332" cy="2810186"/>
          </a:xfrm>
        </p:grpSpPr>
        <p:pic>
          <p:nvPicPr>
            <p:cNvPr id="8" name="Picture 2" descr="C:\Users\Madhu Sudan\Dropbox\temp\IITB-Comm\20161230_10210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09742" y="4609852"/>
              <a:ext cx="2810184" cy="1686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Madhu Sudan\Dropbox\temp\IITB-Comm\20161230_10211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895852" y="4609852"/>
              <a:ext cx="2810185" cy="1686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Madhu Sudan\Dropbox\temp\IITB-Comm\20161230_10221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23631" y="4609851"/>
              <a:ext cx="2810185" cy="1686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6836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with Uncertainty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9,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CRM Colloquium: Communication Theories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961125" y="3751134"/>
            <a:ext cx="1175838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/>
              <a:t>Alice</a:t>
            </a:r>
          </a:p>
        </p:txBody>
      </p:sp>
      <p:sp>
        <p:nvSpPr>
          <p:cNvPr id="12" name="Oval 11"/>
          <p:cNvSpPr/>
          <p:nvPr/>
        </p:nvSpPr>
        <p:spPr>
          <a:xfrm>
            <a:off x="7133405" y="3765338"/>
            <a:ext cx="1229686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Bob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565720" y="2746998"/>
            <a:ext cx="0" cy="1004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7745708" y="2746998"/>
            <a:ext cx="2540" cy="10183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32370" y="2117078"/>
                <a:ext cx="388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370" y="2117078"/>
                <a:ext cx="388620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01500" y="2062300"/>
                <a:ext cx="388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500" y="2062300"/>
                <a:ext cx="38862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 bwMode="auto">
          <a:xfrm>
            <a:off x="7770942" y="4536862"/>
            <a:ext cx="0" cy="8964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28816" y="5375210"/>
                <a:ext cx="16446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816" y="5375210"/>
                <a:ext cx="1644621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16699" y="2746998"/>
                <a:ext cx="1695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=$$$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699" y="2746998"/>
                <a:ext cx="1695080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endCxn id="11" idx="7"/>
          </p:cNvCxnSpPr>
          <p:nvPr/>
        </p:nvCxnSpPr>
        <p:spPr bwMode="auto">
          <a:xfrm flipH="1">
            <a:off x="1964766" y="3202808"/>
            <a:ext cx="1851933" cy="6613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endCxn id="12" idx="1"/>
          </p:cNvCxnSpPr>
          <p:nvPr/>
        </p:nvCxnSpPr>
        <p:spPr bwMode="auto">
          <a:xfrm>
            <a:off x="5374450" y="3166195"/>
            <a:ext cx="1939038" cy="7121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oup 21"/>
          <p:cNvGrpSpPr/>
          <p:nvPr/>
        </p:nvGrpSpPr>
        <p:grpSpPr>
          <a:xfrm>
            <a:off x="2147123" y="4008860"/>
            <a:ext cx="5006812" cy="294640"/>
            <a:chOff x="1974593" y="3558022"/>
            <a:chExt cx="5006812" cy="294640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>
              <a:off x="1974593" y="3696218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1984963" y="385266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1984753" y="355802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30991" y="2233333"/>
                <a:ext cx="30129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991" y="2233333"/>
                <a:ext cx="3012978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 bwMode="auto">
          <a:xfrm flipH="1">
            <a:off x="1815881" y="2719921"/>
            <a:ext cx="1805201" cy="10747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748790" y="2781445"/>
            <a:ext cx="1749100" cy="10504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7113996" y="5935143"/>
            <a:ext cx="1263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w.p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2/3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Cloud Callout 29"/>
          <p:cNvSpPr/>
          <p:nvPr/>
        </p:nvSpPr>
        <p:spPr bwMode="auto">
          <a:xfrm>
            <a:off x="0" y="1135339"/>
            <a:ext cx="4256531" cy="850082"/>
          </a:xfrm>
          <a:prstGeom prst="cloudCallout">
            <a:avLst>
              <a:gd name="adj1" fmla="val -5792"/>
              <a:gd name="adj2" fmla="val 75796"/>
            </a:avLst>
          </a:prstGeom>
          <a:solidFill>
            <a:schemeClr val="accent1">
              <a:alpha val="17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31" name="Cloud Callout 30"/>
          <p:cNvSpPr/>
          <p:nvPr/>
        </p:nvSpPr>
        <p:spPr bwMode="auto">
          <a:xfrm>
            <a:off x="4800550" y="1121134"/>
            <a:ext cx="4256531" cy="817559"/>
          </a:xfrm>
          <a:prstGeom prst="cloudCallout">
            <a:avLst>
              <a:gd name="adj1" fmla="val 17497"/>
              <a:gd name="adj2" fmla="val 76627"/>
            </a:avLst>
          </a:prstGeom>
          <a:solidFill>
            <a:schemeClr val="accent1">
              <a:alpha val="17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7200" y="1270727"/>
                <a:ext cx="15903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Context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Alice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70727"/>
                <a:ext cx="1590307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374450" y="1264981"/>
                <a:ext cx="1495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Context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Bob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450" y="1264981"/>
                <a:ext cx="1495730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2152869" y="4463264"/>
            <a:ext cx="5006812" cy="294640"/>
            <a:chOff x="1974593" y="3558022"/>
            <a:chExt cx="5006812" cy="294640"/>
          </a:xfrm>
        </p:grpSpPr>
        <p:cxnSp>
          <p:nvCxnSpPr>
            <p:cNvPr id="55" name="Straight Arrow Connector 54"/>
            <p:cNvCxnSpPr/>
            <p:nvPr/>
          </p:nvCxnSpPr>
          <p:spPr bwMode="auto">
            <a:xfrm>
              <a:off x="1974593" y="3696218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1984963" y="385266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984753" y="355802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8" name="Group 57"/>
          <p:cNvGrpSpPr/>
          <p:nvPr/>
        </p:nvGrpSpPr>
        <p:grpSpPr>
          <a:xfrm>
            <a:off x="2141938" y="4919309"/>
            <a:ext cx="5006812" cy="294640"/>
            <a:chOff x="1974593" y="3558022"/>
            <a:chExt cx="5006812" cy="294640"/>
          </a:xfrm>
        </p:grpSpPr>
        <p:cxnSp>
          <p:nvCxnSpPr>
            <p:cNvPr id="59" name="Straight Arrow Connector 58"/>
            <p:cNvCxnSpPr/>
            <p:nvPr/>
          </p:nvCxnSpPr>
          <p:spPr bwMode="auto">
            <a:xfrm>
              <a:off x="1974593" y="3696218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1984963" y="385266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1984753" y="355802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715973" y="1264981"/>
                <a:ext cx="16471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973" y="1264981"/>
                <a:ext cx="1647118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815881" y="1264981"/>
                <a:ext cx="16471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881" y="1264981"/>
                <a:ext cx="1647118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815881" y="1408898"/>
                <a:ext cx="1941749" cy="406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881" y="1408898"/>
                <a:ext cx="1941749" cy="406137"/>
              </a:xfrm>
              <a:prstGeom prst="rect">
                <a:avLst/>
              </a:prstGeom>
              <a:blipFill rotWithShape="0">
                <a:blip r:embed="rId11"/>
                <a:stretch>
                  <a:fillRect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653072" y="1388739"/>
                <a:ext cx="1939826" cy="404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072" y="1388739"/>
                <a:ext cx="1939826" cy="404598"/>
              </a:xfrm>
              <a:prstGeom prst="rect">
                <a:avLst/>
              </a:prstGeom>
              <a:blipFill rotWithShape="0">
                <a:blip r:embed="rId12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188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30" grpId="0" animBg="1"/>
      <p:bldP spid="31" grpId="0" animBg="1"/>
      <p:bldP spid="32" grpId="0"/>
      <p:bldP spid="34" grpId="0"/>
      <p:bldP spid="62" grpId="0"/>
      <p:bldP spid="62" grpId="1"/>
      <p:bldP spid="63" grpId="0"/>
      <p:bldP spid="63" grpId="1"/>
      <p:bldP spid="64" grpId="0"/>
      <p:bldP spid="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with Uncertainty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30426" cy="4724400"/>
          </a:xfrm>
        </p:spPr>
        <p:txBody>
          <a:bodyPr/>
          <a:lstStyle/>
          <a:p>
            <a:r>
              <a:rPr lang="en-US" sz="2000" dirty="0" smtClean="0"/>
              <a:t>[</a:t>
            </a:r>
            <a:r>
              <a:rPr lang="en-US" sz="2000" dirty="0" smtClean="0">
                <a:hlinkClick r:id="rId2"/>
              </a:rPr>
              <a:t>JKKS, ITCS 2011</a:t>
            </a:r>
            <a:r>
              <a:rPr lang="en-US" sz="2000" dirty="0" smtClean="0"/>
              <a:t>], [</a:t>
            </a:r>
            <a:r>
              <a:rPr lang="en-US" sz="2000" dirty="0" smtClean="0">
                <a:hlinkClick r:id="rId3"/>
              </a:rPr>
              <a:t>HS, ITCS 2014</a:t>
            </a:r>
            <a:r>
              <a:rPr lang="en-US" sz="2000" dirty="0" smtClean="0"/>
              <a:t>], [</a:t>
            </a:r>
            <a:r>
              <a:rPr lang="en-US" sz="2000" dirty="0" smtClean="0">
                <a:hlinkClick r:id="rId4"/>
              </a:rPr>
              <a:t>CGMS, ITCS 2015</a:t>
            </a:r>
            <a:r>
              <a:rPr lang="en-US" sz="2000" dirty="0" smtClean="0"/>
              <a:t>], [</a:t>
            </a:r>
            <a:r>
              <a:rPr lang="en-US" sz="2000" dirty="0" smtClean="0">
                <a:hlinkClick r:id="rId5"/>
              </a:rPr>
              <a:t>GKKS, SODA 2016</a:t>
            </a:r>
            <a:r>
              <a:rPr lang="en-US" sz="2000" dirty="0" smtClean="0"/>
              <a:t>], [</a:t>
            </a:r>
            <a:r>
              <a:rPr lang="en-US" sz="2000" dirty="0" smtClean="0">
                <a:hlinkClick r:id="rId6"/>
              </a:rPr>
              <a:t>GHKS, ITCS 2017</a:t>
            </a:r>
            <a:r>
              <a:rPr lang="en-US" sz="2000" dirty="0" smtClean="0"/>
              <a:t>], [</a:t>
            </a:r>
            <a:r>
              <a:rPr lang="en-US" sz="2000" dirty="0" smtClean="0">
                <a:hlinkClick r:id="rId7"/>
              </a:rPr>
              <a:t>GS, ICALP 2017</a:t>
            </a:r>
            <a:r>
              <a:rPr lang="en-US" sz="2000" dirty="0" smtClean="0"/>
              <a:t>]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Some sample results:</a:t>
            </a:r>
          </a:p>
          <a:p>
            <a:pPr lvl="1"/>
            <a:r>
              <a:rPr lang="en-US" sz="2000" dirty="0" smtClean="0"/>
              <a:t>Compression does not require common knowledge of distribution.</a:t>
            </a:r>
          </a:p>
          <a:p>
            <a:pPr lvl="1"/>
            <a:r>
              <a:rPr lang="en-US" sz="2000" dirty="0" smtClean="0"/>
              <a:t>Dictionary can be designed “</a:t>
            </a:r>
            <a:r>
              <a:rPr lang="en-US" sz="2000" dirty="0" err="1" smtClean="0"/>
              <a:t>distributedly</a:t>
            </a:r>
            <a:r>
              <a:rPr lang="en-US" sz="2000" dirty="0" smtClean="0"/>
              <a:t>”</a:t>
            </a:r>
          </a:p>
          <a:p>
            <a:pPr lvl="1"/>
            <a:r>
              <a:rPr lang="en-US" sz="2000" dirty="0" smtClean="0"/>
              <a:t>Randomness does not have to be perfectly shared.</a:t>
            </a:r>
          </a:p>
          <a:p>
            <a:pPr lvl="1"/>
            <a:r>
              <a:rPr lang="en-US" sz="2000" dirty="0" smtClean="0"/>
              <a:t>Nor does function being computed </a:t>
            </a:r>
          </a:p>
          <a:p>
            <a:r>
              <a:rPr lang="en-US" sz="2000" dirty="0" smtClean="0"/>
              <a:t>… sporadic results – not yet a “theory”.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9,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CRM Colloquium: Communication Theories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38690" y="2093116"/>
            <a:ext cx="8548936" cy="1016531"/>
            <a:chOff x="137864" y="2089740"/>
            <a:chExt cx="10532037" cy="122257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251" y="2089741"/>
              <a:ext cx="1231968" cy="122257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416" y="2093976"/>
              <a:ext cx="953683" cy="121834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0233" y="2089741"/>
              <a:ext cx="1107334" cy="122257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261" y="2089740"/>
              <a:ext cx="939972" cy="1222578"/>
            </a:xfrm>
            <a:prstGeom prst="rect">
              <a:avLst/>
            </a:prstGeom>
          </p:spPr>
        </p:pic>
        <p:pic>
          <p:nvPicPr>
            <p:cNvPr id="11" name="Picture 3" descr="C:\Users\Madhu Sudan\Dropbox\temp\Odedfest\pics\brendan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64" y="2093976"/>
              <a:ext cx="842994" cy="1218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7323" y="2089741"/>
              <a:ext cx="1222578" cy="12225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3172" y="2089740"/>
              <a:ext cx="1058286" cy="122257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531" y="2093976"/>
              <a:ext cx="1029521" cy="121834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82" y="2089740"/>
              <a:ext cx="815052" cy="122257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215" y="2093976"/>
              <a:ext cx="861454" cy="121834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907" y="2113202"/>
              <a:ext cx="927152" cy="1199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2839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as a proxy for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Information theoretic study of language?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Goal of language: </a:t>
            </a:r>
            <a:r>
              <a:rPr lang="en-US" dirty="0" smtClean="0"/>
              <a:t>Effective means of expressing information/action.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Implicit objective of language: </a:t>
            </a:r>
            <a:r>
              <a:rPr lang="en-US" dirty="0" smtClean="0"/>
              <a:t>Make frequent messages short. Compression!</a:t>
            </a:r>
          </a:p>
          <a:p>
            <a:r>
              <a:rPr lang="en-US" dirty="0" smtClean="0"/>
              <a:t>Frequency = Known globally? Learned locally?</a:t>
            </a:r>
          </a:p>
          <a:p>
            <a:pPr lvl="1"/>
            <a:r>
              <a:rPr lang="en-US" dirty="0" smtClean="0"/>
              <a:t>If latter – every one can’t possibly agree on it;</a:t>
            </a:r>
          </a:p>
          <a:p>
            <a:pPr lvl="1"/>
            <a:r>
              <a:rPr lang="en-US" dirty="0" smtClean="0"/>
              <a:t>Yet need to agree on language (mostly)!</a:t>
            </a:r>
          </a:p>
          <a:p>
            <a:pPr lvl="1"/>
            <a:r>
              <a:rPr lang="en-US" dirty="0" smtClean="0"/>
              <a:t>Leads</a:t>
            </a:r>
            <a:r>
              <a:rPr lang="en-US" dirty="0" smtClean="0"/>
              <a:t> </a:t>
            </a:r>
            <a:r>
              <a:rPr lang="en-US" dirty="0" smtClean="0"/>
              <a:t>to problem of Uncertain Compression.</a:t>
            </a:r>
          </a:p>
          <a:p>
            <a:pPr lvl="1"/>
            <a:r>
              <a:rPr lang="en-US" dirty="0" smtClean="0"/>
              <a:t>Studied formally in </a:t>
            </a:r>
            <a:r>
              <a:rPr lang="en-US" sz="2000" dirty="0" smtClean="0">
                <a:solidFill>
                  <a:srgbClr val="993300"/>
                </a:solidFill>
              </a:rPr>
              <a:t>[</a:t>
            </a:r>
            <a:r>
              <a:rPr lang="en-US" sz="2000" dirty="0" err="1" smtClean="0">
                <a:solidFill>
                  <a:srgbClr val="993300"/>
                </a:solidFill>
              </a:rPr>
              <a:t>Juba,Kalai,Khanna,S</a:t>
            </a:r>
            <a:r>
              <a:rPr lang="en-US" sz="2000" dirty="0" smtClean="0">
                <a:solidFill>
                  <a:srgbClr val="993300"/>
                </a:solidFill>
              </a:rPr>
              <a:t>. 11, </a:t>
            </a:r>
            <a:r>
              <a:rPr lang="en-US" sz="2000" dirty="0" err="1" smtClean="0">
                <a:solidFill>
                  <a:srgbClr val="993300"/>
                </a:solidFill>
              </a:rPr>
              <a:t>Haramaty,S</a:t>
            </a:r>
            <a:r>
              <a:rPr lang="en-US" sz="2000" dirty="0" smtClean="0">
                <a:solidFill>
                  <a:srgbClr val="993300"/>
                </a:solidFill>
              </a:rPr>
              <a:t>. 14, </a:t>
            </a:r>
            <a:r>
              <a:rPr lang="en-US" sz="2000" dirty="0" err="1" smtClean="0">
                <a:solidFill>
                  <a:srgbClr val="993300"/>
                </a:solidFill>
              </a:rPr>
              <a:t>Ghazi,Haramaty,Kamath,S</a:t>
            </a:r>
            <a:r>
              <a:rPr lang="en-US" sz="2000" dirty="0" smtClean="0">
                <a:solidFill>
                  <a:srgbClr val="993300"/>
                </a:solidFill>
              </a:rPr>
              <a:t>. </a:t>
            </a:r>
            <a:r>
              <a:rPr lang="en-US" sz="2000" dirty="0" smtClean="0">
                <a:solidFill>
                  <a:srgbClr val="993300"/>
                </a:solidFill>
              </a:rPr>
              <a:t>17]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17,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Oberwolfach: Uncertain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203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Theories of Communication</a:t>
            </a:r>
          </a:p>
          <a:p>
            <a:pPr lvl="1"/>
            <a:r>
              <a:rPr lang="en-US" sz="2000" dirty="0" smtClean="0"/>
              <a:t>Saw a sampler … by no means exhaustive</a:t>
            </a:r>
          </a:p>
          <a:p>
            <a:pPr lvl="1"/>
            <a:r>
              <a:rPr lang="en-US" sz="2000" dirty="0" smtClean="0"/>
              <a:t>Many surprises …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Still a divergence between </a:t>
            </a:r>
          </a:p>
          <a:p>
            <a:pPr lvl="1"/>
            <a:r>
              <a:rPr lang="en-US" sz="2000" dirty="0" smtClean="0"/>
              <a:t>Theory of designed communication (well developed)</a:t>
            </a:r>
          </a:p>
          <a:p>
            <a:pPr lvl="1"/>
            <a:r>
              <a:rPr lang="en-US" sz="2000" dirty="0" smtClean="0"/>
              <a:t>Theory of emergent communication (“emergent”?)</a:t>
            </a:r>
          </a:p>
          <a:p>
            <a:pPr lvl="2"/>
            <a:r>
              <a:rPr lang="en-US" sz="2000" dirty="0" smtClean="0"/>
              <a:t>Can we model and explain eccentricities of </a:t>
            </a:r>
            <a:r>
              <a:rPr lang="en-US" sz="2000" u="sng" dirty="0" smtClean="0"/>
              <a:t>human communication</a:t>
            </a:r>
            <a:r>
              <a:rPr lang="en-US" sz="2000" dirty="0" smtClean="0"/>
              <a:t> (language, ambiguity, </a:t>
            </a:r>
            <a:r>
              <a:rPr lang="en-US" sz="2000" dirty="0" err="1" smtClean="0"/>
              <a:t>grammar+violations</a:t>
            </a:r>
            <a:r>
              <a:rPr lang="en-US" sz="2000" dirty="0" smtClean="0"/>
              <a:t>)?</a:t>
            </a:r>
          </a:p>
          <a:p>
            <a:pPr lvl="2"/>
            <a:r>
              <a:rPr lang="en-US" sz="2000" dirty="0" smtClean="0"/>
              <a:t>Will </a:t>
            </a:r>
            <a:r>
              <a:rPr lang="en-US" sz="2000" u="sng" dirty="0" smtClean="0"/>
              <a:t>computer-speak</a:t>
            </a:r>
            <a:r>
              <a:rPr lang="en-US" sz="2000" dirty="0" smtClean="0"/>
              <a:t> exhibit same phenomena? Is that good/bad?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9,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CRM Colloquium: Communication Theories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70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49" y="990600"/>
            <a:ext cx="1955314" cy="1599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609600"/>
          </a:xfrm>
        </p:spPr>
        <p:txBody>
          <a:bodyPr/>
          <a:lstStyle/>
          <a:p>
            <a:r>
              <a:rPr lang="en-US" dirty="0" smtClean="0"/>
              <a:t>Afterthought: Lens of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Turing Test: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(In-)distinguishability</a:t>
            </a:r>
          </a:p>
          <a:p>
            <a:pPr lvl="1"/>
            <a:r>
              <a:rPr lang="en-US" sz="2000" dirty="0" smtClean="0"/>
              <a:t>Shannon: “Theory of Secrecy Systems”</a:t>
            </a:r>
          </a:p>
          <a:p>
            <a:pPr lvl="1"/>
            <a:r>
              <a:rPr lang="en-US" sz="2000" dirty="0" err="1" smtClean="0"/>
              <a:t>Goldwasser-Micali</a:t>
            </a:r>
            <a:r>
              <a:rPr lang="en-US" sz="2000" dirty="0" smtClean="0"/>
              <a:t>: “Probabilistic Encryption”</a:t>
            </a:r>
          </a:p>
          <a:p>
            <a:pPr lvl="1"/>
            <a:endParaRPr lang="en-US" sz="2000" dirty="0"/>
          </a:p>
          <a:p>
            <a:r>
              <a:rPr lang="en-US" dirty="0" smtClean="0"/>
              <a:t>Applicable to many other conundrums!</a:t>
            </a:r>
          </a:p>
          <a:p>
            <a:pPr lvl="1"/>
            <a:r>
              <a:rPr lang="en-US" dirty="0" smtClean="0"/>
              <a:t>Intelligence?</a:t>
            </a:r>
          </a:p>
          <a:p>
            <a:pPr lvl="1"/>
            <a:r>
              <a:rPr lang="en-US" dirty="0" smtClean="0"/>
              <a:t>Understanding?</a:t>
            </a:r>
          </a:p>
          <a:p>
            <a:pPr lvl="1"/>
            <a:r>
              <a:rPr lang="en-US" dirty="0" smtClean="0"/>
              <a:t>Consciousness?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9,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CRM Colloquium: Communication Theories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93549" y="2295328"/>
            <a:ext cx="10358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dirty="0" smtClean="0"/>
              <a:t>© Nate Clark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78135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9" y="2917371"/>
            <a:ext cx="8229600" cy="609600"/>
          </a:xfrm>
        </p:spPr>
        <p:txBody>
          <a:bodyPr/>
          <a:lstStyle/>
          <a:p>
            <a:pPr algn="ctr"/>
            <a:r>
              <a:rPr lang="en-US" sz="4800" dirty="0" smtClean="0"/>
              <a:t>Thank You!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942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=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24430" cy="4724400"/>
          </a:xfrm>
        </p:spPr>
        <p:txBody>
          <a:bodyPr/>
          <a:lstStyle/>
          <a:p>
            <a:r>
              <a:rPr lang="en-US" dirty="0" smtClean="0"/>
              <a:t>Why build theory and not just use whatever works?</a:t>
            </a:r>
          </a:p>
          <a:p>
            <a:pPr lvl="1"/>
            <a:r>
              <a:rPr lang="en-US" sz="2000" dirty="0" smtClean="0"/>
              <a:t>Ad-hoc solutions work </a:t>
            </a:r>
            <a:r>
              <a:rPr lang="en-US" sz="2000" u="sng" dirty="0" smtClean="0">
                <a:solidFill>
                  <a:schemeClr val="accent6">
                    <a:lumMod val="75000"/>
                  </a:schemeClr>
                </a:solidFill>
              </a:rPr>
              <a:t>today</a:t>
            </a:r>
            <a:r>
              <a:rPr lang="en-US" sz="2000" dirty="0"/>
              <a:t> </a:t>
            </a:r>
            <a:r>
              <a:rPr lang="en-US" sz="2000" dirty="0" smtClean="0"/>
              <a:t>…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… but will they work </a:t>
            </a:r>
            <a:r>
              <a:rPr lang="en-US" sz="2000" u="sng" dirty="0" smtClean="0">
                <a:solidFill>
                  <a:srgbClr val="FF0000"/>
                </a:solidFill>
              </a:rPr>
              <a:t>tomorrow</a:t>
            </a:r>
            <a:r>
              <a:rPr lang="en-US" sz="2000" dirty="0" smtClean="0"/>
              <a:t>?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r>
              <a:rPr lang="en-US" sz="2000" u="sng" dirty="0" smtClean="0"/>
              <a:t>Formulating problem</a:t>
            </a:r>
            <a:r>
              <a:rPr lang="en-US" sz="2000" dirty="0" smtClean="0"/>
              <a:t> allows comparison of solutions!</a:t>
            </a:r>
          </a:p>
          <a:p>
            <a:pPr lvl="2"/>
            <a:r>
              <a:rPr lang="en-US" sz="2000" dirty="0" smtClean="0"/>
              <a:t>And some </a:t>
            </a:r>
            <a:r>
              <a:rPr lang="en-US" sz="2000" u="sng" dirty="0" smtClean="0"/>
              <a:t>creative solutions</a:t>
            </a:r>
            <a:r>
              <a:rPr lang="en-US" sz="2000" dirty="0" smtClean="0"/>
              <a:t> might be surprisingly better than naïve!</a:t>
            </a:r>
          </a:p>
          <a:p>
            <a:pPr lvl="2"/>
            <a:endParaRPr lang="en-US" sz="2000" dirty="0" smtClean="0"/>
          </a:p>
          <a:p>
            <a:pPr lvl="1"/>
            <a:r>
              <a:rPr lang="en-US" sz="2000" dirty="0"/>
              <a:t>U</a:t>
            </a:r>
            <a:r>
              <a:rPr lang="en-US" sz="2000" dirty="0" smtClean="0"/>
              <a:t>nderstanding of </a:t>
            </a:r>
            <a:r>
              <a:rPr lang="en-US" sz="2000" u="sng" dirty="0" smtClean="0"/>
              <a:t>limits</a:t>
            </a:r>
            <a:r>
              <a:rPr lang="en-US" sz="2000" dirty="0" smtClean="0"/>
              <a:t>.</a:t>
            </a:r>
          </a:p>
          <a:p>
            <a:pPr lvl="2"/>
            <a:r>
              <a:rPr lang="en-US" sz="2000" dirty="0" smtClean="0"/>
              <a:t>What can not be achieved …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9,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CRM Colloquium: Communication Theories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69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Old?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396243" cy="4724400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u="sng" dirty="0" smtClean="0"/>
              <a:t>new</a:t>
            </a:r>
            <a:r>
              <a:rPr lang="en-US" dirty="0" smtClean="0"/>
              <a:t> theories? Were </a:t>
            </a:r>
            <a:r>
              <a:rPr lang="en-US" u="sng" dirty="0" smtClean="0"/>
              <a:t>old</a:t>
            </a:r>
            <a:r>
              <a:rPr lang="en-US" dirty="0" smtClean="0"/>
              <a:t> ones not good enough?</a:t>
            </a:r>
          </a:p>
          <a:p>
            <a:pPr lvl="1"/>
            <a:r>
              <a:rPr lang="en-US" dirty="0" smtClean="0"/>
              <a:t>Quite the opposite: Old ones were too good.</a:t>
            </a:r>
          </a:p>
          <a:p>
            <a:pPr lvl="1"/>
            <a:r>
              <a:rPr lang="en-US" dirty="0" smtClean="0"/>
              <a:t>They provided right framework and took us from ground level to “orbit”!</a:t>
            </a:r>
          </a:p>
          <a:p>
            <a:pPr lvl="1"/>
            <a:r>
              <a:rPr lang="en-US" dirty="0" smtClean="0"/>
              <a:t>And now we can explore all of “space”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… new possibilities lead to new challenges.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9,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CRM Colloquium: Communication Theories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81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Communication?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from the 1940s: Advent of digital age.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Communication media are always noisy</a:t>
            </a:r>
          </a:p>
          <a:p>
            <a:pPr lvl="1"/>
            <a:r>
              <a:rPr lang="en-US" dirty="0" smtClean="0"/>
              <a:t>But digital information less tolerant to noise!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17475" y="3050674"/>
            <a:ext cx="1175838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/>
              <a:t>Alice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23641" y="3074036"/>
            <a:ext cx="531020" cy="753208"/>
            <a:chOff x="5564980" y="1291676"/>
            <a:chExt cx="531020" cy="753208"/>
          </a:xfrm>
        </p:grpSpPr>
        <p:grpSp>
          <p:nvGrpSpPr>
            <p:cNvPr id="13" name="Group 12"/>
            <p:cNvGrpSpPr/>
            <p:nvPr/>
          </p:nvGrpSpPr>
          <p:grpSpPr>
            <a:xfrm>
              <a:off x="5662612" y="1291676"/>
              <a:ext cx="338137" cy="743920"/>
              <a:chOff x="5662612" y="1291676"/>
              <a:chExt cx="338137" cy="74392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662612" y="1291676"/>
                <a:ext cx="100012" cy="743920"/>
                <a:chOff x="5662612" y="1291676"/>
                <a:chExt cx="100012" cy="743920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5662612" y="1291676"/>
                  <a:ext cx="52388" cy="743920"/>
                </a:xfrm>
                <a:prstGeom prst="line">
                  <a:avLst/>
                </a:prstGeom>
                <a:ln>
                  <a:solidFill>
                    <a:srgbClr val="000807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 flipV="1">
                  <a:off x="5715000" y="1291676"/>
                  <a:ext cx="47624" cy="743920"/>
                </a:xfrm>
                <a:prstGeom prst="line">
                  <a:avLst/>
                </a:prstGeom>
                <a:ln>
                  <a:solidFill>
                    <a:srgbClr val="000807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>
                <a:off x="5786437" y="1291676"/>
                <a:ext cx="100012" cy="743920"/>
                <a:chOff x="5662612" y="1291676"/>
                <a:chExt cx="100012" cy="743920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5662612" y="1291676"/>
                  <a:ext cx="52388" cy="743920"/>
                </a:xfrm>
                <a:prstGeom prst="line">
                  <a:avLst/>
                </a:prstGeom>
                <a:ln>
                  <a:solidFill>
                    <a:srgbClr val="000807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 flipV="1">
                  <a:off x="5715000" y="1291676"/>
                  <a:ext cx="47624" cy="743920"/>
                </a:xfrm>
                <a:prstGeom prst="line">
                  <a:avLst/>
                </a:prstGeom>
                <a:ln>
                  <a:solidFill>
                    <a:srgbClr val="000807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/>
            </p:nvGrpSpPr>
            <p:grpSpPr>
              <a:xfrm>
                <a:off x="5900737" y="1291676"/>
                <a:ext cx="100012" cy="743920"/>
                <a:chOff x="5662612" y="1291676"/>
                <a:chExt cx="100012" cy="743920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5662612" y="1291676"/>
                  <a:ext cx="52388" cy="743920"/>
                </a:xfrm>
                <a:prstGeom prst="line">
                  <a:avLst/>
                </a:prstGeom>
                <a:ln>
                  <a:solidFill>
                    <a:srgbClr val="000807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H="1" flipV="1">
                  <a:off x="5715000" y="1291676"/>
                  <a:ext cx="47624" cy="743920"/>
                </a:xfrm>
                <a:prstGeom prst="line">
                  <a:avLst/>
                </a:prstGeom>
                <a:ln>
                  <a:solidFill>
                    <a:srgbClr val="000807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" name="Straight Connector 13"/>
            <p:cNvCxnSpPr/>
            <p:nvPr/>
          </p:nvCxnSpPr>
          <p:spPr>
            <a:xfrm flipV="1">
              <a:off x="6000749" y="1668280"/>
              <a:ext cx="95251" cy="376604"/>
            </a:xfrm>
            <a:prstGeom prst="line">
              <a:avLst/>
            </a:prstGeom>
            <a:ln>
              <a:solidFill>
                <a:srgbClr val="00080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5564980" y="1663398"/>
              <a:ext cx="90488" cy="371960"/>
            </a:xfrm>
            <a:prstGeom prst="line">
              <a:avLst/>
            </a:prstGeom>
            <a:ln>
              <a:solidFill>
                <a:srgbClr val="00080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>
            <a:stCxn id="8" idx="6"/>
          </p:cNvCxnSpPr>
          <p:nvPr/>
        </p:nvCxnSpPr>
        <p:spPr>
          <a:xfrm>
            <a:off x="1893313" y="3436436"/>
            <a:ext cx="2235094" cy="14204"/>
          </a:xfrm>
          <a:prstGeom prst="line">
            <a:avLst/>
          </a:prstGeom>
          <a:ln>
            <a:solidFill>
              <a:srgbClr val="0008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54661" y="3457742"/>
            <a:ext cx="2235094" cy="14204"/>
          </a:xfrm>
          <a:prstGeom prst="line">
            <a:avLst/>
          </a:prstGeom>
          <a:ln>
            <a:solidFill>
              <a:srgbClr val="0008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889755" y="3064878"/>
            <a:ext cx="1229686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25" name="Oval Callout 24"/>
          <p:cNvSpPr/>
          <p:nvPr/>
        </p:nvSpPr>
        <p:spPr>
          <a:xfrm>
            <a:off x="1840089" y="2245145"/>
            <a:ext cx="1688803" cy="1042066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>
                <a:solidFill>
                  <a:schemeClr val="tx1"/>
                </a:solidFill>
              </a:rPr>
              <a:t>We are not ready</a:t>
            </a:r>
          </a:p>
        </p:txBody>
      </p:sp>
      <p:sp>
        <p:nvSpPr>
          <p:cNvPr id="28" name="Oval Callout 27"/>
          <p:cNvSpPr/>
          <p:nvPr/>
        </p:nvSpPr>
        <p:spPr>
          <a:xfrm>
            <a:off x="4966042" y="2266451"/>
            <a:ext cx="1688803" cy="1042066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>
                <a:solidFill>
                  <a:schemeClr val="tx1"/>
                </a:solidFill>
              </a:rPr>
              <a:t>We are </a:t>
            </a:r>
            <a:r>
              <a:rPr lang="en-US" dirty="0" smtClean="0">
                <a:solidFill>
                  <a:schemeClr val="tx1"/>
                </a:solidFill>
              </a:rPr>
              <a:t>now </a:t>
            </a:r>
            <a:r>
              <a:rPr lang="en-US" dirty="0">
                <a:solidFill>
                  <a:schemeClr val="tx1"/>
                </a:solidFill>
              </a:rPr>
              <a:t>ready</a:t>
            </a:r>
          </a:p>
        </p:txBody>
      </p:sp>
    </p:spTree>
    <p:extLst>
      <p:ext uri="{BB962C8B-B14F-4D97-AF65-F5344CB8AC3E}">
        <p14:creationId xmlns:p14="http://schemas.microsoft.com/office/powerpoint/2010/main" val="1308086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by Repetition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Can repeat (every letter of) message to improve reliability:</a:t>
                </a:r>
              </a:p>
              <a:p>
                <a:pPr marL="1371600" lvl="3" indent="0">
                  <a:buNone/>
                </a:pPr>
                <a:r>
                  <a:rPr lang="en-US" dirty="0" smtClean="0"/>
                  <a:t>WWW EEE    AAA RRR EEE    NNN OOO WWW …</a:t>
                </a:r>
              </a:p>
              <a:p>
                <a:pPr marL="1371600" lvl="3" indent="0">
                  <a:buNone/>
                </a:pPr>
                <a:endParaRPr lang="en-US" dirty="0" smtClean="0"/>
              </a:p>
              <a:p>
                <a:pPr marL="1371600" lvl="3" indent="0">
                  <a:buNone/>
                </a:pPr>
                <a:r>
                  <a:rPr lang="en-US" dirty="0" smtClean="0"/>
                  <a:t>W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dirty="0" smtClean="0"/>
                  <a:t>W EE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dirty="0" smtClean="0"/>
                  <a:t>     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SS</a:t>
                </a:r>
                <a:r>
                  <a:rPr lang="en-US" dirty="0" smtClean="0"/>
                  <a:t>R EEE     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dirty="0" smtClean="0"/>
                  <a:t>N OO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dirty="0" smtClean="0"/>
                  <a:t> WWW …</a:t>
                </a:r>
              </a:p>
              <a:p>
                <a:r>
                  <a:rPr lang="en-US" dirty="0" smtClean="0"/>
                  <a:t>Elementary Reasoning: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sz="2000" dirty="0" smtClean="0"/>
                  <a:t> repetitions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sz="2000" dirty="0" smtClean="0"/>
                  <a:t> Prob. decoding error; but still +</a:t>
                </a:r>
                <a:r>
                  <a:rPr lang="en-US" sz="2000" dirty="0" err="1" smtClean="0"/>
                  <a:t>ve</a:t>
                </a:r>
                <a:endParaRPr lang="en-US" sz="200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sz="2000" dirty="0" smtClean="0"/>
                  <a:t> length of transmission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sz="2000" dirty="0" smtClean="0"/>
                  <a:t> expected # errors.</a:t>
                </a:r>
              </a:p>
              <a:p>
                <a:pPr lvl="2"/>
                <a:r>
                  <a:rPr lang="en-US" sz="2000" dirty="0" smtClean="0"/>
                  <a:t>Combining above: Rate of repetition coding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 smtClean="0"/>
                  <a:t> as length of transmission increases.</a:t>
                </a:r>
              </a:p>
              <a:p>
                <a:r>
                  <a:rPr lang="en-US" dirty="0"/>
                  <a:t>Belief (pre1940):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Rate </a:t>
                </a:r>
                <a:r>
                  <a:rPr lang="en-US" dirty="0"/>
                  <a:t>of any scheme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as length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161" r="-74" b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450080" y="2560320"/>
            <a:ext cx="10160" cy="3352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4043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Shannon’s Theory [1948]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3855" y="1180310"/>
                <a:ext cx="8229600" cy="3156857"/>
              </a:xfrm>
            </p:spPr>
            <p:txBody>
              <a:bodyPr/>
              <a:lstStyle/>
              <a:p>
                <a:r>
                  <a:rPr lang="en-US" dirty="0" smtClean="0"/>
                  <a:t>Sender “Encodes” before transmitting</a:t>
                </a:r>
              </a:p>
              <a:p>
                <a:r>
                  <a:rPr lang="en-US" dirty="0" smtClean="0"/>
                  <a:t>Receiver “Decodes” after receiving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Encoder/Decoder arbitrary functions.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Rate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Requirement: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error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w. high prob.</a:t>
                </a:r>
              </a:p>
              <a:p>
                <a:r>
                  <a:rPr lang="en-US" dirty="0" smtClean="0"/>
                  <a:t>What are the best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(with highest Rate)?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855" y="1180310"/>
                <a:ext cx="8229600" cy="3156857"/>
              </a:xfrm>
              <a:blipFill rotWithShape="0">
                <a:blip r:embed="rId2"/>
                <a:stretch>
                  <a:fillRect l="-370" t="-1741" r="-963" b="-6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747672" y="2364181"/>
            <a:ext cx="7401966" cy="804794"/>
            <a:chOff x="827315" y="1363388"/>
            <a:chExt cx="7401966" cy="804794"/>
          </a:xfrm>
        </p:grpSpPr>
        <p:sp>
          <p:nvSpPr>
            <p:cNvPr id="7" name="Oval 6"/>
            <p:cNvSpPr/>
            <p:nvPr/>
          </p:nvSpPr>
          <p:spPr>
            <a:xfrm>
              <a:off x="827315" y="1363388"/>
              <a:ext cx="1175838" cy="7715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dirty="0"/>
                <a:t>Alice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233481" y="1386750"/>
              <a:ext cx="531020" cy="753208"/>
              <a:chOff x="5564980" y="1291676"/>
              <a:chExt cx="531020" cy="75320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662612" y="1291676"/>
                <a:ext cx="338137" cy="743920"/>
                <a:chOff x="5662612" y="1291676"/>
                <a:chExt cx="338137" cy="743920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5662612" y="1291676"/>
                  <a:ext cx="100012" cy="743920"/>
                  <a:chOff x="5662612" y="1291676"/>
                  <a:chExt cx="100012" cy="743920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 flipV="1">
                    <a:off x="5662612" y="1291676"/>
                    <a:ext cx="52388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flipH="1" flipV="1">
                    <a:off x="5715000" y="1291676"/>
                    <a:ext cx="47624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5786437" y="1291676"/>
                  <a:ext cx="100012" cy="743920"/>
                  <a:chOff x="5662612" y="1291676"/>
                  <a:chExt cx="100012" cy="743920"/>
                </a:xfrm>
              </p:grpSpPr>
              <p:cxnSp>
                <p:nvCxnSpPr>
                  <p:cNvPr id="17" name="Straight Connector 16"/>
                  <p:cNvCxnSpPr/>
                  <p:nvPr/>
                </p:nvCxnSpPr>
                <p:spPr>
                  <a:xfrm flipV="1">
                    <a:off x="5662612" y="1291676"/>
                    <a:ext cx="52388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 flipH="1" flipV="1">
                    <a:off x="5715000" y="1291676"/>
                    <a:ext cx="47624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5900737" y="1291676"/>
                  <a:ext cx="100012" cy="743920"/>
                  <a:chOff x="5662612" y="1291676"/>
                  <a:chExt cx="100012" cy="743920"/>
                </a:xfrm>
              </p:grpSpPr>
              <p:cxnSp>
                <p:nvCxnSpPr>
                  <p:cNvPr id="15" name="Straight Connector 14"/>
                  <p:cNvCxnSpPr/>
                  <p:nvPr/>
                </p:nvCxnSpPr>
                <p:spPr>
                  <a:xfrm flipV="1">
                    <a:off x="5662612" y="1291676"/>
                    <a:ext cx="52388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 flipH="1" flipV="1">
                    <a:off x="5715000" y="1291676"/>
                    <a:ext cx="47624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0" name="Straight Connector 9"/>
              <p:cNvCxnSpPr/>
              <p:nvPr/>
            </p:nvCxnSpPr>
            <p:spPr>
              <a:xfrm flipV="1">
                <a:off x="6000749" y="1668280"/>
                <a:ext cx="95251" cy="376604"/>
              </a:xfrm>
              <a:prstGeom prst="line">
                <a:avLst/>
              </a:prstGeom>
              <a:ln>
                <a:solidFill>
                  <a:srgbClr val="00080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5564980" y="1663398"/>
                <a:ext cx="90488" cy="371960"/>
              </a:xfrm>
              <a:prstGeom prst="line">
                <a:avLst/>
              </a:prstGeom>
              <a:ln>
                <a:solidFill>
                  <a:srgbClr val="00080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>
              <a:stCxn id="7" idx="6"/>
            </p:cNvCxnSpPr>
            <p:nvPr/>
          </p:nvCxnSpPr>
          <p:spPr>
            <a:xfrm>
              <a:off x="2003153" y="1749150"/>
              <a:ext cx="2235094" cy="14204"/>
            </a:xfrm>
            <a:prstGeom prst="line">
              <a:avLst/>
            </a:prstGeom>
            <a:ln>
              <a:solidFill>
                <a:srgbClr val="00080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764501" y="1770456"/>
              <a:ext cx="2235094" cy="14204"/>
            </a:xfrm>
            <a:prstGeom prst="line">
              <a:avLst/>
            </a:prstGeom>
            <a:ln>
              <a:solidFill>
                <a:srgbClr val="00080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6999595" y="1377592"/>
              <a:ext cx="1229686" cy="7715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dirty="0" smtClean="0"/>
                <a:t>Bob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306940" y="1363388"/>
              <a:ext cx="1449614" cy="767044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rPr>
                <a:t>Encoder     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266841" y="1401138"/>
              <a:ext cx="1449614" cy="767044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r>
                <a:rPr lang="en-US" dirty="0" smtClean="0">
                  <a:solidFill>
                    <a:schemeClr val="tx1"/>
                  </a:solidFill>
                </a:rPr>
                <a:t>De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rPr>
                <a:t>coder     </a:t>
              </a:r>
            </a:p>
          </p:txBody>
        </p:sp>
      </p:grpSp>
      <p:pic>
        <p:nvPicPr>
          <p:cNvPr id="27" name="Picture 2" descr="C:\Users\Madhu\Desktop\Shann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16" y="178747"/>
            <a:ext cx="1490784" cy="181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499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Shannon’s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every bit is flipped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Rate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/>
                  <a:t>can be achieved.</a:t>
                </a:r>
              </a:p>
              <a:p>
                <a:pPr marL="914400" lvl="2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≜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This is best possible.</a:t>
                </a:r>
              </a:p>
              <a:p>
                <a:pPr lvl="1"/>
                <a:r>
                  <a:rPr lang="en-US" dirty="0" smtClean="0"/>
                  <a:t>Examples: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𝑅𝑎𝑡𝑒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𝑅𝑎𝑡𝑒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2"/>
                <a:r>
                  <a:rPr lang="en-US" dirty="0" smtClean="0"/>
                  <a:t>Monotone decreasing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2"/>
                <a:r>
                  <a:rPr lang="en-US" dirty="0" smtClean="0"/>
                  <a:t>Positive rate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4999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/>
                  <a:t>; even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CRM Colloquium: Communication Theories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945313" y="1504060"/>
            <a:ext cx="2070500" cy="914400"/>
            <a:chOff x="6945313" y="1504060"/>
            <a:chExt cx="2070500" cy="914400"/>
          </a:xfrm>
        </p:grpSpPr>
        <p:sp>
          <p:nvSpPr>
            <p:cNvPr id="8" name="Oval 7"/>
            <p:cNvSpPr/>
            <p:nvPr/>
          </p:nvSpPr>
          <p:spPr bwMode="auto">
            <a:xfrm>
              <a:off x="6945313" y="1504060"/>
              <a:ext cx="2070500" cy="914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43804" y="1576539"/>
              <a:ext cx="134299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Creative </a:t>
              </a:r>
            </a:p>
            <a:p>
              <a:pPr>
                <a:buNone/>
              </a:pPr>
              <a:r>
                <a:rPr lang="en-US" dirty="0" smtClean="0"/>
                <a:t>solution!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45313" y="3063229"/>
            <a:ext cx="2070500" cy="914400"/>
            <a:chOff x="6945313" y="1504060"/>
            <a:chExt cx="2070500" cy="914400"/>
          </a:xfrm>
        </p:grpSpPr>
        <p:sp>
          <p:nvSpPr>
            <p:cNvPr id="12" name="Oval 11"/>
            <p:cNvSpPr/>
            <p:nvPr/>
          </p:nvSpPr>
          <p:spPr bwMode="auto">
            <a:xfrm>
              <a:off x="6945313" y="1504060"/>
              <a:ext cx="2070500" cy="91440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20340" y="1761205"/>
              <a:ext cx="9204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Limit!</a:t>
              </a:r>
              <a:endParaRPr lang="en-US" dirty="0"/>
            </a:p>
          </p:txBody>
        </p:sp>
      </p:grpSp>
      <p:cxnSp>
        <p:nvCxnSpPr>
          <p:cNvPr id="15" name="Straight Arrow Connector 14"/>
          <p:cNvCxnSpPr>
            <a:stCxn id="8" idx="2"/>
          </p:cNvCxnSpPr>
          <p:nvPr/>
        </p:nvCxnSpPr>
        <p:spPr bwMode="auto">
          <a:xfrm flipH="1">
            <a:off x="6444762" y="1961260"/>
            <a:ext cx="500551" cy="746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12" idx="2"/>
          </p:cNvCxnSpPr>
          <p:nvPr/>
        </p:nvCxnSpPr>
        <p:spPr bwMode="auto">
          <a:xfrm flipH="1" flipV="1">
            <a:off x="4571206" y="3226777"/>
            <a:ext cx="2374107" cy="2936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543" y="3959552"/>
            <a:ext cx="1991763" cy="15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69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Shannon’s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Far-reaching architecture: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Profound analysis: </a:t>
            </a:r>
          </a:p>
          <a:p>
            <a:pPr lvl="1"/>
            <a:r>
              <a:rPr lang="en-US" dirty="0" smtClean="0"/>
              <a:t>Independent discovery of probabilistic method?</a:t>
            </a:r>
          </a:p>
          <a:p>
            <a:r>
              <a:rPr lang="en-US" dirty="0" smtClean="0"/>
              <a:t>Deep Mathematical Discoveries:</a:t>
            </a:r>
          </a:p>
          <a:p>
            <a:pPr lvl="1"/>
            <a:r>
              <a:rPr lang="en-US" dirty="0" smtClean="0"/>
              <a:t>Entropy, Information</a:t>
            </a:r>
          </a:p>
          <a:p>
            <a:r>
              <a:rPr lang="en-US" dirty="0" smtClean="0"/>
              <a:t>Initial theory: highly non-constructive.</a:t>
            </a:r>
          </a:p>
          <a:p>
            <a:pPr lvl="1"/>
            <a:r>
              <a:rPr lang="en-US" dirty="0" smtClean="0"/>
              <a:t>’50s-now: Constructive, algorithmic </a:t>
            </a:r>
            <a:r>
              <a:rPr lang="en-US" dirty="0" smtClean="0"/>
              <a:t>…</a:t>
            </a:r>
          </a:p>
          <a:p>
            <a:pPr lvl="2"/>
            <a:r>
              <a:rPr lang="en-US" sz="1800" dirty="0" smtClean="0"/>
              <a:t>Modern Tools: Algebra, Algebraic-geometry, Graph theory, Information theory, Algorithms,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9,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CRM Colloquium: Communication Theories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70223" y="2004953"/>
            <a:ext cx="7401966" cy="804794"/>
            <a:chOff x="827315" y="1363388"/>
            <a:chExt cx="7401966" cy="804794"/>
          </a:xfrm>
        </p:grpSpPr>
        <p:sp>
          <p:nvSpPr>
            <p:cNvPr id="9" name="Oval 8"/>
            <p:cNvSpPr/>
            <p:nvPr/>
          </p:nvSpPr>
          <p:spPr>
            <a:xfrm>
              <a:off x="827315" y="1363388"/>
              <a:ext cx="1175838" cy="7715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dirty="0"/>
                <a:t>Alice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233481" y="1386750"/>
              <a:ext cx="531020" cy="753208"/>
              <a:chOff x="5564980" y="1291676"/>
              <a:chExt cx="531020" cy="75320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662612" y="1291676"/>
                <a:ext cx="338137" cy="743920"/>
                <a:chOff x="5662612" y="1291676"/>
                <a:chExt cx="338137" cy="743920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5662612" y="1291676"/>
                  <a:ext cx="100012" cy="743920"/>
                  <a:chOff x="5662612" y="1291676"/>
                  <a:chExt cx="100012" cy="743920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 flipV="1">
                    <a:off x="5662612" y="1291676"/>
                    <a:ext cx="52388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flipH="1" flipV="1">
                    <a:off x="5715000" y="1291676"/>
                    <a:ext cx="47624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5786437" y="1291676"/>
                  <a:ext cx="100012" cy="743920"/>
                  <a:chOff x="5662612" y="1291676"/>
                  <a:chExt cx="100012" cy="743920"/>
                </a:xfrm>
              </p:grpSpPr>
              <p:cxnSp>
                <p:nvCxnSpPr>
                  <p:cNvPr id="24" name="Straight Connector 23"/>
                  <p:cNvCxnSpPr/>
                  <p:nvPr/>
                </p:nvCxnSpPr>
                <p:spPr>
                  <a:xfrm flipV="1">
                    <a:off x="5662612" y="1291676"/>
                    <a:ext cx="52388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flipH="1" flipV="1">
                    <a:off x="5715000" y="1291676"/>
                    <a:ext cx="47624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5900737" y="1291676"/>
                  <a:ext cx="100012" cy="743920"/>
                  <a:chOff x="5662612" y="1291676"/>
                  <a:chExt cx="100012" cy="743920"/>
                </a:xfrm>
              </p:grpSpPr>
              <p:cxnSp>
                <p:nvCxnSpPr>
                  <p:cNvPr id="22" name="Straight Connector 21"/>
                  <p:cNvCxnSpPr/>
                  <p:nvPr/>
                </p:nvCxnSpPr>
                <p:spPr>
                  <a:xfrm flipV="1">
                    <a:off x="5662612" y="1291676"/>
                    <a:ext cx="52388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H="1" flipV="1">
                    <a:off x="5715000" y="1291676"/>
                    <a:ext cx="47624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7" name="Straight Connector 16"/>
              <p:cNvCxnSpPr/>
              <p:nvPr/>
            </p:nvCxnSpPr>
            <p:spPr>
              <a:xfrm flipV="1">
                <a:off x="6000749" y="1668280"/>
                <a:ext cx="95251" cy="376604"/>
              </a:xfrm>
              <a:prstGeom prst="line">
                <a:avLst/>
              </a:prstGeom>
              <a:ln>
                <a:solidFill>
                  <a:srgbClr val="00080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5564980" y="1663398"/>
                <a:ext cx="90488" cy="371960"/>
              </a:xfrm>
              <a:prstGeom prst="line">
                <a:avLst/>
              </a:prstGeom>
              <a:ln>
                <a:solidFill>
                  <a:srgbClr val="00080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>
              <a:stCxn id="9" idx="6"/>
            </p:cNvCxnSpPr>
            <p:nvPr/>
          </p:nvCxnSpPr>
          <p:spPr>
            <a:xfrm>
              <a:off x="2003153" y="1749150"/>
              <a:ext cx="2235094" cy="14204"/>
            </a:xfrm>
            <a:prstGeom prst="line">
              <a:avLst/>
            </a:prstGeom>
            <a:ln>
              <a:solidFill>
                <a:srgbClr val="00080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764501" y="1770456"/>
              <a:ext cx="2235094" cy="14204"/>
            </a:xfrm>
            <a:prstGeom prst="line">
              <a:avLst/>
            </a:prstGeom>
            <a:ln>
              <a:solidFill>
                <a:srgbClr val="00080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6999595" y="1377592"/>
              <a:ext cx="1229686" cy="7715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dirty="0" smtClean="0"/>
                <a:t>Bob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306940" y="1363388"/>
              <a:ext cx="1449614" cy="767044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rPr>
                <a:t>Encoder     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266841" y="1401138"/>
              <a:ext cx="1449614" cy="767044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r>
                <a:rPr lang="en-US" dirty="0" smtClean="0">
                  <a:solidFill>
                    <a:schemeClr val="tx1"/>
                  </a:solidFill>
                </a:rPr>
                <a:t>De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rPr>
                <a:t>coder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7328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TEX2PSBATCH" val="latex --interaction=nonstopmode $(base).tex; dvips -D $(res) -E -o $(base).ps $(base).dvi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348"/>
  <p:tag name="DEFAULTHEIGHT" val="278"/>
  <p:tag name="DEFAULTMAGNIFICATION" val="2"/>
  <p:tag name="PREAMBLE" val="\documentclass{article}&#10;\pagestyle{empty}&#10;\usepackage{xspace,amssymb,amsfonts,amsmath}&#10;\usepackage{color}&#10;\usepackage{TeX4PPT}&#10;\color[rgb]{0,0,0}&#10;\usepackage{amsfonts}&#10;\newcommand{\F}{{\mathbb F}}&#10;\newcommand{\Z}{{\mathbb Z}}&#10;\newcommand{\mm}[1]{{\color[rgb]{0,0.5,0}$#1$}}&#10;"/>
  <p:tag name="MAGPC" val="260"/>
  <p:tag name="FONTSIZE" val="20"/>
</p:tagLst>
</file>

<file path=ppt/theme/theme1.xml><?xml version="1.0" encoding="utf-8"?>
<a:theme xmlns:a="http://schemas.openxmlformats.org/drawingml/2006/main" name="Textured">
  <a:themeElements>
    <a:clrScheme name="Textured 13">
      <a:dk1>
        <a:srgbClr val="003366"/>
      </a:dk1>
      <a:lt1>
        <a:srgbClr val="FFFF4F"/>
      </a:lt1>
      <a:dk2>
        <a:srgbClr val="000520"/>
      </a:dk2>
      <a:lt2>
        <a:srgbClr val="E5FFFF"/>
      </a:lt2>
      <a:accent1>
        <a:srgbClr val="179901"/>
      </a:accent1>
      <a:accent2>
        <a:srgbClr val="66FF33"/>
      </a:accent2>
      <a:accent3>
        <a:srgbClr val="AAAAAB"/>
      </a:accent3>
      <a:accent4>
        <a:srgbClr val="DADA42"/>
      </a:accent4>
      <a:accent5>
        <a:srgbClr val="ABCAAA"/>
      </a:accent5>
      <a:accent6>
        <a:srgbClr val="5CE72D"/>
      </a:accent6>
      <a:hlink>
        <a:srgbClr val="00CCFF"/>
      </a:hlink>
      <a:folHlink>
        <a:srgbClr val="FFCC00"/>
      </a:folHlink>
    </a:clrScheme>
    <a:fontScheme name="Texture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AD2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179901"/>
        </a:accent1>
        <a:accent2>
          <a:srgbClr val="FFFF00"/>
        </a:accent2>
        <a:accent3>
          <a:srgbClr val="AAAAD2"/>
        </a:accent3>
        <a:accent4>
          <a:srgbClr val="DADADA"/>
        </a:accent4>
        <a:accent5>
          <a:srgbClr val="ABCAAA"/>
        </a:accent5>
        <a:accent6>
          <a:srgbClr val="E7E700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1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FBA1FB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E391E3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2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3">
        <a:dk1>
          <a:srgbClr val="003366"/>
        </a:dk1>
        <a:lt1>
          <a:srgbClr val="FFFF4F"/>
        </a:lt1>
        <a:dk2>
          <a:srgbClr val="000520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AB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55421</TotalTime>
  <Words>3009</Words>
  <Application>Microsoft Office PowerPoint</Application>
  <PresentationFormat>On-screen Show (4:3)</PresentationFormat>
  <Paragraphs>424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Verdana</vt:lpstr>
      <vt:lpstr>Tahoma</vt:lpstr>
      <vt:lpstr>Cambria Math</vt:lpstr>
      <vt:lpstr>Arial</vt:lpstr>
      <vt:lpstr>Wingdings</vt:lpstr>
      <vt:lpstr>Textured</vt:lpstr>
      <vt:lpstr>Custom Design</vt:lpstr>
      <vt:lpstr>1_Custom Design</vt:lpstr>
      <vt:lpstr>2_Custom Design</vt:lpstr>
      <vt:lpstr>3_Custom Design</vt:lpstr>
      <vt:lpstr>PowerPoint Presentation</vt:lpstr>
      <vt:lpstr>Communication = What?</vt:lpstr>
      <vt:lpstr>Theory = Why?</vt:lpstr>
      <vt:lpstr>Old? New?</vt:lpstr>
      <vt:lpstr>Reliable Communication?</vt:lpstr>
      <vt:lpstr>Reliability by Repetition</vt:lpstr>
      <vt:lpstr>Shannon’s Theory [1948]</vt:lpstr>
      <vt:lpstr>Shannon’s Theorem</vt:lpstr>
      <vt:lpstr>Shannon’s contributions</vt:lpstr>
      <vt:lpstr>Aside: “Series of approx. to English”</vt:lpstr>
      <vt:lpstr>Modern Theories:</vt:lpstr>
      <vt:lpstr>Interaction + Errors: Schulman ‘92 </vt:lpstr>
      <vt:lpstr>Interactive Coding Schemes</vt:lpstr>
      <vt:lpstr>Modern Theories:</vt:lpstr>
      <vt:lpstr>Communication Complexity: Yao               </vt:lpstr>
      <vt:lpstr>Some short protocols!</vt:lpstr>
      <vt:lpstr>Aside: Easy CC Problems [Ghazi,Kamath,S’15]</vt:lpstr>
      <vt:lpstr>Application to Buying Air Tickets?</vt:lpstr>
      <vt:lpstr>Communication vs. Computation</vt:lpstr>
      <vt:lpstr>PowerPoint Presentation</vt:lpstr>
      <vt:lpstr>Semantic/Goal-oriented Communication </vt:lpstr>
      <vt:lpstr>Context in communication</vt:lpstr>
      <vt:lpstr>Communication with Uncertainty</vt:lpstr>
      <vt:lpstr>Communication with Uncertainty - II</vt:lpstr>
      <vt:lpstr>Compression as a proxy for language</vt:lpstr>
      <vt:lpstr>Conclusions</vt:lpstr>
      <vt:lpstr>Afterthought: Lens of Communication</vt:lpstr>
      <vt:lpstr>Thank You!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Madhu</dc:creator>
  <cp:lastModifiedBy>Madhu Sudan</cp:lastModifiedBy>
  <cp:revision>1860</cp:revision>
  <cp:lastPrinted>2001-06-13T20:26:27Z</cp:lastPrinted>
  <dcterms:created xsi:type="dcterms:W3CDTF">2001-06-13T15:36:44Z</dcterms:created>
  <dcterms:modified xsi:type="dcterms:W3CDTF">2024-05-09T13:07:30Z</dcterms:modified>
</cp:coreProperties>
</file>