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30"/>
  </p:notesMasterIdLst>
  <p:handoutMasterIdLst>
    <p:handoutMasterId r:id="rId31"/>
  </p:handoutMasterIdLst>
  <p:sldIdLst>
    <p:sldId id="943" r:id="rId6"/>
    <p:sldId id="1067" r:id="rId7"/>
    <p:sldId id="1068" r:id="rId8"/>
    <p:sldId id="1069" r:id="rId9"/>
    <p:sldId id="1075" r:id="rId10"/>
    <p:sldId id="1076" r:id="rId11"/>
    <p:sldId id="1077" r:id="rId12"/>
    <p:sldId id="1086" r:id="rId13"/>
    <p:sldId id="1087" r:id="rId14"/>
    <p:sldId id="1070" r:id="rId15"/>
    <p:sldId id="1073" r:id="rId16"/>
    <p:sldId id="1074" r:id="rId17"/>
    <p:sldId id="1088" r:id="rId18"/>
    <p:sldId id="1079" r:id="rId19"/>
    <p:sldId id="1071" r:id="rId20"/>
    <p:sldId id="1082" r:id="rId21"/>
    <p:sldId id="1081" r:id="rId22"/>
    <p:sldId id="1090" r:id="rId23"/>
    <p:sldId id="1091" r:id="rId24"/>
    <p:sldId id="1089" r:id="rId25"/>
    <p:sldId id="1083" r:id="rId26"/>
    <p:sldId id="1084" r:id="rId27"/>
    <p:sldId id="1085" r:id="rId28"/>
    <p:sldId id="992" r:id="rId29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4EE00"/>
    <a:srgbClr val="A50021"/>
    <a:srgbClr val="FF0066"/>
    <a:srgbClr val="FFFF00"/>
    <a:srgbClr val="CC00CC"/>
    <a:srgbClr val="FF7C80"/>
    <a:srgbClr val="FF5050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90" autoAdjust="0"/>
    <p:restoredTop sz="98110" autoAdjust="0"/>
  </p:normalViewPr>
  <p:slideViewPr>
    <p:cSldViewPr snapToGrid="0">
      <p:cViewPr varScale="1">
        <p:scale>
          <a:sx n="138" d="100"/>
          <a:sy n="138" d="100"/>
        </p:scale>
        <p:origin x="514" y="96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245225"/>
            <a:ext cx="2003367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>
                <a:lvl1pPr>
                  <a:defRPr dirty="0" smtClean="0"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Sparsification @ IAS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6443" y="6244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24</a:t>
            </a: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Grp="1" noChangeArrowheads="1"/>
              </p:cNvSpPr>
              <p:nvPr>
                <p:ph type="ftr" sz="quarter" idx="11"/>
              </p:nvPr>
            </p:nvSpPr>
            <p:spPr>
              <a:ln/>
            </p:spPr>
            <p:txBody>
              <a:bodyPr/>
              <a:lstStyle>
                <a:lvl1pPr>
                  <a:defRPr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Sparsification @ IAS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26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April 15, 2024</a:t>
            </a:r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Sparsification @ IAS</a:t>
            </a:r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6ECB-C7B6-464E-84A6-5182CCAD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202145C3-7E35-425F-B4DB-FCFF145753D5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Sparsification @ IAS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202145C3-7E35-425F-B4DB-FCFF14575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0F45-C19C-499F-B7E7-EC61E696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6BDCF9A-A676-4B0A-8606-FB961D64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97" y="5590016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effectLst/>
              </a:rPr>
              <a:t>Joint work with 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effectLst/>
              </a:rPr>
              <a:t>Sanjeev </a:t>
            </a:r>
            <a:r>
              <a:rPr lang="en-US" sz="1600" b="1" dirty="0" err="1">
                <a:solidFill>
                  <a:srgbClr val="0070C0"/>
                </a:solidFill>
                <a:effectLst/>
              </a:rPr>
              <a:t>Khanna@Penn</a:t>
            </a:r>
            <a:r>
              <a:rPr lang="en-US" sz="1600" b="1" dirty="0">
                <a:solidFill>
                  <a:srgbClr val="0070C0"/>
                </a:solidFill>
                <a:effectLst/>
              </a:rPr>
              <a:t> and Aaron (Louie) </a:t>
            </a:r>
            <a:r>
              <a:rPr lang="en-US" sz="1600" b="1" dirty="0" err="1">
                <a:solidFill>
                  <a:srgbClr val="0070C0"/>
                </a:solidFill>
                <a:effectLst/>
              </a:rPr>
              <a:t>Putterman@Harvard</a:t>
            </a:r>
            <a:endParaRPr lang="en-US" sz="16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DE413D75-8639-4939-AB8A-61008432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6BDCF9A-A676-4B0A-8606-FB961D64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21" y="1937864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A50021"/>
                </a:solidFill>
                <a:effectLst/>
              </a:rPr>
              <a:t>Sparsification</a:t>
            </a:r>
            <a:r>
              <a:rPr lang="en-US" sz="2800" b="1" dirty="0">
                <a:solidFill>
                  <a:srgbClr val="A50021"/>
                </a:solidFill>
                <a:effectLst/>
              </a:rPr>
              <a:t>: Graphs, Codes, CSPs</a:t>
            </a:r>
          </a:p>
        </p:txBody>
      </p:sp>
    </p:spTree>
    <p:extLst>
      <p:ext uri="{BB962C8B-B14F-4D97-AF65-F5344CB8AC3E}">
        <p14:creationId xmlns:p14="http://schemas.microsoft.com/office/powerpoint/2010/main" val="5564192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 random sample not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Pick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constraints uniformly at random</a:t>
                </a:r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.(#"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𝑠𝑎𝑚𝑝𝑙𝑒𝑑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𝑠𝑎𝑡𝑖𝑠𝑓𝑖𝑒𝑑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"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𝑐𝑜𝑛𝑠𝑡𝑟𝑎𝑖𝑛𝑡𝑠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Gives additive (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/>
                  <a:t>) approximation;</a:t>
                </a:r>
              </a:p>
              <a:p>
                <a:r>
                  <a:rPr lang="en-US" dirty="0"/>
                  <a:t>… but not multiplicative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approximation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16" y="4074072"/>
            <a:ext cx="2872301" cy="11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Karger’s cut counting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/>
                  <a:t>edges</a:t>
                </a:r>
              </a:p>
              <a:p>
                <a:r>
                  <a:rPr lang="en-US" dirty="0"/>
                  <a:t>Contract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 random edges (</a:t>
                </a:r>
                <a:r>
                  <a:rPr lang="en-US" sz="2000" dirty="0"/>
                  <a:t>till #vertices = 2)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edge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crosses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edge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crosses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err="1"/>
                  <a:t>Pr</a:t>
                </a:r>
                <a:r>
                  <a:rPr lang="en-US" dirty="0"/>
                  <a:t>[S final cut]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dirty="0"/>
                  <a:t> {cuts w.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/>
                  <a:t>edges}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52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</a:t>
            </a:r>
            <a:r>
              <a:rPr lang="en-US" dirty="0" err="1"/>
              <a:t>Sparsifiers</a:t>
            </a:r>
            <a:r>
              <a:rPr lang="en-US" dirty="0"/>
              <a:t> from c.c.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</p:spPr>
            <p:txBody>
              <a:bodyPr/>
              <a:lstStyle/>
              <a:p>
                <a:r>
                  <a:rPr lang="en-US" dirty="0"/>
                  <a:t>[K]: Sample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edges …</a:t>
                </a:r>
              </a:p>
              <a:p>
                <a:pPr lvl="1"/>
                <a:r>
                  <a:rPr lang="en-US" sz="2000" dirty="0" err="1"/>
                  <a:t>Pr</a:t>
                </a:r>
                <a:r>
                  <a:rPr lang="en-US" sz="2000" dirty="0"/>
                  <a:t> [cut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not sampled well]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 err="1"/>
                  <a:t>Pr</a:t>
                </a:r>
                <a:r>
                  <a:rPr lang="en-US" sz="2000" dirty="0"/>
                  <a:t> [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/>
                  <a:t> cut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not sampled well]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Now union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r>
                  <a:rPr lang="en-US" dirty="0"/>
                  <a:t>[BK] Define strength of edges ; sample edges </a:t>
                </a:r>
                <a:r>
                  <a:rPr lang="en-US" dirty="0" err="1"/>
                  <a:t>w.p</a:t>
                </a:r>
                <a:r>
                  <a:rPr lang="en-US" dirty="0"/>
                  <a:t>. prop. to strength …</a:t>
                </a:r>
              </a:p>
              <a:p>
                <a:r>
                  <a:rPr lang="en-US" dirty="0"/>
                  <a:t>[Our simpler proof (loses log factors)]: </a:t>
                </a:r>
              </a:p>
              <a:p>
                <a:pPr lvl="1"/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be union of cuts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be c.c.s of the rest;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>
                    <a:solidFill>
                      <a:schemeClr val="tx2">
                        <a:lumMod val="25000"/>
                      </a:schemeClr>
                    </a:solidFill>
                  </a:rPr>
                  <a:t> 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𝑐𝑢𝑡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>
                    <a:solidFill>
                      <a:schemeClr val="tx2">
                        <a:lumMod val="25000"/>
                      </a:schemeClr>
                    </a:solidFill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/>
                  <a:t> better in all!</a:t>
                </a:r>
              </a:p>
              <a:p>
                <a:pPr lvl="1"/>
                <a:r>
                  <a:rPr lang="en-US" sz="2000" dirty="0" err="1"/>
                  <a:t>Recurse+weight</a:t>
                </a:r>
                <a:r>
                  <a:rPr lang="en-US" sz="2000" dirty="0"/>
                  <a:t> appropriately (by </a:t>
                </a:r>
                <a:r>
                  <a:rPr lang="en-US" sz="2000" dirty="0" err="1"/>
                  <a:t>mincut</a:t>
                </a:r>
                <a:r>
                  <a:rPr lang="en-US" sz="2000" dirty="0"/>
                  <a:t>)!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  <a:blipFill>
                <a:blip r:embed="rId2"/>
                <a:stretch>
                  <a:fillRect l="-370" b="-1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97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28" y="2706511"/>
            <a:ext cx="4202113" cy="609600"/>
          </a:xfrm>
        </p:spPr>
        <p:txBody>
          <a:bodyPr/>
          <a:lstStyle/>
          <a:p>
            <a:r>
              <a:rPr lang="en-US" dirty="0"/>
              <a:t>Code </a:t>
            </a:r>
            <a:r>
              <a:rPr lang="en-US" dirty="0" err="1"/>
              <a:t>Sparsification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Sparsification @ IAS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950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</a:t>
            </a:r>
            <a:r>
              <a:rPr lang="en-US" dirty="0" err="1"/>
              <a:t>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an analog of cut counting bound …</a:t>
                </a:r>
              </a:p>
              <a:p>
                <a:pPr lvl="1"/>
                <a:r>
                  <a:rPr lang="en-US" dirty="0"/>
                  <a:t>“In every 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min </a:t>
                </a:r>
                <a:r>
                  <a:rPr lang="en-US" dirty="0" err="1"/>
                  <a:t>dist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#{</a:t>
                </a:r>
                <a:r>
                  <a:rPr lang="en-US" dirty="0" err="1"/>
                  <a:t>codewords</a:t>
                </a:r>
                <a:r>
                  <a:rPr lang="en-US" dirty="0"/>
                  <a:t> of </a:t>
                </a:r>
                <a:r>
                  <a:rPr lang="en-US" dirty="0" err="1"/>
                  <a:t>wt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” ?</a:t>
                </a:r>
              </a:p>
              <a:p>
                <a:r>
                  <a:rPr lang="en-US" dirty="0"/>
                  <a:t>Patently false: Asymptotically good code has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, </a:t>
                </a:r>
                <a:r>
                  <a:rPr lang="en-US" dirty="0"/>
                  <a:t>and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words 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   (Aside: Hypergraph cut counting bound also fails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    similarly!! Obstacle to prior work.)</a:t>
                </a:r>
                <a:endParaRPr lang="en-US" dirty="0"/>
              </a:p>
              <a:p>
                <a:r>
                  <a:rPr lang="en-US" dirty="0"/>
                  <a:t>But asymptotically good code is already </a:t>
                </a:r>
                <a:r>
                  <a:rPr lang="en-US" dirty="0" err="1"/>
                  <a:t>sparsified</a:t>
                </a:r>
                <a:r>
                  <a:rPr lang="en-US" dirty="0"/>
                  <a:t>! So not obstacle to </a:t>
                </a:r>
                <a:r>
                  <a:rPr lang="en-US" dirty="0" err="1"/>
                  <a:t>sparsification</a:t>
                </a:r>
                <a:r>
                  <a:rPr lang="en-US"/>
                  <a:t>. </a:t>
                </a:r>
                <a:endParaRPr lang="en-US" dirty="0"/>
              </a:p>
              <a:p>
                <a:r>
                  <a:rPr lang="en-US" dirty="0"/>
                  <a:t>Needs a modified “cut counting bound”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13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counting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Informally, every code has a good </a:t>
                </a:r>
                <a:r>
                  <a:rPr lang="en-US" dirty="0" err="1"/>
                  <a:t>subcode</a:t>
                </a:r>
                <a:r>
                  <a:rPr lang="en-US" dirty="0"/>
                  <a:t> supported on few coordinates, or satisfies </a:t>
                </a:r>
                <a:r>
                  <a:rPr lang="en-US" dirty="0" err="1"/>
                  <a:t>Karger</a:t>
                </a:r>
                <a:r>
                  <a:rPr lang="en-US" dirty="0"/>
                  <a:t>-style counting bound.</a:t>
                </a:r>
              </a:p>
              <a:p>
                <a:endParaRPr lang="en-US" dirty="0"/>
              </a:p>
              <a:p>
                <a:r>
                  <a:rPr lang="en-US" dirty="0"/>
                  <a:t>Lemma: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we have: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#{</a:t>
                </a:r>
                <a:r>
                  <a:rPr lang="en-US" dirty="0" err="1">
                    <a:solidFill>
                      <a:schemeClr val="tx2">
                        <a:lumMod val="25000"/>
                      </a:schemeClr>
                    </a:solidFill>
                  </a:rPr>
                  <a:t>codewords</a:t>
                </a: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of </a:t>
                </a:r>
                <a:r>
                  <a:rPr lang="en-US" dirty="0" err="1">
                    <a:solidFill>
                      <a:schemeClr val="tx2">
                        <a:lumMod val="25000"/>
                      </a:schemeClr>
                    </a:solidFill>
                  </a:rPr>
                  <a:t>wt</a:t>
                </a: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OR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supp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dim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r>
                  <a:rPr lang="en-US" dirty="0"/>
                  <a:t>Corollary: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dim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#{</a:t>
                </a:r>
                <a:r>
                  <a:rPr lang="en-US" dirty="0" err="1">
                    <a:solidFill>
                      <a:schemeClr val="tx2">
                        <a:lumMod val="25000"/>
                      </a:schemeClr>
                    </a:solidFill>
                  </a:rPr>
                  <a:t>codewords</a:t>
                </a: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of </a:t>
                </a:r>
                <a:r>
                  <a:rPr lang="en-US" dirty="0" err="1">
                    <a:solidFill>
                      <a:schemeClr val="tx2">
                        <a:lumMod val="25000"/>
                      </a:schemeClr>
                    </a:solidFill>
                  </a:rPr>
                  <a:t>wt</a:t>
                </a: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}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85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Code Counting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Sparsification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Sparsify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Apply Corollary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Sparsify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Sparsify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QED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693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Code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Contract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supp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stop “Case 2”;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Pick random </a:t>
                </a:r>
                <a:r>
                  <a:rPr lang="en-US" dirty="0" err="1"/>
                  <a:t>coord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s.t.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lvl="2"/>
                <a:r>
                  <a:rPr lang="en-US" dirty="0"/>
                  <a:t>Contract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Else, output “Case 1” + random </a:t>
                </a:r>
                <a:r>
                  <a:rPr lang="en-US" dirty="0" err="1"/>
                  <a:t>codeword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:r>
                  <a:rPr lang="en-US" dirty="0"/>
                  <a:t>ix word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err="1"/>
                  <a:t>Pr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survives and output at end]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b="-4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8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B372-3C86-7440-BC01-5D3D89D0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Efficient </a:t>
            </a:r>
            <a:r>
              <a:rPr lang="en-US" dirty="0" err="1"/>
              <a:t>Sparsification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133E-3AD9-6154-99A4-E3FA2977E8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Bottleneck problem: Find subcode of moderately high dimension with small support. </a:t>
                </a:r>
              </a:p>
              <a:p>
                <a:pPr lvl="1"/>
                <a:r>
                  <a:rPr lang="en-US" sz="2000" dirty="0"/>
                  <a:t>Graph-theoretic setting: Solved using min-cut.</a:t>
                </a:r>
              </a:p>
              <a:p>
                <a:pPr lvl="1"/>
                <a:r>
                  <a:rPr lang="en-US" sz="2000" dirty="0"/>
                  <a:t>Analogous problem: Min weight codeword (hard). </a:t>
                </a:r>
              </a:p>
              <a:p>
                <a:r>
                  <a:rPr lang="en-US" dirty="0"/>
                  <a:t>Weaker problem suffices: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r>
                  <a:rPr lang="en-US" dirty="0"/>
                  <a:t> coordinates that include support of subcode.</a:t>
                </a:r>
              </a:p>
              <a:p>
                <a:pPr lvl="1"/>
                <a:r>
                  <a:rPr lang="en-US" sz="2000" dirty="0" err="1"/>
                  <a:t>Sp’l</a:t>
                </a:r>
                <a:r>
                  <a:rPr lang="en-US" sz="2000" dirty="0"/>
                  <a:t> case: Must include support of weight d codeword.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133E-3AD9-6154-99A4-E3FA2977E8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C5E55-5E17-E518-1ED8-9FEDBCB7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9458E-BDAC-B672-0752-11FFCE58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2C8BB-FD11-CF54-F638-58F6A101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875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B372-3C86-7440-BC01-5D3D89D0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Efficient </a:t>
            </a:r>
            <a:r>
              <a:rPr lang="en-US" dirty="0" err="1"/>
              <a:t>Sparsification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133E-3AD9-6154-99A4-E3FA2977E8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Bottleneck problem: Find subcode of moderately high dimension with small support. </a:t>
                </a:r>
              </a:p>
              <a:p>
                <a:pPr lvl="1"/>
                <a:r>
                  <a:rPr lang="en-US" sz="2000" dirty="0"/>
                  <a:t>Graph-theoretic setting: Solved using min-cut.</a:t>
                </a:r>
              </a:p>
              <a:p>
                <a:pPr lvl="1"/>
                <a:r>
                  <a:rPr lang="en-US" sz="2000" dirty="0"/>
                  <a:t>Analogous problem: Min weight codeword (hard). </a:t>
                </a:r>
              </a:p>
              <a:p>
                <a:r>
                  <a:rPr lang="en-US" dirty="0"/>
                  <a:t>Weaker problem suffices: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r>
                  <a:rPr lang="en-US" dirty="0"/>
                  <a:t> coordinates that include support of subcode.</a:t>
                </a:r>
              </a:p>
              <a:p>
                <a:pPr lvl="1"/>
                <a:r>
                  <a:rPr lang="en-US" sz="2000" dirty="0" err="1"/>
                  <a:t>Sp’l</a:t>
                </a:r>
                <a:r>
                  <a:rPr lang="en-US" sz="2000" dirty="0"/>
                  <a:t> case: Must include support of weight d codeword. </a:t>
                </a:r>
              </a:p>
              <a:p>
                <a:pPr lvl="1"/>
                <a:r>
                  <a:rPr lang="en-US" sz="2000" dirty="0"/>
                  <a:t>Algorithm: </a:t>
                </a:r>
              </a:p>
              <a:p>
                <a:pPr lvl="2"/>
                <a:r>
                  <a:rPr lang="en-US" sz="20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maximal rank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lvl="2"/>
                <a:r>
                  <a:rPr lang="en-US" sz="20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133E-3AD9-6154-99A4-E3FA2977E8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C5E55-5E17-E518-1ED8-9FEDBCB7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9458E-BDAC-B672-0752-11FFCE58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2C8BB-FD11-CF54-F638-58F6A101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420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598877" cy="4724400"/>
              </a:xfrm>
            </p:spPr>
            <p:txBody>
              <a:bodyPr/>
              <a:lstStyle/>
              <a:p>
                <a:r>
                  <a:rPr lang="en-US" dirty="0"/>
                  <a:t>Lossy 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Sparsification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Compression</a:t>
                </a:r>
              </a:p>
              <a:p>
                <a:endParaRPr lang="en-US" dirty="0"/>
              </a:p>
              <a:p>
                <a:r>
                  <a:rPr lang="en-US" dirty="0"/>
                  <a:t>Compression: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𝐶𝑜𝑚𝑝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Noisy compression: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lvl="1"/>
                <a:r>
                  <a:rPr lang="en-US" dirty="0"/>
                  <a:t>Preserves most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b="0" dirty="0"/>
                  <a:t>queries </a:t>
                </a:r>
              </a:p>
              <a:p>
                <a:endParaRPr lang="en-US" b="0" dirty="0"/>
              </a:p>
              <a:p>
                <a:r>
                  <a:rPr lang="en-US" dirty="0" err="1"/>
                  <a:t>Sparsification</a:t>
                </a:r>
                <a:r>
                  <a:rPr lang="en-US" dirty="0"/>
                  <a:t> (for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b="0" dirty="0"/>
                  <a:t>-valued queries):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𝑆𝑝𝑎𝑟𝑠𝑒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Approximately preserves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/>
                  <a:t>queries (usually exponentially many)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598877" cy="4724400"/>
              </a:xfrm>
              <a:blipFill>
                <a:blip r:embed="rId2"/>
                <a:stretch>
                  <a:fillRect l="-354" t="-1290" b="-4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469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553" y="2706511"/>
            <a:ext cx="5741377" cy="609600"/>
          </a:xfrm>
        </p:spPr>
        <p:txBody>
          <a:bodyPr/>
          <a:lstStyle/>
          <a:p>
            <a:r>
              <a:rPr lang="en-US" dirty="0"/>
              <a:t>Implications + Extensions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Sparsification @ IAS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224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Hypergraph </a:t>
            </a:r>
            <a:r>
              <a:rPr lang="en-US" dirty="0" err="1"/>
              <a:t>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Hypergraph: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-uniform hypergraph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vertices.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cut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. </a:t>
                </a:r>
                <a:endParaRPr lang="en-US" dirty="0"/>
              </a:p>
              <a:p>
                <a:r>
                  <a:rPr lang="en-US" dirty="0"/>
                  <a:t>Q: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hypergraph cut </a:t>
                </a:r>
                <a:r>
                  <a:rPr lang="en-US" dirty="0" err="1"/>
                  <a:t>sparsifiers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[KK’15]: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 </a:t>
                </a:r>
                <a:r>
                  <a:rPr lang="en-US" dirty="0" err="1"/>
                  <a:t>sparsifiers</a:t>
                </a:r>
                <a:r>
                  <a:rPr lang="en-US" dirty="0"/>
                  <a:t> exist</a:t>
                </a:r>
              </a:p>
              <a:p>
                <a:pPr lvl="1"/>
                <a:r>
                  <a:rPr lang="en-US"/>
                  <a:t>[CKN’20] </a:t>
                </a:r>
                <a:r>
                  <a:rPr lang="en-US" dirty="0"/>
                  <a:t>Improve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  <a:p>
                <a:r>
                  <a:rPr lang="en-US" dirty="0"/>
                  <a:t>Our proof: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prime, map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to row vector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nnz</a:t>
                </a:r>
                <a:r>
                  <a:rPr lang="en-US" dirty="0"/>
                  <a:t> entries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,…−(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 code generated by columns of matrix with a row for each edge. </a:t>
                </a:r>
              </a:p>
              <a:p>
                <a:pPr lvl="1"/>
                <a:r>
                  <a:rPr lang="en-US" dirty="0" err="1"/>
                  <a:t>Sparsifying</a:t>
                </a:r>
                <a:r>
                  <a:rPr lang="en-US" dirty="0"/>
                  <a:t> code </a:t>
                </a:r>
                <a:r>
                  <a:rPr lang="en-US" dirty="0" err="1"/>
                  <a:t>sparsifies</a:t>
                </a:r>
                <a:r>
                  <a:rPr lang="en-US" dirty="0"/>
                  <a:t> hypergraph!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r="-1407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2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</a:t>
                </a:r>
                <a:r>
                  <a:rPr lang="en-US" dirty="0" err="1"/>
                  <a:t>sparsify</a:t>
                </a:r>
                <a:r>
                  <a:rPr lang="en-US" dirty="0"/>
                  <a:t> codes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for finite abelian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rows.</a:t>
                </a:r>
              </a:p>
              <a:p>
                <a:pPr lvl="1"/>
                <a:r>
                  <a:rPr lang="en-US" dirty="0"/>
                  <a:t>Proof: Some linear algebra breaks down. Replace dimension </a:t>
                </a:r>
                <a:r>
                  <a:rPr lang="en-US" dirty="0" err="1"/>
                  <a:t>etc</a:t>
                </a:r>
                <a:r>
                  <a:rPr lang="en-US" dirty="0"/>
                  <a:t> with actual counts, Gaussian elimination with HNF.</a:t>
                </a:r>
              </a:p>
              <a:p>
                <a:r>
                  <a:rPr lang="en-US" dirty="0"/>
                  <a:t>Can </a:t>
                </a:r>
                <a:r>
                  <a:rPr lang="en-US" dirty="0" err="1"/>
                  <a:t>sparsify</a:t>
                </a:r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maps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coordinates.</a:t>
                </a:r>
              </a:p>
              <a:p>
                <a:r>
                  <a:rPr lang="en-US" dirty="0"/>
                  <a:t>Applications: </a:t>
                </a:r>
              </a:p>
              <a:p>
                <a:pPr lvl="1"/>
                <a:r>
                  <a:rPr lang="en-US" sz="2000" dirty="0"/>
                  <a:t>Classify all symmetric Boolean CSPs with near linear </a:t>
                </a:r>
                <a:r>
                  <a:rPr lang="en-US" sz="2000" dirty="0" err="1"/>
                  <a:t>sparsification</a:t>
                </a:r>
                <a:endParaRPr lang="en-US" sz="2000" dirty="0"/>
              </a:p>
              <a:p>
                <a:pPr lvl="1"/>
                <a:r>
                  <a:rPr lang="en-US" sz="2000" dirty="0"/>
                  <a:t>Classify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ary</a:t>
                </a:r>
                <a:r>
                  <a:rPr lang="en-US" sz="2000" dirty="0"/>
                  <a:t> Boolean CSPs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sparsification</a:t>
                </a:r>
                <a:r>
                  <a:rPr lang="en-US" sz="2000" dirty="0"/>
                  <a:t>.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40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CSP </a:t>
                </a:r>
                <a:r>
                  <a:rPr lang="en-US" dirty="0" err="1"/>
                  <a:t>Sparsification</a:t>
                </a:r>
                <a:r>
                  <a:rPr lang="en-US" dirty="0"/>
                  <a:t> Classification:</a:t>
                </a:r>
              </a:p>
              <a:p>
                <a:pPr lvl="1"/>
                <a:r>
                  <a:rPr lang="en-US" dirty="0"/>
                  <a:t>Only upper bound tool: our group-based-polynomial </a:t>
                </a:r>
                <a:r>
                  <a:rPr lang="en-US" dirty="0" err="1"/>
                  <a:t>sparsifier</a:t>
                </a:r>
                <a:endParaRPr lang="en-US" dirty="0"/>
              </a:p>
              <a:p>
                <a:pPr lvl="1"/>
                <a:r>
                  <a:rPr lang="en-US" dirty="0"/>
                  <a:t>Only lower bound tool: Projection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-AND.</a:t>
                </a:r>
              </a:p>
              <a:p>
                <a:pPr lvl="1"/>
                <a:r>
                  <a:rPr lang="en-US" dirty="0"/>
                  <a:t>The two don’t meet </a:t>
                </a:r>
                <a:r>
                  <a:rPr lang="en-US" dirty="0">
                    <a:sym typeface="Wingdings" panose="05000000000000000000" pitchFamily="2" charset="2"/>
                  </a:rPr>
                  <a:t> 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New ideas?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What else is </a:t>
                </a:r>
                <a:r>
                  <a:rPr lang="en-US" dirty="0" err="1">
                    <a:sym typeface="Wingdings" panose="05000000000000000000" pitchFamily="2" charset="2"/>
                  </a:rPr>
                  <a:t>sparsifiable</a:t>
                </a:r>
                <a:r>
                  <a:rPr lang="en-US" dirty="0">
                    <a:sym typeface="Wingdings" panose="05000000000000000000" pitchFamily="2" charset="2"/>
                  </a:rPr>
                  <a:t>?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19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184" y="2706511"/>
            <a:ext cx="2444044" cy="609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Sparsification @ IAS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913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Benczur-Karger</a:t>
            </a:r>
            <a:r>
              <a:rPr lang="en-US" dirty="0"/>
              <a:t> Cut </a:t>
            </a:r>
            <a:r>
              <a:rPr lang="en-US" dirty="0" err="1"/>
              <a:t>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Thm [</a:t>
                </a:r>
                <a:r>
                  <a:rPr lang="en-US" dirty="0" err="1"/>
                  <a:t>Karger</a:t>
                </a:r>
                <a:r>
                  <a:rPr lang="en-US" dirty="0"/>
                  <a:t> 94, BK97]: Every graph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/>
                  <a:t>vertices can be </a:t>
                </a:r>
                <a:r>
                  <a:rPr lang="en-US" dirty="0" err="1"/>
                  <a:t>sparsified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/>
                  <a:t>bits while estimating all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cuts to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lvl="1"/>
                <a:r>
                  <a:rPr lang="en-US" dirty="0"/>
                  <a:t>(Note – full information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bits).</a:t>
                </a:r>
              </a:p>
              <a:p>
                <a:r>
                  <a:rPr lang="en-US" dirty="0"/>
                  <a:t>Key ingredient: </a:t>
                </a:r>
                <a:r>
                  <a:rPr lang="en-US" dirty="0" err="1"/>
                  <a:t>Karger’s</a:t>
                </a:r>
                <a:r>
                  <a:rPr lang="en-US" dirty="0"/>
                  <a:t> cut counting bound</a:t>
                </a:r>
              </a:p>
              <a:p>
                <a:r>
                  <a:rPr lang="en-US" dirty="0"/>
                  <a:t>Lemma [K]: in unweighted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	#{cuts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mincut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}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Random sample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edges suffices.</a:t>
                </a:r>
              </a:p>
              <a:p>
                <a:r>
                  <a:rPr lang="en-US" dirty="0"/>
                  <a:t>[BK] Non-uniform sampling reduces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/>
                  <a:t>samples (How?)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18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be </a:t>
            </a:r>
            <a:r>
              <a:rPr lang="en-US" dirty="0" err="1"/>
              <a:t>sparsified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5123" y="1079866"/>
                <a:ext cx="8229600" cy="4724400"/>
              </a:xfrm>
            </p:spPr>
            <p:txBody>
              <a:bodyPr/>
              <a:lstStyle/>
              <a:p>
                <a:r>
                  <a:rPr lang="en-US" dirty="0"/>
                  <a:t>“Structure”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data + set of queries …</a:t>
                </a:r>
              </a:p>
              <a:p>
                <a:r>
                  <a:rPr lang="en-US" dirty="0"/>
                  <a:t>What other structures can be </a:t>
                </a:r>
                <a:r>
                  <a:rPr lang="en-US" dirty="0" err="1"/>
                  <a:t>sparsified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sz="1800" dirty="0"/>
                  <a:t>Graph Laplacians </a:t>
                </a:r>
                <a:r>
                  <a:rPr lang="en-US" sz="1800" dirty="0" err="1"/>
                  <a:t>wrt</a:t>
                </a:r>
                <a:r>
                  <a:rPr lang="en-US" sz="1800" dirty="0"/>
                  <a:t> quadratic form queries</a:t>
                </a:r>
              </a:p>
              <a:p>
                <a:pPr lvl="2"/>
                <a:r>
                  <a:rPr lang="en-US" sz="1800" dirty="0"/>
                  <a:t>Data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1800" dirty="0"/>
                  <a:t> ; Query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; </a:t>
                </a:r>
                <a:r>
                  <a:rPr lang="en-US" sz="1800" dirty="0" err="1"/>
                  <a:t>Ans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pPr lvl="1"/>
                <a:r>
                  <a:rPr lang="en-US" sz="1800" dirty="0"/>
                  <a:t>Hypergraph Cut </a:t>
                </a:r>
                <a:r>
                  <a:rPr lang="en-US" sz="1800" dirty="0" err="1"/>
                  <a:t>Sparsifiers</a:t>
                </a:r>
                <a:endParaRPr lang="en-US" sz="1800" dirty="0"/>
              </a:p>
              <a:p>
                <a:pPr lvl="2"/>
                <a:r>
                  <a:rPr lang="en-US" sz="1800" dirty="0"/>
                  <a:t>Data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sz="1800" dirty="0"/>
                  <a:t>; Query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8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sz="1800" dirty="0"/>
                  <a:t>; </a:t>
                </a:r>
                <a:r>
                  <a:rPr lang="en-US" sz="1800" dirty="0" err="1"/>
                  <a:t>Ans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8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pos m:val="top"/>
                                <m:ctrlPr>
                                  <a:rPr lang="en-US" sz="1800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800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bar>
                            <m:r>
                              <a:rPr lang="en-US" sz="1800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sz="1800" b="0" dirty="0"/>
              </a:p>
              <a:p>
                <a:pPr lvl="1"/>
                <a:r>
                  <a:rPr lang="en-US" sz="1800" dirty="0"/>
                  <a:t>SAT </a:t>
                </a:r>
                <a:r>
                  <a:rPr lang="en-US" sz="1800" dirty="0" err="1"/>
                  <a:t>sparsifier</a:t>
                </a:r>
                <a:endParaRPr lang="en-US" sz="1800" dirty="0"/>
              </a:p>
              <a:p>
                <a:pPr lvl="2"/>
                <a:r>
                  <a:rPr lang="en-US" sz="1800" dirty="0"/>
                  <a:t>Data = Sat formula; Query = assignment ; </a:t>
                </a:r>
                <a:r>
                  <a:rPr lang="en-US" sz="1800" dirty="0" err="1"/>
                  <a:t>Ans</a:t>
                </a:r>
                <a:r>
                  <a:rPr lang="en-US" sz="1800" dirty="0"/>
                  <a:t> = # clauses satisfied by assignment. </a:t>
                </a:r>
              </a:p>
              <a:p>
                <a:pPr lvl="1"/>
                <a:r>
                  <a:rPr lang="en-US" sz="1800" dirty="0"/>
                  <a:t>CSP(P) </a:t>
                </a:r>
                <a:r>
                  <a:rPr lang="en-US" sz="1800" dirty="0" err="1"/>
                  <a:t>sparsifier</a:t>
                </a:r>
                <a:r>
                  <a:rPr lang="en-US" sz="1800" dirty="0"/>
                  <a:t>? [</a:t>
                </a:r>
                <a:r>
                  <a:rPr lang="en-US" sz="1800" dirty="0" err="1"/>
                  <a:t>Kogan-Krauthgamer</a:t>
                </a:r>
                <a:r>
                  <a:rPr lang="en-US" sz="1800" dirty="0"/>
                  <a:t>]</a:t>
                </a:r>
              </a:p>
              <a:p>
                <a:pPr lvl="2"/>
                <a:r>
                  <a:rPr lang="en-US" sz="1800" dirty="0"/>
                  <a:t>Data = P constraints on n </a:t>
                </a:r>
                <a:r>
                  <a:rPr lang="en-US" sz="1800" dirty="0" err="1"/>
                  <a:t>vars</a:t>
                </a:r>
                <a:r>
                  <a:rPr lang="en-US" sz="1800" dirty="0"/>
                  <a:t> ; Query = assignment …</a:t>
                </a:r>
              </a:p>
              <a:p>
                <a:pPr lvl="2"/>
                <a:r>
                  <a:rPr lang="en-US" sz="1800" dirty="0"/>
                  <a:t>[FK, BZ]: Classification of binary predicates with near linear </a:t>
                </a:r>
                <a:r>
                  <a:rPr lang="en-US" sz="1800" dirty="0" err="1"/>
                  <a:t>sparsifiers</a:t>
                </a:r>
                <a:endParaRPr lang="en-US" sz="1800" dirty="0"/>
              </a:p>
              <a:p>
                <a:pPr lvl="1"/>
                <a:r>
                  <a:rPr lang="en-US" sz="1800" dirty="0"/>
                  <a:t>XOR-SAT </a:t>
                </a:r>
                <a:r>
                  <a:rPr lang="en-US" sz="1800" dirty="0" err="1"/>
                  <a:t>sparsifier</a:t>
                </a:r>
                <a:r>
                  <a:rPr lang="en-US" sz="1800" dirty="0"/>
                  <a:t>?</a:t>
                </a:r>
              </a:p>
              <a:p>
                <a:pPr lvl="2"/>
                <a:r>
                  <a:rPr lang="en-US" sz="1800" dirty="0"/>
                  <a:t>Data = XOR-SAT formula ….</a:t>
                </a:r>
              </a:p>
              <a:p>
                <a:pPr lvl="2"/>
                <a:endParaRPr lang="en-US" sz="1800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123" y="1079866"/>
                <a:ext cx="8229600" cy="4724400"/>
              </a:xfrm>
              <a:blipFill>
                <a:blip r:embed="rId2"/>
                <a:stretch>
                  <a:fillRect l="-296" t="-1290" b="-1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2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</a:t>
            </a:r>
            <a:r>
              <a:rPr lang="en-US" dirty="0" err="1"/>
              <a:t>sparsification</a:t>
            </a:r>
            <a:r>
              <a:rPr lang="en-US" dirty="0"/>
              <a:t> (more generally – additive codes over abelian groups):</a:t>
            </a:r>
          </a:p>
          <a:p>
            <a:pPr lvl="1"/>
            <a:r>
              <a:rPr lang="en-US" dirty="0"/>
              <a:t>Data = (generator matrix of) linear code.</a:t>
            </a:r>
          </a:p>
          <a:p>
            <a:pPr lvl="1"/>
            <a:r>
              <a:rPr lang="en-US" dirty="0"/>
              <a:t>Query = message</a:t>
            </a:r>
          </a:p>
          <a:p>
            <a:pPr lvl="1"/>
            <a:r>
              <a:rPr lang="en-US" dirty="0" err="1"/>
              <a:t>Ans</a:t>
            </a:r>
            <a:r>
              <a:rPr lang="en-US" dirty="0"/>
              <a:t> = (Hamming) weight of its encoding.</a:t>
            </a:r>
          </a:p>
          <a:p>
            <a:r>
              <a:rPr lang="en-US" dirty="0"/>
              <a:t>Motivation: Generalizes graph- and hypergraph-</a:t>
            </a:r>
            <a:r>
              <a:rPr lang="en-US" dirty="0" err="1"/>
              <a:t>sparsification</a:t>
            </a:r>
            <a:r>
              <a:rPr lang="en-US" dirty="0"/>
              <a:t>.</a:t>
            </a:r>
          </a:p>
          <a:p>
            <a:r>
              <a:rPr lang="en-US" dirty="0"/>
              <a:t>Applications to CSP </a:t>
            </a:r>
            <a:r>
              <a:rPr lang="en-US" dirty="0" err="1"/>
              <a:t>sparsification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Classification of ternary Boolean CSPs</a:t>
            </a:r>
          </a:p>
          <a:p>
            <a:pPr lvl="1"/>
            <a:r>
              <a:rPr lang="en-US" dirty="0"/>
              <a:t>Classification of all symmetric Boolean CSPs</a:t>
            </a:r>
          </a:p>
          <a:p>
            <a:pPr lvl="1"/>
            <a:r>
              <a:rPr lang="en-US" dirty="0"/>
              <a:t>Classification* of all Boolean CSPs with non-trivial </a:t>
            </a:r>
            <a:r>
              <a:rPr lang="en-US" dirty="0" err="1"/>
              <a:t>sparsification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599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Thm 1: </a:t>
                </a:r>
                <a:r>
                  <a:rPr lang="en-US" dirty="0"/>
                  <a:t>Every linear 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can be </a:t>
                </a:r>
                <a:r>
                  <a:rPr lang="en-US" dirty="0" err="1"/>
                  <a:t>sparsified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bits. </a:t>
                </a:r>
              </a:p>
              <a:p>
                <a:pPr lvl="1"/>
                <a:r>
                  <a:rPr lang="en-US" sz="2000" dirty="0"/>
                  <a:t>More specifically,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/>
                  <a:t> weighted sample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/>
                  <a:t> coordinates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weighted hamming weights in sampled coordinates approximate original weight. </a:t>
                </a:r>
              </a:p>
              <a:p>
                <a:pPr lvl="1"/>
                <a:endParaRPr lang="en-US" sz="2000" dirty="0"/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Thm</a:t>
                </a:r>
                <a:r>
                  <a:rPr lang="en-US" dirty="0">
                    <a:solidFill>
                      <a:schemeClr val="bg1"/>
                    </a:solidFill>
                  </a:rPr>
                  <a:t> 2: </a:t>
                </a:r>
                <a:r>
                  <a:rPr lang="en-US" dirty="0"/>
                  <a:t>Every 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can be </a:t>
                </a:r>
                <a:r>
                  <a:rPr lang="en-US" dirty="0" err="1"/>
                  <a:t>sparsified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coordinates,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abelian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Thm</a:t>
                </a:r>
                <a:r>
                  <a:rPr lang="en-US" dirty="0">
                    <a:solidFill>
                      <a:schemeClr val="bg1"/>
                    </a:solidFill>
                  </a:rPr>
                  <a:t> 3: </a:t>
                </a:r>
                <a:r>
                  <a:rPr lang="en-US" dirty="0"/>
                  <a:t>Every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poly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can be </a:t>
                </a:r>
                <a:r>
                  <a:rPr lang="en-US" dirty="0" err="1"/>
                  <a:t>sparsified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coordinates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852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CSP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Thm 4: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CSP(P)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sparsifiable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does not project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</a:rPr>
                  <a:t> </a:t>
                </a:r>
                <a:r>
                  <a:rPr lang="en-US" dirty="0"/>
                  <a:t>projects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}∪{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}∪{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Thm</a:t>
                </a:r>
                <a:r>
                  <a:rPr lang="en-US" dirty="0">
                    <a:solidFill>
                      <a:schemeClr val="bg1"/>
                    </a:solidFill>
                  </a:rPr>
                  <a:t> 5: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symmetric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CSP(P) is near-linear </a:t>
                </a:r>
                <a:r>
                  <a:rPr lang="en-US" dirty="0" err="1"/>
                  <a:t>sparsifiable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form arithmetic progression.</a:t>
                </a:r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Thm</a:t>
                </a:r>
                <a:r>
                  <a:rPr lang="en-US" dirty="0">
                    <a:solidFill>
                      <a:schemeClr val="bg1"/>
                    </a:solidFill>
                  </a:rPr>
                  <a:t> 6: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CSP(P) is </a:t>
                </a:r>
                <a:r>
                  <a:rPr lang="en-US" dirty="0" err="1"/>
                  <a:t>sparsifiable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constraints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Bonus/Addendum: </a:t>
                </a:r>
                <a:r>
                  <a:rPr lang="en-US" dirty="0"/>
                  <a:t>Everything algorithmic!!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b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Sparsification @ 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024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576" y="2706511"/>
            <a:ext cx="2444044" cy="609600"/>
          </a:xfrm>
        </p:spPr>
        <p:txBody>
          <a:bodyPr/>
          <a:lstStyle/>
          <a:p>
            <a:r>
              <a:rPr lang="en-US" dirty="0"/>
              <a:t>Proofs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Sparsification @ IAS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706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23" y="2706511"/>
            <a:ext cx="5284177" cy="609600"/>
          </a:xfrm>
        </p:spPr>
        <p:txBody>
          <a:bodyPr/>
          <a:lstStyle/>
          <a:p>
            <a:pPr algn="ctr"/>
            <a:r>
              <a:rPr lang="en-US" dirty="0"/>
              <a:t>Graph </a:t>
            </a:r>
            <a:r>
              <a:rPr lang="en-US" dirty="0" err="1"/>
              <a:t>Sparsification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15,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Sparsification @ IAS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97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58108</TotalTime>
  <Words>1747</Words>
  <Application>Microsoft Office PowerPoint</Application>
  <PresentationFormat>On-screen Show (4:3)</PresentationFormat>
  <Paragraphs>236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Tahoma</vt:lpstr>
      <vt:lpstr>Arial</vt:lpstr>
      <vt:lpstr>Wingdings</vt:lpstr>
      <vt:lpstr>Verdana</vt:lpstr>
      <vt:lpstr>Cambria Math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Sparsification</vt:lpstr>
      <vt:lpstr>Benczur-Karger Cut Sparsification</vt:lpstr>
      <vt:lpstr>What else can be sparsified?</vt:lpstr>
      <vt:lpstr>This talk:</vt:lpstr>
      <vt:lpstr>Some theorems</vt:lpstr>
      <vt:lpstr>Some CSP theorems</vt:lpstr>
      <vt:lpstr>Proofs</vt:lpstr>
      <vt:lpstr>Graph Sparsification</vt:lpstr>
      <vt:lpstr>Why does a random sample not work?</vt:lpstr>
      <vt:lpstr>Karger’s cut counting bound</vt:lpstr>
      <vt:lpstr>Graph Sparsifiers from c.c. bound</vt:lpstr>
      <vt:lpstr>Code Sparsification</vt:lpstr>
      <vt:lpstr>Code Sparsification</vt:lpstr>
      <vt:lpstr>Code counting Lemma</vt:lpstr>
      <vt:lpstr>Code Counting ⇒ Sparsification</vt:lpstr>
      <vt:lpstr>Proof of Code Counting</vt:lpstr>
      <vt:lpstr>Aside: Efficient Sparsification</vt:lpstr>
      <vt:lpstr>Aside: Efficient Sparsification</vt:lpstr>
      <vt:lpstr>Implications + Extensions</vt:lpstr>
      <vt:lpstr>Hypergraph Sparsification</vt:lpstr>
      <vt:lpstr>Variations</vt:lpstr>
      <vt:lpstr>Open Questions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1999</cp:revision>
  <cp:lastPrinted>2001-06-13T20:26:27Z</cp:lastPrinted>
  <dcterms:created xsi:type="dcterms:W3CDTF">2001-06-13T15:36:44Z</dcterms:created>
  <dcterms:modified xsi:type="dcterms:W3CDTF">2024-04-14T16:42:22Z</dcterms:modified>
</cp:coreProperties>
</file>