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26"/>
  </p:notesMasterIdLst>
  <p:handoutMasterIdLst>
    <p:handoutMasterId r:id="rId27"/>
  </p:handoutMasterIdLst>
  <p:sldIdLst>
    <p:sldId id="943" r:id="rId6"/>
    <p:sldId id="1106" r:id="rId7"/>
    <p:sldId id="1107" r:id="rId8"/>
    <p:sldId id="1108" r:id="rId9"/>
    <p:sldId id="1109" r:id="rId10"/>
    <p:sldId id="1110" r:id="rId11"/>
    <p:sldId id="1111" r:id="rId12"/>
    <p:sldId id="1112" r:id="rId13"/>
    <p:sldId id="1113" r:id="rId14"/>
    <p:sldId id="1114" r:id="rId15"/>
    <p:sldId id="1116" r:id="rId16"/>
    <p:sldId id="1117" r:id="rId17"/>
    <p:sldId id="1118" r:id="rId18"/>
    <p:sldId id="1119" r:id="rId19"/>
    <p:sldId id="1120" r:id="rId20"/>
    <p:sldId id="1121" r:id="rId21"/>
    <p:sldId id="1122" r:id="rId22"/>
    <p:sldId id="1115" r:id="rId23"/>
    <p:sldId id="1123" r:id="rId24"/>
    <p:sldId id="1105" r:id="rId25"/>
  </p:sldIdLst>
  <p:sldSz cx="12192000" cy="6858000"/>
  <p:notesSz cx="7315200" cy="9601200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custDataLst>
    <p:tags r:id="rId35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7679" userDrawn="1">
          <p15:clr>
            <a:srgbClr val="A4A3A4"/>
          </p15:clr>
        </p15:guide>
        <p15:guide id="3" pos="10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FF0066"/>
    <a:srgbClr val="A50021"/>
    <a:srgbClr val="FFFFFF"/>
    <a:srgbClr val="F4EE00"/>
    <a:srgbClr val="FFFF00"/>
    <a:srgbClr val="CC00CC"/>
    <a:srgbClr val="FF7C80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745" autoAdjust="0"/>
    <p:restoredTop sz="98110" autoAdjust="0"/>
  </p:normalViewPr>
  <p:slideViewPr>
    <p:cSldViewPr snapToGrid="0">
      <p:cViewPr varScale="1">
        <p:scale>
          <a:sx n="87" d="100"/>
          <a:sy n="87" d="100"/>
        </p:scale>
        <p:origin x="283" y="58"/>
      </p:cViewPr>
      <p:guideLst>
        <p:guide orient="horz" pos="742"/>
        <p:guide pos="7679"/>
        <p:guide pos="105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245225"/>
            <a:ext cx="2671156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May 28,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>
                <a:lvl1pPr>
                  <a:defRPr dirty="0" smtClean="0"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TIFR: Local Correction on Cube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0267" y="6245225"/>
            <a:ext cx="1826248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10955258" y="6244313"/>
            <a:ext cx="90906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B050"/>
                </a:solidFill>
              </a:rPr>
              <a:t>of </a:t>
            </a:r>
            <a:r>
              <a:rPr lang="en-US" sz="1400" dirty="0" smtClean="0">
                <a:solidFill>
                  <a:srgbClr val="00B050"/>
                </a:solidFill>
              </a:rPr>
              <a:t>20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May 28,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Grp="1" noChangeArrowheads="1"/>
              </p:cNvSpPr>
              <p:nvPr>
                <p:ph type="ftr" sz="quarter" idx="11"/>
              </p:nvPr>
            </p:nvSpPr>
            <p:spPr>
              <a:ln/>
            </p:spPr>
            <p:txBody>
              <a:bodyPr/>
              <a:lstStyle>
                <a:lvl1pPr>
                  <a:defRPr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TIFR: Local Correction on Cube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0267" y="6245225"/>
            <a:ext cx="1792845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10932206" y="6247313"/>
            <a:ext cx="90906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B050"/>
                </a:solidFill>
              </a:rPr>
              <a:t>of 26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252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9467" y="6245225"/>
            <a:ext cx="633095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0267" y="6245225"/>
            <a:ext cx="2252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33" y="62611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May 28, 2024</a:t>
            </a:r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TIFR: Local Correction on Cube</a:t>
            </a: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6ECB-C7B6-464E-84A6-5182CCAD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28,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45C3-7E35-425F-B4DB-FCFF1457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TIFR: Local Correction on Cube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76BDCF9A-A676-4B0A-8606-FB961D64D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9708" y="1470784"/>
                <a:ext cx="8915400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3CC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990000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𝐋𝐨𝐜𝐚𝐥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𝐂𝐨𝐫𝐫𝐞𝐜𝐭𝐢𝐨𝐧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𝐨𝐟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𝐋𝐢𝐧𝐞𝐚𝐫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𝐅𝐮𝐧𝐜𝐭𝐢𝐨𝐧𝐬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en-US" sz="3600" b="1" i="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𝐨𝐧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𝐭𝐡𝐞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𝐁𝐨𝐨𝐥𝐞𝐚𝐧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𝐂𝐮𝐛𝐞</m:t>
                      </m:r>
                    </m:oMath>
                  </m:oMathPara>
                </a14:m>
                <a:endParaRPr lang="en-US" sz="36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36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76BDCF9A-A676-4B0A-8606-FB961D64D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9708" y="1470784"/>
                <a:ext cx="8915400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42A5B8C-B5DF-3A93-6468-F42287AEC3D6}"/>
              </a:ext>
            </a:extLst>
          </p:cNvPr>
          <p:cNvGrpSpPr/>
          <p:nvPr/>
        </p:nvGrpSpPr>
        <p:grpSpPr>
          <a:xfrm>
            <a:off x="10282762" y="3363811"/>
            <a:ext cx="1727877" cy="2506375"/>
            <a:chOff x="6159411" y="3504488"/>
            <a:chExt cx="1727877" cy="25063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506C55A-E8C1-9FCB-EF1F-4EB4E66C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9411" y="3504488"/>
              <a:ext cx="1727877" cy="199201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1BF430-B52D-871C-B53B-013E675F9EA4}"/>
                </a:ext>
              </a:extLst>
            </p:cNvPr>
            <p:cNvSpPr txBox="1"/>
            <p:nvPr/>
          </p:nvSpPr>
          <p:spPr>
            <a:xfrm>
              <a:off x="6174906" y="5444554"/>
              <a:ext cx="1415772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Madhu Sudan</a:t>
              </a:r>
            </a:p>
            <a:p>
              <a:pPr>
                <a:buNone/>
              </a:pPr>
              <a:r>
                <a:rPr lang="en-US" sz="1400" dirty="0"/>
                <a:t>(Harvard)</a:t>
              </a:r>
            </a:p>
          </p:txBody>
        </p:sp>
      </p:grp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D7EA284-CB42-D6BE-720A-0DBE27AA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A2D8E9-FC8A-B0C5-2EAF-BE680EAE5621}"/>
              </a:ext>
            </a:extLst>
          </p:cNvPr>
          <p:cNvGrpSpPr/>
          <p:nvPr/>
        </p:nvGrpSpPr>
        <p:grpSpPr>
          <a:xfrm>
            <a:off x="8040106" y="3426261"/>
            <a:ext cx="1946046" cy="2521764"/>
            <a:chOff x="10055493" y="3504488"/>
            <a:chExt cx="1946046" cy="252176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D3D0B3-9859-1E84-9238-8777EA0D1DBF}"/>
                </a:ext>
              </a:extLst>
            </p:cNvPr>
            <p:cNvSpPr txBox="1"/>
            <p:nvPr/>
          </p:nvSpPr>
          <p:spPr>
            <a:xfrm>
              <a:off x="10055493" y="5459943"/>
              <a:ext cx="1946046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Srikanth Srinivasan</a:t>
              </a:r>
            </a:p>
            <a:p>
              <a:pPr>
                <a:buNone/>
              </a:pPr>
              <a:r>
                <a:rPr lang="en-US" sz="1400" dirty="0"/>
                <a:t>(Copenhagen)</a:t>
              </a:r>
            </a:p>
          </p:txBody>
        </p:sp>
        <p:pic>
          <p:nvPicPr>
            <p:cNvPr id="3" name="Picture 2" descr="A person with a mustache and beard&#10;&#10;Description automatically generated">
              <a:extLst>
                <a:ext uri="{FF2B5EF4-FFF2-40B4-BE49-F238E27FC236}">
                  <a16:creationId xmlns:a16="http://schemas.microsoft.com/office/drawing/2014/main" id="{6F845354-877C-7FF2-4530-3BE96CAB6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6011" y="3504488"/>
              <a:ext cx="1905000" cy="1905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12018B-5B7A-C34E-09F9-C9E85673D425}"/>
              </a:ext>
            </a:extLst>
          </p:cNvPr>
          <p:cNvGrpSpPr/>
          <p:nvPr/>
        </p:nvGrpSpPr>
        <p:grpSpPr>
          <a:xfrm>
            <a:off x="2976973" y="3426261"/>
            <a:ext cx="1946047" cy="2534376"/>
            <a:chOff x="7977357" y="3504488"/>
            <a:chExt cx="1946047" cy="253437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9A8E47-756F-1398-3A09-DFFB7C22E641}"/>
                </a:ext>
              </a:extLst>
            </p:cNvPr>
            <p:cNvSpPr txBox="1"/>
            <p:nvPr/>
          </p:nvSpPr>
          <p:spPr>
            <a:xfrm>
              <a:off x="8106371" y="5472555"/>
              <a:ext cx="1688026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err="1"/>
                <a:t>Amik</a:t>
              </a:r>
              <a:r>
                <a:rPr lang="en-US" sz="1400" dirty="0"/>
                <a:t> Raj </a:t>
              </a:r>
              <a:r>
                <a:rPr lang="en-US" sz="1400" dirty="0" err="1"/>
                <a:t>Behara</a:t>
              </a:r>
              <a:endParaRPr lang="en-US" sz="1400" dirty="0"/>
            </a:p>
            <a:p>
              <a:pPr>
                <a:buNone/>
              </a:pPr>
              <a:r>
                <a:rPr lang="en-US" sz="1400" dirty="0"/>
                <a:t>(Aarhus)</a:t>
              </a:r>
            </a:p>
          </p:txBody>
        </p:sp>
        <p:pic>
          <p:nvPicPr>
            <p:cNvPr id="8" name="Picture 7" descr="A person smiling at the camera&#10;&#10;Description automatically generated">
              <a:extLst>
                <a:ext uri="{FF2B5EF4-FFF2-40B4-BE49-F238E27FC236}">
                  <a16:creationId xmlns:a16="http://schemas.microsoft.com/office/drawing/2014/main" id="{A131A9DB-3CFD-9DB5-5156-97A97283C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" t="23018" r="128"/>
            <a:stretch/>
          </p:blipFill>
          <p:spPr>
            <a:xfrm>
              <a:off x="7977357" y="3504488"/>
              <a:ext cx="1946047" cy="199201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63CC58-2EE4-FCE7-8FF9-607040EC0EDE}"/>
              </a:ext>
            </a:extLst>
          </p:cNvPr>
          <p:cNvGrpSpPr/>
          <p:nvPr/>
        </p:nvGrpSpPr>
        <p:grpSpPr>
          <a:xfrm>
            <a:off x="446052" y="3429000"/>
            <a:ext cx="2012153" cy="2538628"/>
            <a:chOff x="3974417" y="3480238"/>
            <a:chExt cx="2012153" cy="25386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E0ABDC-D103-8587-A185-A394B8ED7D8B}"/>
                </a:ext>
              </a:extLst>
            </p:cNvPr>
            <p:cNvSpPr txBox="1"/>
            <p:nvPr/>
          </p:nvSpPr>
          <p:spPr>
            <a:xfrm>
              <a:off x="3974417" y="5452557"/>
              <a:ext cx="2012153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Prashanth </a:t>
              </a:r>
              <a:r>
                <a:rPr lang="en-US" sz="1400" dirty="0" err="1"/>
                <a:t>Amireddy</a:t>
              </a:r>
              <a:endParaRPr lang="en-US" sz="1400" dirty="0"/>
            </a:p>
            <a:p>
              <a:pPr>
                <a:buNone/>
              </a:pPr>
              <a:r>
                <a:rPr lang="en-US" sz="1400" dirty="0"/>
                <a:t>(Harvard)</a:t>
              </a:r>
            </a:p>
          </p:txBody>
        </p:sp>
        <p:pic>
          <p:nvPicPr>
            <p:cNvPr id="10" name="Picture 9" descr="A person with a backpack&#10;&#10;Description automatically generated">
              <a:extLst>
                <a:ext uri="{FF2B5EF4-FFF2-40B4-BE49-F238E27FC236}">
                  <a16:creationId xmlns:a16="http://schemas.microsoft.com/office/drawing/2014/main" id="{975121E2-CAA8-9AFF-42B4-5B83544F1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405" y="3480238"/>
              <a:ext cx="1827396" cy="200585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477C8D-F2AE-83ED-99C7-273CAAABA4A1}"/>
              </a:ext>
            </a:extLst>
          </p:cNvPr>
          <p:cNvGrpSpPr/>
          <p:nvPr/>
        </p:nvGrpSpPr>
        <p:grpSpPr>
          <a:xfrm>
            <a:off x="5310267" y="3412711"/>
            <a:ext cx="2087722" cy="2547926"/>
            <a:chOff x="360703" y="3514886"/>
            <a:chExt cx="2087722" cy="254792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B70957-5878-9CB8-B1F3-474287736A18}"/>
                </a:ext>
              </a:extLst>
            </p:cNvPr>
            <p:cNvSpPr txBox="1"/>
            <p:nvPr/>
          </p:nvSpPr>
          <p:spPr>
            <a:xfrm>
              <a:off x="450366" y="5496503"/>
              <a:ext cx="1908407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err="1"/>
                <a:t>Manaswi</a:t>
              </a:r>
              <a:r>
                <a:rPr lang="en-US" sz="1400" dirty="0"/>
                <a:t> </a:t>
              </a:r>
              <a:r>
                <a:rPr lang="en-US" sz="1400" dirty="0" err="1"/>
                <a:t>Paraashar</a:t>
              </a:r>
              <a:endParaRPr lang="en-US" sz="1400" dirty="0"/>
            </a:p>
            <a:p>
              <a:pPr>
                <a:buNone/>
              </a:pPr>
              <a:r>
                <a:rPr lang="en-US" sz="1400" dirty="0"/>
                <a:t>(Aarhus)</a:t>
              </a:r>
            </a:p>
          </p:txBody>
        </p:sp>
        <p:pic>
          <p:nvPicPr>
            <p:cNvPr id="12" name="Picture 11" descr="A person wearing glasses and a blue shirt&#10;&#10;Description automatically generated">
              <a:extLst>
                <a:ext uri="{FF2B5EF4-FFF2-40B4-BE49-F238E27FC236}">
                  <a16:creationId xmlns:a16="http://schemas.microsoft.com/office/drawing/2014/main" id="{5B26C6C0-015A-0B25-2D94-DEA401ADF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3" r="22457"/>
            <a:stretch/>
          </p:blipFill>
          <p:spPr>
            <a:xfrm>
              <a:off x="360703" y="3514886"/>
              <a:ext cx="2087722" cy="1971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4192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99846" y="3141784"/>
                <a:ext cx="10972800" cy="609600"/>
              </a:xfrm>
            </p:spPr>
            <p:txBody>
              <a:bodyPr/>
              <a:lstStyle/>
              <a:p>
                <a:r>
                  <a:rPr lang="en-US" dirty="0" smtClean="0"/>
                  <a:t>Part 2: List-</a:t>
                </a:r>
                <a:r>
                  <a:rPr lang="en-US" dirty="0" err="1" smtClean="0"/>
                  <a:t>Decodability</a:t>
                </a:r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 smtClean="0"/>
                  <a:t> fraction errors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9846" y="3141784"/>
                <a:ext cx="10972800" cy="609600"/>
              </a:xfrm>
              <a:blipFill>
                <a:blip r:embed="rId2"/>
                <a:stretch>
                  <a:fillRect l="-1222" t="-14000" b="-1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711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main theorem:</a:t>
                </a:r>
              </a:p>
              <a:p>
                <a:pPr lvl="1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 smtClean="0"/>
                  <a:t>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there exist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linear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Actually prove it for functions mapping to any abelian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Many steps and cases …</a:t>
                </a:r>
              </a:p>
              <a:p>
                <a:pPr lvl="1"/>
                <a:r>
                  <a:rPr lang="en-US" dirty="0" smtClean="0"/>
                  <a:t>Step 0: Reduce to case of finite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 smtClean="0"/>
                  <a:t> (size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 smtClean="0"/>
                  <a:t>-group;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 smtClean="0"/>
                  <a:t> all elements have order at least 5)</a:t>
                </a:r>
              </a:p>
              <a:p>
                <a:pPr lvl="1"/>
                <a:r>
                  <a:rPr lang="en-US" dirty="0" smtClean="0"/>
                  <a:t>Tackle each case separately; Combining easy</a:t>
                </a:r>
                <a:endParaRPr lang="en-US" b="0" dirty="0" smtClean="0"/>
              </a:p>
              <a:p>
                <a:pPr lvl="2"/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59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 case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Substeps: 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then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 smtClean="0"/>
                  <a:t> polynomials among them that are 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 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0001</m:t>
                    </m:r>
                  </m:oMath>
                </a14:m>
                <a:r>
                  <a:rPr lang="en-US" dirty="0" smtClean="0"/>
                  <a:t>-close to one of them. </a:t>
                </a:r>
              </a:p>
              <a:p>
                <a:pPr lvl="1"/>
                <a:r>
                  <a:rPr lang="en-US" dirty="0" smtClean="0"/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,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a sparse polynomial depending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variables.</a:t>
                </a:r>
              </a:p>
              <a:p>
                <a:pPr lvl="1"/>
                <a:r>
                  <a:rPr lang="en-US" dirty="0" smtClean="0"/>
                  <a:t>Extreme cases:</a:t>
                </a:r>
              </a:p>
              <a:p>
                <a:pPr lvl="2"/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’s depend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variables … easy to count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depend on disjoint set of variables … unlikely to agree</a:t>
                </a:r>
              </a:p>
              <a:p>
                <a:pPr lvl="1"/>
                <a:r>
                  <a:rPr lang="en-US" dirty="0" smtClean="0"/>
                  <a:t>General case … reduces to combination of extreme cases</a:t>
                </a:r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8" t="-1161" r="-1611" b="-5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696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 smtClean="0"/>
                  <a:t> cases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case essentially known … but new proof in this paper.</a:t>
                </a:r>
              </a:p>
              <a:p>
                <a:r>
                  <a:rPr lang="en-US" dirty="0" smtClean="0"/>
                  <a:t>Unified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case; main ingredients</a:t>
                </a:r>
              </a:p>
              <a:p>
                <a:pPr lvl="1"/>
                <a:r>
                  <a:rPr lang="en-US" dirty="0" smtClean="0"/>
                  <a:t>Extended Johnson Bound for ranges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“Special Intersection Properties” of agreement sets to lift results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8" t="-1290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442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Johnson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Extended Johnson Bound: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case is the standard one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case uses Fourier analysis + some sparsity …</a:t>
                </a:r>
              </a:p>
              <a:p>
                <a:pPr lvl="2"/>
                <a:r>
                  <a:rPr lang="en-US" dirty="0" smtClean="0"/>
                  <a:t>Specifically: There are at most 31 “highly distinct” polynomials that are at distance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(proved using Fourier analysis)</a:t>
                </a:r>
              </a:p>
              <a:p>
                <a:pPr lvl="2"/>
                <a:r>
                  <a:rPr lang="en-US" dirty="0" smtClean="0"/>
                  <a:t>“Highly distinct”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 smtClean="0"/>
                  <a:t>differ on six variables. </a:t>
                </a:r>
              </a:p>
              <a:p>
                <a:pPr lvl="2"/>
                <a:r>
                  <a:rPr lang="en-US" dirty="0" smtClean="0"/>
                  <a:t>Now proceed in manner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… </a:t>
                </a:r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599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Intersection Properties [DGKS]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…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have significant agreement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; let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How can this list become larger when looking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? </a:t>
                </a:r>
              </a:p>
              <a:p>
                <a:pPr lvl="1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might extend to several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’s with agreement on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satisfy extended Johnson 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Under what condition can you show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Turns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’s have special intersection properties and this can be exploited.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471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S.I.P. (contd.)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special intersection properties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Extended Johnson Bound applies: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):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/>
                  <a:t> form sunflower)</a:t>
                </a:r>
              </a:p>
              <a:p>
                <a:r>
                  <a:rPr lang="en-US" dirty="0" smtClean="0"/>
                  <a:t>DGKS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 (specialized to example from previous page):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form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/>
                  <a:t>-SIP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Note that to prove EJB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we can look only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837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aside on use of SIP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DGKS – roughly apply it once to lift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and once more (say)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/>
                  <a:t>Works fine, gets worse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Our new application: directly works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0" dirty="0" smtClean="0"/>
                  <a:t> (even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0" dirty="0" smtClean="0"/>
                  <a:t>): so a single lifting step gets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419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728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Algorithmic List-Decoding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Develops idea from S.,</a:t>
                </a:r>
                <a:r>
                  <a:rPr lang="en-US" dirty="0" err="1" smtClean="0"/>
                  <a:t>Trevisan,Vadhan</a:t>
                </a:r>
                <a:endParaRPr lang="en-US" dirty="0" smtClean="0"/>
              </a:p>
              <a:p>
                <a:r>
                  <a:rPr lang="en-US" dirty="0" smtClean="0"/>
                  <a:t>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can find a random cube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But how to construct an oracle that consistently outputs values of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Idea: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/>
                  <a:t> as advice. </a:t>
                </a:r>
                <a:endParaRPr lang="en-US" dirty="0"/>
              </a:p>
              <a:p>
                <a:pPr lvl="1"/>
                <a:r>
                  <a:rPr lang="en-US" dirty="0" smtClean="0"/>
                  <a:t>Now decode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using random cube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that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Leads to some non-trivial complications, but … all ends well.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199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EE87-29FA-8CD9-5CC4-569EDBEA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DDE77-871B-DDC8-157C-46F781E9E5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;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(or even arbitrary abelian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1: </a:t>
                </a:r>
                <a:r>
                  <a:rPr lang="en-US" dirty="0"/>
                  <a:t>Local Corrector: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queries.</a:t>
                </a: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2: </a:t>
                </a:r>
                <a:r>
                  <a:rPr lang="en-US" dirty="0"/>
                  <a:t>List-decoding bound: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linear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3: </a:t>
                </a:r>
                <a:r>
                  <a:rPr lang="en-US" dirty="0"/>
                  <a:t>Can be locally list-decoded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queries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Natural directions: </a:t>
                </a:r>
              </a:p>
              <a:p>
                <a:pPr lvl="1"/>
                <a:r>
                  <a:rPr lang="en-US" dirty="0" smtClean="0"/>
                  <a:t>Higher degree? Larger S? </a:t>
                </a:r>
              </a:p>
              <a:p>
                <a:pPr lvl="1"/>
                <a:r>
                  <a:rPr lang="en-US" dirty="0" smtClean="0"/>
                  <a:t>Better LCCs over reals?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DDE77-871B-DDC8-157C-46F781E9E5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62F2-D010-774C-5DB7-829E20FB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28,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7345B-33CD-15A6-C8AF-FA089A6A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TIFR: Local Correction on Cube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8CF7-A3AE-286B-EE2F-64C96477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234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F7FC-6953-37C3-DCBB-A9C09BC2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EF85B-BB99-A67F-2F35-1CAEEF2EF7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1049000" cy="4724400"/>
              </a:xfrm>
            </p:spPr>
            <p:txBody>
              <a:bodyPr/>
              <a:lstStyle/>
              <a:p>
                <a:r>
                  <a:rPr lang="en-US" dirty="0"/>
                  <a:t>Given oracle 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is the (unique) linear function at dist.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While minimizing #queries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“Local Correction of linear functions”</a:t>
                </a:r>
              </a:p>
              <a:p>
                <a:r>
                  <a:rPr lang="en-US" dirty="0"/>
                  <a:t>List-Local Correction: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not uniquely defined – but can hope for </a:t>
                </a:r>
              </a:p>
              <a:p>
                <a:pPr lvl="2"/>
                <a:r>
                  <a:rPr lang="en-US" dirty="0"/>
                  <a:t>List size to be small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If so … provide oracle access to all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EF85B-BB99-A67F-2F35-1CAEEF2EF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1049000" cy="4724400"/>
              </a:xfrm>
              <a:blipFill>
                <a:blip r:embed="rId2"/>
                <a:stretch>
                  <a:fillRect l="-276" t="-1290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75FD6-2759-3891-C4D4-64D35ECE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28,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BDB68-5C93-9CAD-6675-97A111E6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TIFR: Local Correction on Cube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9D81B-4469-2A30-6ACC-D9754F60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2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9C3C-3002-F908-461C-0B91455F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3" y="2915770"/>
            <a:ext cx="10972800" cy="6096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3B729-8BD8-468E-B1F7-06442124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28,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BB61-BEBB-1B4F-E3E6-B363B56D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TIFR: Local Correction on Cube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CA5C-17B2-4EE0-D6C7-0B810A10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422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EE87-29FA-8CD9-5CC4-569EDBEA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DDE77-871B-DDC8-157C-46F781E9E5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;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(or even arbitrary abelian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1: </a:t>
                </a:r>
                <a:r>
                  <a:rPr lang="en-US" dirty="0"/>
                  <a:t>Local Corrector: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queries.</a:t>
                </a: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2: </a:t>
                </a:r>
                <a:r>
                  <a:rPr lang="en-US" dirty="0"/>
                  <a:t>List-decoding bound: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linear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Thm</a:t>
                </a:r>
                <a:r>
                  <a:rPr lang="en-US" dirty="0">
                    <a:solidFill>
                      <a:schemeClr val="bg1"/>
                    </a:solidFill>
                  </a:rPr>
                  <a:t> 3: </a:t>
                </a:r>
                <a:r>
                  <a:rPr lang="en-US" dirty="0"/>
                  <a:t>Can be locally list-decoded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queries.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DDE77-871B-DDC8-157C-46F781E9E5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62F2-D010-774C-5DB7-829E20FB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28,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7345B-33CD-15A6-C8AF-FA089A6A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TIFR: Local Correction on Cube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8CF7-A3AE-286B-EE2F-64C96477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752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81DC-E98A-F3A6-F529-E3BA6962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Motivation/Context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2DC63-3C5E-0D03-A907-3C03714C8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(Mainly mathematical)</a:t>
                </a:r>
                <a:endParaRPr lang="en-US" dirty="0"/>
              </a:p>
              <a:p>
                <a:r>
                  <a:rPr lang="en-US" dirty="0" smtClean="0"/>
                  <a:t>Context 1: Ore-”</a:t>
                </a:r>
                <a:r>
                  <a:rPr lang="en-US" dirty="0" err="1" smtClean="0"/>
                  <a:t>DeMillo</a:t>
                </a:r>
                <a:r>
                  <a:rPr lang="en-US" dirty="0" smtClean="0"/>
                  <a:t>-Lipton-Schwartz-Zippel” Lemma</a:t>
                </a:r>
              </a:p>
              <a:p>
                <a:pPr lvl="1"/>
                <a:r>
                  <a:rPr lang="en-US" dirty="0" smtClean="0"/>
                  <a:t>Class of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form code of relative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Locally correctable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 smtClean="0"/>
                  <a:t> ; what if not?</a:t>
                </a:r>
              </a:p>
              <a:p>
                <a:pPr lvl="1"/>
                <a:r>
                  <a:rPr lang="en-US" dirty="0" smtClean="0"/>
                  <a:t>Many common tools (affine-change of basis) unavailable … what are replacements?</a:t>
                </a:r>
              </a:p>
              <a:p>
                <a:r>
                  <a:rPr lang="en-US" dirty="0" smtClean="0"/>
                  <a:t>Context 2: Locally correctable codes over reals …</a:t>
                </a:r>
              </a:p>
              <a:p>
                <a:pPr lvl="1"/>
                <a:r>
                  <a:rPr lang="en-US" dirty="0" smtClean="0"/>
                  <a:t>Unknown if there exists one that is correctable with O(1) queries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fraction error for every message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Our work – gives first code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queries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2DC63-3C5E-0D03-A907-3C03714C8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161" r="-1556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8AFA-4BC9-DC68-EAD9-894BF713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28,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FEB83-B1B9-0740-CB73-F486858D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TIFR: Local Correction on Cube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AC692-DF74-3DA9-DB75-D25126B7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57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99846" y="3141784"/>
                <a:ext cx="10972800" cy="609600"/>
              </a:xfrm>
            </p:spPr>
            <p:txBody>
              <a:bodyPr/>
              <a:lstStyle/>
              <a:p>
                <a:r>
                  <a:rPr lang="en-US" dirty="0" smtClean="0"/>
                  <a:t>Part 1: Decoding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 smtClean="0"/>
                  <a:t> fraction errors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9846" y="3141784"/>
                <a:ext cx="10972800" cy="609600"/>
              </a:xfrm>
              <a:blipFill>
                <a:blip r:embed="rId2"/>
                <a:stretch>
                  <a:fillRect l="-1222" t="-14000" b="-1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693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 approach: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Construct a sequence of “oracles”: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: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Oracle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calls to oracle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Step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> :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Oracle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> makes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poly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Step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pPr lvl="1"/>
                <a:r>
                  <a:rPr lang="en-US" dirty="0" smtClean="0"/>
                  <a:t>Oracle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makes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b="0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902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 to Step 1 (and Step 2): Only need 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u="sng" dirty="0" smtClean="0"/>
                  <a:t>random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Def: Cube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given by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and contains all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Small set expansion of noisy hypercube (aka </a:t>
                </a:r>
                <a:r>
                  <a:rPr lang="en-US" dirty="0" err="1" smtClean="0"/>
                  <a:t>hypercontractivity</a:t>
                </a:r>
                <a:r>
                  <a:rPr lang="en-US" dirty="0" smtClean="0"/>
                  <a:t>)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Cube is a good sampler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Cube has roughly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fraction errors.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Can brute force decode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#queries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; Error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depends on prob. Sampler not good … goes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 r="-1278" b="-13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336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compute, say,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roughly balanced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)-fraction 1s.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 smtClean="0"/>
                  <a:t>Key claim: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exist.</a:t>
                </a:r>
              </a:p>
              <a:p>
                <a:pPr lvl="1"/>
                <a:r>
                  <a:rPr lang="en-US" dirty="0" smtClean="0"/>
                  <a:t>Proof: Constructive.</a:t>
                </a:r>
              </a:p>
              <a:p>
                <a:r>
                  <a:rPr lang="en-US" dirty="0" smtClean="0"/>
                  <a:t>Aside: Proof sort of “converse” to a result from </a:t>
                </a:r>
                <a:r>
                  <a:rPr lang="en-US" dirty="0" err="1" smtClean="0"/>
                  <a:t>prev</a:t>
                </a:r>
                <a:r>
                  <a:rPr lang="en-US" dirty="0" smtClean="0"/>
                  <a:t> paper by </a:t>
                </a:r>
                <a:r>
                  <a:rPr lang="en-US" dirty="0" err="1" smtClean="0"/>
                  <a:t>Bafna</a:t>
                </a:r>
                <a:r>
                  <a:rPr lang="en-US" dirty="0" smtClean="0"/>
                  <a:t>-Srinivasan-S who show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necessary.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290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139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(Most novel/intricate?)</a:t>
                </a:r>
              </a:p>
              <a:p>
                <a:r>
                  <a:rPr lang="en-US" dirty="0" smtClean="0"/>
                  <a:t>Key idea:</a:t>
                </a:r>
              </a:p>
              <a:p>
                <a:pPr lvl="1"/>
                <a:r>
                  <a:rPr lang="en-US" dirty="0" smtClean="0"/>
                  <a:t>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-query error reducer: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 smtClean="0"/>
                  <a:t> i.e.,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makes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Proof: Maybe on board?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times</a:t>
                </a:r>
              </a:p>
              <a:p>
                <a:pPr lvl="2"/>
                <a:r>
                  <a:rPr lang="en-US" dirty="0" smtClean="0"/>
                  <a:t>Queries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Error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8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28,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TIFR: Local Correction on 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318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57511</TotalTime>
  <Words>2860</Words>
  <Application>Microsoft Office PowerPoint</Application>
  <PresentationFormat>Widescreen</PresentationFormat>
  <Paragraphs>206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Wingdings</vt:lpstr>
      <vt:lpstr>Verdana</vt:lpstr>
      <vt:lpstr>Cambria Math</vt:lpstr>
      <vt:lpstr>Tahoma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The Problem(s)</vt:lpstr>
      <vt:lpstr>The results</vt:lpstr>
      <vt:lpstr>Motivation/Context</vt:lpstr>
      <vt:lpstr>Part 1: Decoding from 1/4-ϵ fraction errors</vt:lpstr>
      <vt:lpstr>3 Step approach:</vt:lpstr>
      <vt:lpstr>Step 1</vt:lpstr>
      <vt:lpstr>Step 3: </vt:lpstr>
      <vt:lpstr>Step 2: </vt:lpstr>
      <vt:lpstr>Part 2: List-Decodability from 1/2-ϵ fraction errors</vt:lpstr>
      <vt:lpstr>Overview</vt:lpstr>
      <vt:lpstr>The G_0 case</vt:lpstr>
      <vt:lpstr>The G_2 &amp; G_3 cases</vt:lpstr>
      <vt:lpstr>Extended Johnson Bound</vt:lpstr>
      <vt:lpstr>Special Intersection Properties [DGKS] </vt:lpstr>
      <vt:lpstr>S.I.P. (contd.)</vt:lpstr>
      <vt:lpstr>Brief aside on use of SIP</vt:lpstr>
      <vt:lpstr>Part 3: Algorithmic List-Decoding</vt:lpstr>
      <vt:lpstr>Summary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1986</cp:revision>
  <cp:lastPrinted>2001-06-13T20:26:27Z</cp:lastPrinted>
  <dcterms:created xsi:type="dcterms:W3CDTF">2001-06-13T15:36:44Z</dcterms:created>
  <dcterms:modified xsi:type="dcterms:W3CDTF">2024-05-29T04:37:32Z</dcterms:modified>
</cp:coreProperties>
</file>